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notesSlides/notesSlide18.xml" ContentType="application/vnd.openxmlformats-officedocument.presentationml.notesSlid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4"/>
    <p:sldMasterId id="2147483679" r:id="rId5"/>
  </p:sldMasterIdLst>
  <p:notesMasterIdLst>
    <p:notesMasterId r:id="rId40"/>
  </p:notesMasterIdLst>
  <p:handoutMasterIdLst>
    <p:handoutMasterId r:id="rId41"/>
  </p:handoutMasterIdLst>
  <p:sldIdLst>
    <p:sldId id="423" r:id="rId6"/>
    <p:sldId id="424" r:id="rId7"/>
    <p:sldId id="425" r:id="rId8"/>
    <p:sldId id="426" r:id="rId9"/>
    <p:sldId id="427" r:id="rId10"/>
    <p:sldId id="428" r:id="rId11"/>
    <p:sldId id="414" r:id="rId12"/>
    <p:sldId id="438" r:id="rId13"/>
    <p:sldId id="417" r:id="rId14"/>
    <p:sldId id="418" r:id="rId15"/>
    <p:sldId id="432" r:id="rId16"/>
    <p:sldId id="433" r:id="rId17"/>
    <p:sldId id="286" r:id="rId18"/>
    <p:sldId id="419" r:id="rId19"/>
    <p:sldId id="431" r:id="rId20"/>
    <p:sldId id="429" r:id="rId21"/>
    <p:sldId id="430" r:id="rId22"/>
    <p:sldId id="413" r:id="rId23"/>
    <p:sldId id="416" r:id="rId24"/>
    <p:sldId id="410" r:id="rId25"/>
    <p:sldId id="412" r:id="rId26"/>
    <p:sldId id="387" r:id="rId27"/>
    <p:sldId id="385" r:id="rId28"/>
    <p:sldId id="397" r:id="rId29"/>
    <p:sldId id="401" r:id="rId30"/>
    <p:sldId id="403" r:id="rId31"/>
    <p:sldId id="404" r:id="rId32"/>
    <p:sldId id="405" r:id="rId33"/>
    <p:sldId id="406" r:id="rId34"/>
    <p:sldId id="407" r:id="rId35"/>
    <p:sldId id="408" r:id="rId36"/>
    <p:sldId id="420" r:id="rId37"/>
    <p:sldId id="421" r:id="rId38"/>
    <p:sldId id="42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58" autoAdjust="0"/>
    <p:restoredTop sz="76702" autoAdjust="0"/>
  </p:normalViewPr>
  <p:slideViewPr>
    <p:cSldViewPr snapToGrid="0" snapToObjects="1" showGuides="1">
      <p:cViewPr varScale="1">
        <p:scale>
          <a:sx n="45" d="100"/>
          <a:sy n="45" d="100"/>
        </p:scale>
        <p:origin x="236" y="5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13" d="100"/>
          <a:sy n="113" d="100"/>
        </p:scale>
        <p:origin x="162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embeddings/oleObject2.bin"/></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embeddings/oleObject3.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Inquiry Activities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'[Compliance Inquiries Monthly Stats_FY20-22_Nov.xlsx]Pivot'!$B$25</c:f>
              <c:strCache>
                <c:ptCount val="1"/>
                <c:pt idx="0">
                  <c:v>FY20</c:v>
                </c:pt>
              </c:strCache>
            </c:strRef>
          </c:tx>
          <c:spPr>
            <a:ln w="28575" cap="rnd">
              <a:solidFill>
                <a:schemeClr val="accent1"/>
              </a:solidFill>
              <a:round/>
            </a:ln>
            <a:effectLst/>
          </c:spPr>
          <c:marker>
            <c:symbol val="none"/>
          </c:marker>
          <c:cat>
            <c:strRef>
              <c:f>'[Compliance Inquiries Monthly Stats_FY20-22_Nov.xlsx]Pivot'!$A$26:$A$37</c:f>
              <c:strCache>
                <c:ptCount val="12"/>
                <c:pt idx="0">
                  <c:v>July</c:v>
                </c:pt>
                <c:pt idx="1">
                  <c:v>August</c:v>
                </c:pt>
                <c:pt idx="2">
                  <c:v>September</c:v>
                </c:pt>
                <c:pt idx="3">
                  <c:v>October</c:v>
                </c:pt>
                <c:pt idx="4">
                  <c:v>November</c:v>
                </c:pt>
                <c:pt idx="5">
                  <c:v>December</c:v>
                </c:pt>
                <c:pt idx="6">
                  <c:v>January</c:v>
                </c:pt>
                <c:pt idx="7">
                  <c:v>February</c:v>
                </c:pt>
                <c:pt idx="8">
                  <c:v>March</c:v>
                </c:pt>
                <c:pt idx="9">
                  <c:v>April</c:v>
                </c:pt>
                <c:pt idx="10">
                  <c:v>May</c:v>
                </c:pt>
                <c:pt idx="11">
                  <c:v>June</c:v>
                </c:pt>
              </c:strCache>
            </c:strRef>
          </c:cat>
          <c:val>
            <c:numRef>
              <c:f>'[Compliance Inquiries Monthly Stats_FY20-22_Nov.xlsx]Pivot'!$B$26:$B$37</c:f>
              <c:numCache>
                <c:formatCode>General</c:formatCode>
                <c:ptCount val="12"/>
                <c:pt idx="0">
                  <c:v>10</c:v>
                </c:pt>
                <c:pt idx="1">
                  <c:v>9</c:v>
                </c:pt>
                <c:pt idx="2">
                  <c:v>6</c:v>
                </c:pt>
                <c:pt idx="3">
                  <c:v>10</c:v>
                </c:pt>
                <c:pt idx="4">
                  <c:v>7</c:v>
                </c:pt>
                <c:pt idx="5">
                  <c:v>5</c:v>
                </c:pt>
                <c:pt idx="6">
                  <c:v>14</c:v>
                </c:pt>
                <c:pt idx="7">
                  <c:v>12</c:v>
                </c:pt>
                <c:pt idx="8">
                  <c:v>21</c:v>
                </c:pt>
                <c:pt idx="9">
                  <c:v>31</c:v>
                </c:pt>
                <c:pt idx="10">
                  <c:v>33</c:v>
                </c:pt>
                <c:pt idx="11">
                  <c:v>35</c:v>
                </c:pt>
              </c:numCache>
            </c:numRef>
          </c:val>
          <c:smooth val="0"/>
          <c:extLst>
            <c:ext xmlns:c16="http://schemas.microsoft.com/office/drawing/2014/chart" uri="{C3380CC4-5D6E-409C-BE32-E72D297353CC}">
              <c16:uniqueId val="{00000000-8EB9-4511-B6D2-2960B11E3AFE}"/>
            </c:ext>
          </c:extLst>
        </c:ser>
        <c:ser>
          <c:idx val="1"/>
          <c:order val="1"/>
          <c:tx>
            <c:strRef>
              <c:f>'[Compliance Inquiries Monthly Stats_FY20-22_Nov.xlsx]Pivot'!$C$25</c:f>
              <c:strCache>
                <c:ptCount val="1"/>
                <c:pt idx="0">
                  <c:v>FY21</c:v>
                </c:pt>
              </c:strCache>
            </c:strRef>
          </c:tx>
          <c:spPr>
            <a:ln w="28575" cap="rnd">
              <a:solidFill>
                <a:schemeClr val="accent2"/>
              </a:solidFill>
              <a:round/>
            </a:ln>
            <a:effectLst/>
          </c:spPr>
          <c:marker>
            <c:symbol val="none"/>
          </c:marker>
          <c:cat>
            <c:strRef>
              <c:f>'[Compliance Inquiries Monthly Stats_FY20-22_Nov.xlsx]Pivot'!$A$26:$A$37</c:f>
              <c:strCache>
                <c:ptCount val="12"/>
                <c:pt idx="0">
                  <c:v>July</c:v>
                </c:pt>
                <c:pt idx="1">
                  <c:v>August</c:v>
                </c:pt>
                <c:pt idx="2">
                  <c:v>September</c:v>
                </c:pt>
                <c:pt idx="3">
                  <c:v>October</c:v>
                </c:pt>
                <c:pt idx="4">
                  <c:v>November</c:v>
                </c:pt>
                <c:pt idx="5">
                  <c:v>December</c:v>
                </c:pt>
                <c:pt idx="6">
                  <c:v>January</c:v>
                </c:pt>
                <c:pt idx="7">
                  <c:v>February</c:v>
                </c:pt>
                <c:pt idx="8">
                  <c:v>March</c:v>
                </c:pt>
                <c:pt idx="9">
                  <c:v>April</c:v>
                </c:pt>
                <c:pt idx="10">
                  <c:v>May</c:v>
                </c:pt>
                <c:pt idx="11">
                  <c:v>June</c:v>
                </c:pt>
              </c:strCache>
            </c:strRef>
          </c:cat>
          <c:val>
            <c:numRef>
              <c:f>'[Compliance Inquiries Monthly Stats_FY20-22_Nov.xlsx]Pivot'!$C$26:$C$37</c:f>
              <c:numCache>
                <c:formatCode>General</c:formatCode>
                <c:ptCount val="12"/>
                <c:pt idx="0">
                  <c:v>18</c:v>
                </c:pt>
                <c:pt idx="1">
                  <c:v>18</c:v>
                </c:pt>
                <c:pt idx="2">
                  <c:v>18</c:v>
                </c:pt>
                <c:pt idx="3">
                  <c:v>27</c:v>
                </c:pt>
                <c:pt idx="4">
                  <c:v>75</c:v>
                </c:pt>
                <c:pt idx="5">
                  <c:v>19</c:v>
                </c:pt>
                <c:pt idx="6">
                  <c:v>14</c:v>
                </c:pt>
                <c:pt idx="7">
                  <c:v>27</c:v>
                </c:pt>
                <c:pt idx="8">
                  <c:v>27</c:v>
                </c:pt>
                <c:pt idx="9">
                  <c:v>12</c:v>
                </c:pt>
                <c:pt idx="10">
                  <c:v>13</c:v>
                </c:pt>
                <c:pt idx="11">
                  <c:v>18</c:v>
                </c:pt>
              </c:numCache>
            </c:numRef>
          </c:val>
          <c:smooth val="0"/>
          <c:extLst>
            <c:ext xmlns:c16="http://schemas.microsoft.com/office/drawing/2014/chart" uri="{C3380CC4-5D6E-409C-BE32-E72D297353CC}">
              <c16:uniqueId val="{00000001-8EB9-4511-B6D2-2960B11E3AFE}"/>
            </c:ext>
          </c:extLst>
        </c:ser>
        <c:ser>
          <c:idx val="2"/>
          <c:order val="2"/>
          <c:tx>
            <c:strRef>
              <c:f>'[Compliance Inquiries Monthly Stats_FY20-22_Nov.xlsx]Pivot'!$D$25</c:f>
              <c:strCache>
                <c:ptCount val="1"/>
                <c:pt idx="0">
                  <c:v>FY22</c:v>
                </c:pt>
              </c:strCache>
            </c:strRef>
          </c:tx>
          <c:spPr>
            <a:ln w="28575" cap="rnd">
              <a:solidFill>
                <a:schemeClr val="accent3"/>
              </a:solidFill>
              <a:round/>
            </a:ln>
            <a:effectLst/>
          </c:spPr>
          <c:marker>
            <c:symbol val="none"/>
          </c:marker>
          <c:cat>
            <c:strRef>
              <c:f>'[Compliance Inquiries Monthly Stats_FY20-22_Nov.xlsx]Pivot'!$A$26:$A$37</c:f>
              <c:strCache>
                <c:ptCount val="12"/>
                <c:pt idx="0">
                  <c:v>July</c:v>
                </c:pt>
                <c:pt idx="1">
                  <c:v>August</c:v>
                </c:pt>
                <c:pt idx="2">
                  <c:v>September</c:v>
                </c:pt>
                <c:pt idx="3">
                  <c:v>October</c:v>
                </c:pt>
                <c:pt idx="4">
                  <c:v>November</c:v>
                </c:pt>
                <c:pt idx="5">
                  <c:v>December</c:v>
                </c:pt>
                <c:pt idx="6">
                  <c:v>January</c:v>
                </c:pt>
                <c:pt idx="7">
                  <c:v>February</c:v>
                </c:pt>
                <c:pt idx="8">
                  <c:v>March</c:v>
                </c:pt>
                <c:pt idx="9">
                  <c:v>April</c:v>
                </c:pt>
                <c:pt idx="10">
                  <c:v>May</c:v>
                </c:pt>
                <c:pt idx="11">
                  <c:v>June</c:v>
                </c:pt>
              </c:strCache>
            </c:strRef>
          </c:cat>
          <c:val>
            <c:numRef>
              <c:f>'[Compliance Inquiries Monthly Stats_FY20-22_Nov.xlsx]Pivot'!$D$26:$D$37</c:f>
              <c:numCache>
                <c:formatCode>General</c:formatCode>
                <c:ptCount val="12"/>
                <c:pt idx="0">
                  <c:v>22</c:v>
                </c:pt>
                <c:pt idx="1">
                  <c:v>12</c:v>
                </c:pt>
                <c:pt idx="2">
                  <c:v>22</c:v>
                </c:pt>
                <c:pt idx="3">
                  <c:v>17</c:v>
                </c:pt>
              </c:numCache>
            </c:numRef>
          </c:val>
          <c:smooth val="0"/>
          <c:extLst>
            <c:ext xmlns:c16="http://schemas.microsoft.com/office/drawing/2014/chart" uri="{C3380CC4-5D6E-409C-BE32-E72D297353CC}">
              <c16:uniqueId val="{00000002-8EB9-4511-B6D2-2960B11E3AFE}"/>
            </c:ext>
          </c:extLst>
        </c:ser>
        <c:dLbls>
          <c:showLegendKey val="0"/>
          <c:showVal val="0"/>
          <c:showCatName val="0"/>
          <c:showSerName val="0"/>
          <c:showPercent val="0"/>
          <c:showBubbleSize val="0"/>
        </c:dLbls>
        <c:smooth val="0"/>
        <c:axId val="467496336"/>
        <c:axId val="467497976"/>
      </c:lineChart>
      <c:catAx>
        <c:axId val="467496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7497976"/>
        <c:crosses val="autoZero"/>
        <c:auto val="1"/>
        <c:lblAlgn val="ctr"/>
        <c:lblOffset val="100"/>
        <c:noMultiLvlLbl val="0"/>
      </c:catAx>
      <c:valAx>
        <c:axId val="467497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7496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Ingalls Ad-Hoc Audit FY20-22</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Sheet2!$A$5</c:f>
              <c:strCache>
                <c:ptCount val="1"/>
                <c:pt idx="0">
                  <c:v>FY20</c:v>
                </c:pt>
              </c:strCache>
            </c:strRef>
          </c:tx>
          <c:spPr>
            <a:ln w="28575" cap="rnd">
              <a:solidFill>
                <a:schemeClr val="accent1"/>
              </a:solidFill>
              <a:round/>
            </a:ln>
            <a:effectLst/>
          </c:spPr>
          <c:marker>
            <c:symbol val="none"/>
          </c:marker>
          <c:cat>
            <c:strRef>
              <c:extLst>
                <c:ext xmlns:c15="http://schemas.microsoft.com/office/drawing/2012/chart" uri="{02D57815-91ED-43cb-92C2-25804820EDAC}">
                  <c15:fullRef>
                    <c15:sqref>Sheet2!$B$4:$N$4</c15:sqref>
                  </c15:fullRef>
                </c:ext>
              </c:extLst>
              <c:f>Sheet2!$B$4:$M$4</c:f>
              <c:strCache>
                <c:ptCount val="12"/>
                <c:pt idx="0">
                  <c:v>July</c:v>
                </c:pt>
                <c:pt idx="1">
                  <c:v>Aug</c:v>
                </c:pt>
                <c:pt idx="2">
                  <c:v>Sept</c:v>
                </c:pt>
                <c:pt idx="3">
                  <c:v>Oct</c:v>
                </c:pt>
                <c:pt idx="4">
                  <c:v>Nov</c:v>
                </c:pt>
                <c:pt idx="5">
                  <c:v>Dec</c:v>
                </c:pt>
                <c:pt idx="6">
                  <c:v>Jan</c:v>
                </c:pt>
                <c:pt idx="7">
                  <c:v>Feb</c:v>
                </c:pt>
                <c:pt idx="8">
                  <c:v>March</c:v>
                </c:pt>
                <c:pt idx="9">
                  <c:v>April</c:v>
                </c:pt>
                <c:pt idx="10">
                  <c:v>May </c:v>
                </c:pt>
                <c:pt idx="11">
                  <c:v>June</c:v>
                </c:pt>
              </c:strCache>
            </c:strRef>
          </c:cat>
          <c:val>
            <c:numRef>
              <c:extLst>
                <c:ext xmlns:c15="http://schemas.microsoft.com/office/drawing/2012/chart" uri="{02D57815-91ED-43cb-92C2-25804820EDAC}">
                  <c15:fullRef>
                    <c15:sqref>Sheet2!$B$5:$N$5</c15:sqref>
                  </c15:fullRef>
                </c:ext>
              </c:extLst>
              <c:f>Sheet2!$B$5:$M$5</c:f>
              <c:numCache>
                <c:formatCode>General</c:formatCode>
                <c:ptCount val="12"/>
                <c:pt idx="2">
                  <c:v>1</c:v>
                </c:pt>
                <c:pt idx="7">
                  <c:v>1</c:v>
                </c:pt>
                <c:pt idx="8">
                  <c:v>1</c:v>
                </c:pt>
              </c:numCache>
            </c:numRef>
          </c:val>
          <c:smooth val="0"/>
          <c:extLst>
            <c:ext xmlns:c16="http://schemas.microsoft.com/office/drawing/2014/chart" uri="{C3380CC4-5D6E-409C-BE32-E72D297353CC}">
              <c16:uniqueId val="{00000000-21FF-420D-B6F0-AAEE159C5A69}"/>
            </c:ext>
          </c:extLst>
        </c:ser>
        <c:ser>
          <c:idx val="1"/>
          <c:order val="1"/>
          <c:tx>
            <c:strRef>
              <c:f>Sheet2!$A$6</c:f>
              <c:strCache>
                <c:ptCount val="1"/>
                <c:pt idx="0">
                  <c:v>FY21</c:v>
                </c:pt>
              </c:strCache>
            </c:strRef>
          </c:tx>
          <c:spPr>
            <a:ln w="28575" cap="rnd">
              <a:solidFill>
                <a:schemeClr val="accent2"/>
              </a:solidFill>
              <a:round/>
            </a:ln>
            <a:effectLst/>
          </c:spPr>
          <c:marker>
            <c:symbol val="none"/>
          </c:marker>
          <c:cat>
            <c:strRef>
              <c:extLst>
                <c:ext xmlns:c15="http://schemas.microsoft.com/office/drawing/2012/chart" uri="{02D57815-91ED-43cb-92C2-25804820EDAC}">
                  <c15:fullRef>
                    <c15:sqref>Sheet2!$B$4:$N$4</c15:sqref>
                  </c15:fullRef>
                </c:ext>
              </c:extLst>
              <c:f>Sheet2!$B$4:$M$4</c:f>
              <c:strCache>
                <c:ptCount val="12"/>
                <c:pt idx="0">
                  <c:v>July</c:v>
                </c:pt>
                <c:pt idx="1">
                  <c:v>Aug</c:v>
                </c:pt>
                <c:pt idx="2">
                  <c:v>Sept</c:v>
                </c:pt>
                <c:pt idx="3">
                  <c:v>Oct</c:v>
                </c:pt>
                <c:pt idx="4">
                  <c:v>Nov</c:v>
                </c:pt>
                <c:pt idx="5">
                  <c:v>Dec</c:v>
                </c:pt>
                <c:pt idx="6">
                  <c:v>Jan</c:v>
                </c:pt>
                <c:pt idx="7">
                  <c:v>Feb</c:v>
                </c:pt>
                <c:pt idx="8">
                  <c:v>March</c:v>
                </c:pt>
                <c:pt idx="9">
                  <c:v>April</c:v>
                </c:pt>
                <c:pt idx="10">
                  <c:v>May </c:v>
                </c:pt>
                <c:pt idx="11">
                  <c:v>June</c:v>
                </c:pt>
              </c:strCache>
            </c:strRef>
          </c:cat>
          <c:val>
            <c:numRef>
              <c:extLst>
                <c:ext xmlns:c15="http://schemas.microsoft.com/office/drawing/2012/chart" uri="{02D57815-91ED-43cb-92C2-25804820EDAC}">
                  <c15:fullRef>
                    <c15:sqref>Sheet2!$B$6:$N$6</c15:sqref>
                  </c15:fullRef>
                </c:ext>
              </c:extLst>
              <c:f>Sheet2!$B$6:$M$6</c:f>
              <c:numCache>
                <c:formatCode>General</c:formatCode>
                <c:ptCount val="12"/>
                <c:pt idx="1">
                  <c:v>1</c:v>
                </c:pt>
                <c:pt idx="4">
                  <c:v>1</c:v>
                </c:pt>
                <c:pt idx="8">
                  <c:v>1</c:v>
                </c:pt>
                <c:pt idx="11">
                  <c:v>2</c:v>
                </c:pt>
              </c:numCache>
            </c:numRef>
          </c:val>
          <c:smooth val="0"/>
          <c:extLst>
            <c:ext xmlns:c16="http://schemas.microsoft.com/office/drawing/2014/chart" uri="{C3380CC4-5D6E-409C-BE32-E72D297353CC}">
              <c16:uniqueId val="{00000001-21FF-420D-B6F0-AAEE159C5A69}"/>
            </c:ext>
          </c:extLst>
        </c:ser>
        <c:ser>
          <c:idx val="2"/>
          <c:order val="2"/>
          <c:tx>
            <c:strRef>
              <c:f>Sheet2!$A$7</c:f>
              <c:strCache>
                <c:ptCount val="1"/>
                <c:pt idx="0">
                  <c:v>FY22</c:v>
                </c:pt>
              </c:strCache>
            </c:strRef>
          </c:tx>
          <c:spPr>
            <a:ln w="28575" cap="rnd">
              <a:solidFill>
                <a:schemeClr val="accent3"/>
              </a:solidFill>
              <a:round/>
            </a:ln>
            <a:effectLst/>
          </c:spPr>
          <c:marker>
            <c:symbol val="none"/>
          </c:marker>
          <c:cat>
            <c:strRef>
              <c:extLst>
                <c:ext xmlns:c15="http://schemas.microsoft.com/office/drawing/2012/chart" uri="{02D57815-91ED-43cb-92C2-25804820EDAC}">
                  <c15:fullRef>
                    <c15:sqref>Sheet2!$B$4:$N$4</c15:sqref>
                  </c15:fullRef>
                </c:ext>
              </c:extLst>
              <c:f>Sheet2!$B$4:$M$4</c:f>
              <c:strCache>
                <c:ptCount val="12"/>
                <c:pt idx="0">
                  <c:v>July</c:v>
                </c:pt>
                <c:pt idx="1">
                  <c:v>Aug</c:v>
                </c:pt>
                <c:pt idx="2">
                  <c:v>Sept</c:v>
                </c:pt>
                <c:pt idx="3">
                  <c:v>Oct</c:v>
                </c:pt>
                <c:pt idx="4">
                  <c:v>Nov</c:v>
                </c:pt>
                <c:pt idx="5">
                  <c:v>Dec</c:v>
                </c:pt>
                <c:pt idx="6">
                  <c:v>Jan</c:v>
                </c:pt>
                <c:pt idx="7">
                  <c:v>Feb</c:v>
                </c:pt>
                <c:pt idx="8">
                  <c:v>March</c:v>
                </c:pt>
                <c:pt idx="9">
                  <c:v>April</c:v>
                </c:pt>
                <c:pt idx="10">
                  <c:v>May </c:v>
                </c:pt>
                <c:pt idx="11">
                  <c:v>June</c:v>
                </c:pt>
              </c:strCache>
            </c:strRef>
          </c:cat>
          <c:val>
            <c:numRef>
              <c:extLst>
                <c:ext xmlns:c15="http://schemas.microsoft.com/office/drawing/2012/chart" uri="{02D57815-91ED-43cb-92C2-25804820EDAC}">
                  <c15:fullRef>
                    <c15:sqref>Sheet2!$B$7:$N$7</c15:sqref>
                  </c15:fullRef>
                </c:ext>
              </c:extLst>
              <c:f>Sheet2!$B$7:$M$7</c:f>
              <c:numCache>
                <c:formatCode>General</c:formatCode>
                <c:ptCount val="12"/>
                <c:pt idx="0">
                  <c:v>1</c:v>
                </c:pt>
                <c:pt idx="1">
                  <c:v>1</c:v>
                </c:pt>
                <c:pt idx="2">
                  <c:v>0</c:v>
                </c:pt>
                <c:pt idx="3">
                  <c:v>1</c:v>
                </c:pt>
              </c:numCache>
            </c:numRef>
          </c:val>
          <c:smooth val="0"/>
          <c:extLst>
            <c:ext xmlns:c16="http://schemas.microsoft.com/office/drawing/2014/chart" uri="{C3380CC4-5D6E-409C-BE32-E72D297353CC}">
              <c16:uniqueId val="{00000002-21FF-420D-B6F0-AAEE159C5A69}"/>
            </c:ext>
          </c:extLst>
        </c:ser>
        <c:dLbls>
          <c:showLegendKey val="0"/>
          <c:showVal val="0"/>
          <c:showCatName val="0"/>
          <c:showSerName val="0"/>
          <c:showPercent val="0"/>
          <c:showBubbleSize val="0"/>
        </c:dLbls>
        <c:smooth val="0"/>
        <c:axId val="433680408"/>
        <c:axId val="433670240"/>
      </c:lineChart>
      <c:catAx>
        <c:axId val="433680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3670240"/>
        <c:crosses val="autoZero"/>
        <c:auto val="1"/>
        <c:lblAlgn val="ctr"/>
        <c:lblOffset val="100"/>
        <c:noMultiLvlLbl val="0"/>
      </c:catAx>
      <c:valAx>
        <c:axId val="433670240"/>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3680408"/>
        <c:crosses val="autoZero"/>
        <c:crossBetween val="between"/>
        <c:majorUnit val="1"/>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[I)CPT Findings Thru Aug.xlsx]cpt findings per visit type!PivotTable2</c:name>
    <c:fmtId val="3"/>
  </c:pivotSource>
  <c:chart>
    <c:title>
      <c:tx>
        <c:rich>
          <a:bodyPr/>
          <a:lstStyle/>
          <a:p>
            <a:pPr>
              <a:defRPr/>
            </a:pPr>
            <a:r>
              <a:rPr lang="en-US" sz="1100" b="1" i="0" baseline="0" dirty="0">
                <a:effectLst/>
                <a:latin typeface="Times New Roman" panose="02020603050405020304" pitchFamily="18" charset="0"/>
                <a:cs typeface="Times New Roman" panose="02020603050405020304" pitchFamily="18" charset="0"/>
              </a:rPr>
              <a:t>CPT Coding Deficiencies </a:t>
            </a:r>
            <a:r>
              <a:rPr lang="en-US" sz="1100" b="1" i="0" baseline="0" dirty="0" smtClean="0">
                <a:effectLst/>
                <a:latin typeface="Times New Roman" panose="02020603050405020304" pitchFamily="18" charset="0"/>
                <a:cs typeface="Times New Roman" panose="02020603050405020304" pitchFamily="18" charset="0"/>
              </a:rPr>
              <a:t>by Visit </a:t>
            </a:r>
            <a:r>
              <a:rPr lang="en-US" sz="1100" b="1" i="0" baseline="0" dirty="0">
                <a:effectLst/>
                <a:latin typeface="Times New Roman" panose="02020603050405020304" pitchFamily="18" charset="0"/>
                <a:cs typeface="Times New Roman" panose="02020603050405020304" pitchFamily="18" charset="0"/>
              </a:rPr>
              <a:t>Type (All Departments)</a:t>
            </a:r>
            <a:endParaRPr lang="en-US" sz="1100" dirty="0">
              <a:effectLst/>
              <a:latin typeface="Times New Roman" panose="02020603050405020304" pitchFamily="18" charset="0"/>
              <a:cs typeface="Times New Roman" panose="02020603050405020304" pitchFamily="18" charset="0"/>
            </a:endParaRPr>
          </a:p>
        </c:rich>
      </c:tx>
      <c:overlay val="0"/>
    </c:title>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s>
    <c:plotArea>
      <c:layout>
        <c:manualLayout>
          <c:layoutTarget val="inner"/>
          <c:xMode val="edge"/>
          <c:yMode val="edge"/>
          <c:x val="0.32588540604095517"/>
          <c:y val="0.18015235464887647"/>
          <c:w val="0.42017416127240936"/>
          <c:h val="0.70885236042811561"/>
        </c:manualLayout>
      </c:layout>
      <c:barChart>
        <c:barDir val="bar"/>
        <c:grouping val="stacked"/>
        <c:varyColors val="0"/>
        <c:ser>
          <c:idx val="0"/>
          <c:order val="0"/>
          <c:tx>
            <c:strRef>
              <c:f>'cpt findings per visit type'!$B$3:$B$4</c:f>
              <c:strCache>
                <c:ptCount val="1"/>
                <c:pt idx="0">
                  <c:v>2021 Office/Outpt Telehealth Visits</c:v>
                </c:pt>
              </c:strCache>
            </c:strRef>
          </c:tx>
          <c:invertIfNegative val="0"/>
          <c:cat>
            <c:strRef>
              <c:f>'cpt findings per visit type'!$A$5:$A$25</c:f>
              <c:strCache>
                <c:ptCount val="20"/>
                <c:pt idx="0">
                  <c:v>Primary Care Exception Rules not met</c:v>
                </c:pt>
                <c:pt idx="1">
                  <c:v>E&amp;M Service Documented but not Billed</c:v>
                </c:pt>
                <c:pt idx="2">
                  <c:v>Medical Necessity not Met- CPT/HCPCS</c:v>
                </c:pt>
                <c:pt idx="3">
                  <c:v>No Documentation for E&amp;M</c:v>
                </c:pt>
                <c:pt idx="4">
                  <c:v>Procedure Documented is Different Than Procedure Selected</c:v>
                </c:pt>
                <c:pt idx="5">
                  <c:v>E&amp;M Service Overcoded 3 Levels</c:v>
                </c:pt>
                <c:pt idx="6">
                  <c:v>Service non-billable due to regulatory issue- CPT/HCPCS</c:v>
                </c:pt>
                <c:pt idx="7">
                  <c:v>EMR- Copy Paste Issue- Billed Item Not Supported</c:v>
                </c:pt>
                <c:pt idx="8">
                  <c:v>Insufficient Documentation CPT/HCPCS Code</c:v>
                </c:pt>
                <c:pt idx="9">
                  <c:v>Split Shared Guidelines</c:v>
                </c:pt>
                <c:pt idx="10">
                  <c:v>E&amp;M Unbundling</c:v>
                </c:pt>
                <c:pt idx="11">
                  <c:v>Procedure Documented but not Billed</c:v>
                </c:pt>
                <c:pt idx="12">
                  <c:v>E&amp;M Service Undercoded 2 Levels</c:v>
                </c:pt>
                <c:pt idx="13">
                  <c:v>Service non-billable due to regulatory issue- E&amp;M</c:v>
                </c:pt>
                <c:pt idx="14">
                  <c:v>Insufficient Documentation for E&amp;M</c:v>
                </c:pt>
                <c:pt idx="15">
                  <c:v>E&amp;M Service Overcoded 2 Levels</c:v>
                </c:pt>
                <c:pt idx="16">
                  <c:v>Teaching Physician Guidelines</c:v>
                </c:pt>
                <c:pt idx="17">
                  <c:v>Incorrect E&amp;M Category</c:v>
                </c:pt>
                <c:pt idx="18">
                  <c:v>E&amp;M Service Undercoded 1 Level</c:v>
                </c:pt>
                <c:pt idx="19">
                  <c:v>E&amp;M Service Overcoded 1 Level</c:v>
                </c:pt>
              </c:strCache>
            </c:strRef>
          </c:cat>
          <c:val>
            <c:numRef>
              <c:f>'cpt findings per visit type'!$B$5:$B$25</c:f>
              <c:numCache>
                <c:formatCode>General</c:formatCode>
                <c:ptCount val="20"/>
                <c:pt idx="12">
                  <c:v>1</c:v>
                </c:pt>
                <c:pt idx="13">
                  <c:v>1</c:v>
                </c:pt>
                <c:pt idx="14">
                  <c:v>1</c:v>
                </c:pt>
                <c:pt idx="15">
                  <c:v>4</c:v>
                </c:pt>
                <c:pt idx="16">
                  <c:v>3</c:v>
                </c:pt>
                <c:pt idx="17">
                  <c:v>3</c:v>
                </c:pt>
                <c:pt idx="18">
                  <c:v>7</c:v>
                </c:pt>
                <c:pt idx="19">
                  <c:v>2</c:v>
                </c:pt>
              </c:numCache>
            </c:numRef>
          </c:val>
          <c:extLst>
            <c:ext xmlns:c16="http://schemas.microsoft.com/office/drawing/2014/chart" uri="{C3380CC4-5D6E-409C-BE32-E72D297353CC}">
              <c16:uniqueId val="{00000000-194C-4EFD-9E3A-826B6DFDCAFA}"/>
            </c:ext>
          </c:extLst>
        </c:ser>
        <c:ser>
          <c:idx val="1"/>
          <c:order val="1"/>
          <c:tx>
            <c:strRef>
              <c:f>'cpt findings per visit type'!$C$3:$C$4</c:f>
              <c:strCache>
                <c:ptCount val="1"/>
                <c:pt idx="0">
                  <c:v>2021 Office/Outpt Visits</c:v>
                </c:pt>
              </c:strCache>
            </c:strRef>
          </c:tx>
          <c:invertIfNegative val="0"/>
          <c:cat>
            <c:strRef>
              <c:f>'cpt findings per visit type'!$A$5:$A$25</c:f>
              <c:strCache>
                <c:ptCount val="20"/>
                <c:pt idx="0">
                  <c:v>Primary Care Exception Rules not met</c:v>
                </c:pt>
                <c:pt idx="1">
                  <c:v>E&amp;M Service Documented but not Billed</c:v>
                </c:pt>
                <c:pt idx="2">
                  <c:v>Medical Necessity not Met- CPT/HCPCS</c:v>
                </c:pt>
                <c:pt idx="3">
                  <c:v>No Documentation for E&amp;M</c:v>
                </c:pt>
                <c:pt idx="4">
                  <c:v>Procedure Documented is Different Than Procedure Selected</c:v>
                </c:pt>
                <c:pt idx="5">
                  <c:v>E&amp;M Service Overcoded 3 Levels</c:v>
                </c:pt>
                <c:pt idx="6">
                  <c:v>Service non-billable due to regulatory issue- CPT/HCPCS</c:v>
                </c:pt>
                <c:pt idx="7">
                  <c:v>EMR- Copy Paste Issue- Billed Item Not Supported</c:v>
                </c:pt>
                <c:pt idx="8">
                  <c:v>Insufficient Documentation CPT/HCPCS Code</c:v>
                </c:pt>
                <c:pt idx="9">
                  <c:v>Split Shared Guidelines</c:v>
                </c:pt>
                <c:pt idx="10">
                  <c:v>E&amp;M Unbundling</c:v>
                </c:pt>
                <c:pt idx="11">
                  <c:v>Procedure Documented but not Billed</c:v>
                </c:pt>
                <c:pt idx="12">
                  <c:v>E&amp;M Service Undercoded 2 Levels</c:v>
                </c:pt>
                <c:pt idx="13">
                  <c:v>Service non-billable due to regulatory issue- E&amp;M</c:v>
                </c:pt>
                <c:pt idx="14">
                  <c:v>Insufficient Documentation for E&amp;M</c:v>
                </c:pt>
                <c:pt idx="15">
                  <c:v>E&amp;M Service Overcoded 2 Levels</c:v>
                </c:pt>
                <c:pt idx="16">
                  <c:v>Teaching Physician Guidelines</c:v>
                </c:pt>
                <c:pt idx="17">
                  <c:v>Incorrect E&amp;M Category</c:v>
                </c:pt>
                <c:pt idx="18">
                  <c:v>E&amp;M Service Undercoded 1 Level</c:v>
                </c:pt>
                <c:pt idx="19">
                  <c:v>E&amp;M Service Overcoded 1 Level</c:v>
                </c:pt>
              </c:strCache>
            </c:strRef>
          </c:cat>
          <c:val>
            <c:numRef>
              <c:f>'cpt findings per visit type'!$C$5:$C$25</c:f>
              <c:numCache>
                <c:formatCode>General</c:formatCode>
                <c:ptCount val="20"/>
                <c:pt idx="0">
                  <c:v>1</c:v>
                </c:pt>
                <c:pt idx="3">
                  <c:v>2</c:v>
                </c:pt>
                <c:pt idx="4">
                  <c:v>2</c:v>
                </c:pt>
                <c:pt idx="5">
                  <c:v>1</c:v>
                </c:pt>
                <c:pt idx="6">
                  <c:v>2</c:v>
                </c:pt>
                <c:pt idx="7">
                  <c:v>2</c:v>
                </c:pt>
                <c:pt idx="9">
                  <c:v>3</c:v>
                </c:pt>
                <c:pt idx="10">
                  <c:v>5</c:v>
                </c:pt>
                <c:pt idx="11">
                  <c:v>3</c:v>
                </c:pt>
                <c:pt idx="12">
                  <c:v>4</c:v>
                </c:pt>
                <c:pt idx="13">
                  <c:v>6</c:v>
                </c:pt>
                <c:pt idx="14">
                  <c:v>1</c:v>
                </c:pt>
                <c:pt idx="15">
                  <c:v>20</c:v>
                </c:pt>
                <c:pt idx="16">
                  <c:v>26</c:v>
                </c:pt>
                <c:pt idx="17">
                  <c:v>28</c:v>
                </c:pt>
                <c:pt idx="18">
                  <c:v>42</c:v>
                </c:pt>
                <c:pt idx="19">
                  <c:v>75</c:v>
                </c:pt>
              </c:numCache>
            </c:numRef>
          </c:val>
          <c:extLst>
            <c:ext xmlns:c16="http://schemas.microsoft.com/office/drawing/2014/chart" uri="{C3380CC4-5D6E-409C-BE32-E72D297353CC}">
              <c16:uniqueId val="{00000001-194C-4EFD-9E3A-826B6DFDCAFA}"/>
            </c:ext>
          </c:extLst>
        </c:ser>
        <c:ser>
          <c:idx val="2"/>
          <c:order val="2"/>
          <c:tx>
            <c:strRef>
              <c:f>'cpt findings per visit type'!$D$3:$D$4</c:f>
              <c:strCache>
                <c:ptCount val="1"/>
                <c:pt idx="0">
                  <c:v>Other Visits</c:v>
                </c:pt>
              </c:strCache>
            </c:strRef>
          </c:tx>
          <c:invertIfNegative val="0"/>
          <c:cat>
            <c:strRef>
              <c:f>'cpt findings per visit type'!$A$5:$A$25</c:f>
              <c:strCache>
                <c:ptCount val="20"/>
                <c:pt idx="0">
                  <c:v>Primary Care Exception Rules not met</c:v>
                </c:pt>
                <c:pt idx="1">
                  <c:v>E&amp;M Service Documented but not Billed</c:v>
                </c:pt>
                <c:pt idx="2">
                  <c:v>Medical Necessity not Met- CPT/HCPCS</c:v>
                </c:pt>
                <c:pt idx="3">
                  <c:v>No Documentation for E&amp;M</c:v>
                </c:pt>
                <c:pt idx="4">
                  <c:v>Procedure Documented is Different Than Procedure Selected</c:v>
                </c:pt>
                <c:pt idx="5">
                  <c:v>E&amp;M Service Overcoded 3 Levels</c:v>
                </c:pt>
                <c:pt idx="6">
                  <c:v>Service non-billable due to regulatory issue- CPT/HCPCS</c:v>
                </c:pt>
                <c:pt idx="7">
                  <c:v>EMR- Copy Paste Issue- Billed Item Not Supported</c:v>
                </c:pt>
                <c:pt idx="8">
                  <c:v>Insufficient Documentation CPT/HCPCS Code</c:v>
                </c:pt>
                <c:pt idx="9">
                  <c:v>Split Shared Guidelines</c:v>
                </c:pt>
                <c:pt idx="10">
                  <c:v>E&amp;M Unbundling</c:v>
                </c:pt>
                <c:pt idx="11">
                  <c:v>Procedure Documented but not Billed</c:v>
                </c:pt>
                <c:pt idx="12">
                  <c:v>E&amp;M Service Undercoded 2 Levels</c:v>
                </c:pt>
                <c:pt idx="13">
                  <c:v>Service non-billable due to regulatory issue- E&amp;M</c:v>
                </c:pt>
                <c:pt idx="14">
                  <c:v>Insufficient Documentation for E&amp;M</c:v>
                </c:pt>
                <c:pt idx="15">
                  <c:v>E&amp;M Service Overcoded 2 Levels</c:v>
                </c:pt>
                <c:pt idx="16">
                  <c:v>Teaching Physician Guidelines</c:v>
                </c:pt>
                <c:pt idx="17">
                  <c:v>Incorrect E&amp;M Category</c:v>
                </c:pt>
                <c:pt idx="18">
                  <c:v>E&amp;M Service Undercoded 1 Level</c:v>
                </c:pt>
                <c:pt idx="19">
                  <c:v>E&amp;M Service Overcoded 1 Level</c:v>
                </c:pt>
              </c:strCache>
            </c:strRef>
          </c:cat>
          <c:val>
            <c:numRef>
              <c:f>'cpt findings per visit type'!$D$5:$D$25</c:f>
              <c:numCache>
                <c:formatCode>General</c:formatCode>
                <c:ptCount val="20"/>
                <c:pt idx="1">
                  <c:v>2</c:v>
                </c:pt>
                <c:pt idx="2">
                  <c:v>2</c:v>
                </c:pt>
                <c:pt idx="5">
                  <c:v>1</c:v>
                </c:pt>
                <c:pt idx="6">
                  <c:v>1</c:v>
                </c:pt>
                <c:pt idx="7">
                  <c:v>1</c:v>
                </c:pt>
                <c:pt idx="8">
                  <c:v>4</c:v>
                </c:pt>
                <c:pt idx="9">
                  <c:v>2</c:v>
                </c:pt>
                <c:pt idx="11">
                  <c:v>3</c:v>
                </c:pt>
                <c:pt idx="12">
                  <c:v>1</c:v>
                </c:pt>
                <c:pt idx="14">
                  <c:v>8</c:v>
                </c:pt>
                <c:pt idx="15">
                  <c:v>11</c:v>
                </c:pt>
                <c:pt idx="16">
                  <c:v>13</c:v>
                </c:pt>
                <c:pt idx="17">
                  <c:v>18</c:v>
                </c:pt>
                <c:pt idx="18">
                  <c:v>21</c:v>
                </c:pt>
                <c:pt idx="19">
                  <c:v>50</c:v>
                </c:pt>
              </c:numCache>
            </c:numRef>
          </c:val>
          <c:extLst>
            <c:ext xmlns:c16="http://schemas.microsoft.com/office/drawing/2014/chart" uri="{C3380CC4-5D6E-409C-BE32-E72D297353CC}">
              <c16:uniqueId val="{00000002-194C-4EFD-9E3A-826B6DFDCAFA}"/>
            </c:ext>
          </c:extLst>
        </c:ser>
        <c:dLbls>
          <c:showLegendKey val="0"/>
          <c:showVal val="0"/>
          <c:showCatName val="0"/>
          <c:showSerName val="0"/>
          <c:showPercent val="0"/>
          <c:showBubbleSize val="0"/>
        </c:dLbls>
        <c:gapWidth val="150"/>
        <c:overlap val="100"/>
        <c:axId val="53602560"/>
        <c:axId val="53645696"/>
      </c:barChart>
      <c:catAx>
        <c:axId val="53602560"/>
        <c:scaling>
          <c:orientation val="minMax"/>
        </c:scaling>
        <c:delete val="0"/>
        <c:axPos val="l"/>
        <c:numFmt formatCode="General" sourceLinked="0"/>
        <c:majorTickMark val="out"/>
        <c:minorTickMark val="none"/>
        <c:tickLblPos val="nextTo"/>
        <c:txPr>
          <a:bodyPr/>
          <a:lstStyle/>
          <a:p>
            <a:pPr>
              <a:defRPr sz="800">
                <a:latin typeface="Times New Roman" panose="02020603050405020304" pitchFamily="18" charset="0"/>
                <a:cs typeface="Times New Roman" panose="02020603050405020304" pitchFamily="18" charset="0"/>
              </a:defRPr>
            </a:pPr>
            <a:endParaRPr lang="en-US"/>
          </a:p>
        </c:txPr>
        <c:crossAx val="53645696"/>
        <c:crosses val="autoZero"/>
        <c:auto val="1"/>
        <c:lblAlgn val="ctr"/>
        <c:lblOffset val="100"/>
        <c:noMultiLvlLbl val="0"/>
      </c:catAx>
      <c:valAx>
        <c:axId val="53645696"/>
        <c:scaling>
          <c:orientation val="minMax"/>
        </c:scaling>
        <c:delete val="0"/>
        <c:axPos val="b"/>
        <c:numFmt formatCode="General" sourceLinked="1"/>
        <c:majorTickMark val="out"/>
        <c:minorTickMark val="none"/>
        <c:tickLblPos val="nextTo"/>
        <c:txPr>
          <a:bodyPr/>
          <a:lstStyle/>
          <a:p>
            <a:pPr>
              <a:defRPr sz="800">
                <a:latin typeface="Times New Roman" panose="02020603050405020304" pitchFamily="18" charset="0"/>
                <a:cs typeface="Times New Roman" panose="02020603050405020304" pitchFamily="18" charset="0"/>
              </a:defRPr>
            </a:pPr>
            <a:endParaRPr lang="en-US"/>
          </a:p>
        </c:txPr>
        <c:crossAx val="53602560"/>
        <c:crosses val="autoZero"/>
        <c:crossBetween val="between"/>
      </c:valAx>
    </c:plotArea>
    <c:legend>
      <c:legendPos val="r"/>
      <c:layout>
        <c:manualLayout>
          <c:xMode val="edge"/>
          <c:yMode val="edge"/>
          <c:x val="0.73111440061114052"/>
          <c:y val="0.12890185615132757"/>
          <c:w val="0.26888557639356375"/>
          <c:h val="0.23718051106429372"/>
        </c:manualLayout>
      </c:layout>
      <c:overlay val="0"/>
      <c:txPr>
        <a:bodyPr/>
        <a:lstStyle/>
        <a:p>
          <a:pPr>
            <a:defRPr sz="80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externalData r:id="rId1">
    <c:autoUpdate val="0"/>
  </c:externalData>
  <c:extLst>
    <c:ext xmlns:c14="http://schemas.microsoft.com/office/drawing/2007/8/2/chart" uri="{781A3756-C4B2-4CAC-9D66-4F8BD8637D16}">
      <c14:pivotOptions>
        <c14:dropZoneFilter val="1"/>
        <c14:dropZoneSeries val="1"/>
        <c14:dropZonesVisible val="1"/>
      </c14:pivotOptions>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095557926687733E-2"/>
          <c:y val="1.8365313742272571E-2"/>
          <c:w val="0.93600551064748405"/>
          <c:h val="0.86927360505918039"/>
        </c:manualLayout>
      </c:layout>
      <c:barChart>
        <c:barDir val="col"/>
        <c:grouping val="stacked"/>
        <c:varyColors val="0"/>
        <c:ser>
          <c:idx val="1"/>
          <c:order val="0"/>
          <c:tx>
            <c:strRef>
              <c:f>Chart!$B$5</c:f>
              <c:strCache>
                <c:ptCount val="1"/>
                <c:pt idx="0">
                  <c:v>Overall Compliance Outcome %</c:v>
                </c:pt>
              </c:strCache>
            </c:strRef>
          </c:tx>
          <c:spPr>
            <a:solidFill>
              <a:schemeClr val="tx2">
                <a:lumMod val="20000"/>
                <a:lumOff val="80000"/>
              </a:schemeClr>
            </a:solidFill>
            <a:ln>
              <a:solidFill>
                <a:sysClr val="windowText" lastClr="000000"/>
              </a:solidFill>
            </a:ln>
            <a:effectLst>
              <a:outerShdw blurRad="57150" dist="19050" dir="5400000" algn="ctr" rotWithShape="0">
                <a:srgbClr val="000000">
                  <a:alpha val="63000"/>
                </a:srgbClr>
              </a:outerShdw>
            </a:effectLst>
          </c:spPr>
          <c:invertIfNegative val="0"/>
          <c:dLbls>
            <c:dLbl>
              <c:idx val="3"/>
              <c:layout>
                <c:manualLayout>
                  <c:x val="1.9173711181255357E-2"/>
                  <c:y val="-0.2472646745258105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EB-49A6-9C98-01C7AA3F9970}"/>
                </c:ext>
              </c:extLst>
            </c:dLbl>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Chart!$A$6:$A$17</c:f>
              <c:strCache>
                <c:ptCount val="12"/>
                <c:pt idx="0">
                  <c:v>Anesth</c:v>
                </c:pt>
                <c:pt idx="1">
                  <c:v>APN Bill</c:v>
                </c:pt>
                <c:pt idx="2">
                  <c:v>Care Netwk</c:v>
                </c:pt>
                <c:pt idx="3">
                  <c:v>Medicine</c:v>
                </c:pt>
                <c:pt idx="4">
                  <c:v>Neurosurg</c:v>
                </c:pt>
                <c:pt idx="5">
                  <c:v>OB/GYN</c:v>
                </c:pt>
                <c:pt idx="6">
                  <c:v>Ophthal</c:v>
                </c:pt>
                <c:pt idx="7">
                  <c:v>Ortho Surg</c:v>
                </c:pt>
                <c:pt idx="8">
                  <c:v>Peds</c:v>
                </c:pt>
                <c:pt idx="9">
                  <c:v>Psych</c:v>
                </c:pt>
                <c:pt idx="10">
                  <c:v>Rad Onc</c:v>
                </c:pt>
                <c:pt idx="11">
                  <c:v>Surg</c:v>
                </c:pt>
              </c:strCache>
            </c:strRef>
          </c:cat>
          <c:val>
            <c:numRef>
              <c:f>Chart!$B$6:$B$17</c:f>
              <c:numCache>
                <c:formatCode>0%</c:formatCode>
                <c:ptCount val="12"/>
                <c:pt idx="0">
                  <c:v>0.92</c:v>
                </c:pt>
                <c:pt idx="1">
                  <c:v>0.96</c:v>
                </c:pt>
                <c:pt idx="2">
                  <c:v>0.84</c:v>
                </c:pt>
                <c:pt idx="3">
                  <c:v>0.9</c:v>
                </c:pt>
                <c:pt idx="4">
                  <c:v>0.88</c:v>
                </c:pt>
                <c:pt idx="5">
                  <c:v>0.85</c:v>
                </c:pt>
                <c:pt idx="6">
                  <c:v>0.94</c:v>
                </c:pt>
                <c:pt idx="7">
                  <c:v>0.9</c:v>
                </c:pt>
                <c:pt idx="8">
                  <c:v>0.91</c:v>
                </c:pt>
                <c:pt idx="9">
                  <c:v>0.96</c:v>
                </c:pt>
                <c:pt idx="10">
                  <c:v>0.83</c:v>
                </c:pt>
                <c:pt idx="11">
                  <c:v>0.92</c:v>
                </c:pt>
              </c:numCache>
            </c:numRef>
          </c:val>
          <c:extLst>
            <c:ext xmlns:c16="http://schemas.microsoft.com/office/drawing/2014/chart" uri="{C3380CC4-5D6E-409C-BE32-E72D297353CC}">
              <c16:uniqueId val="{00000000-5A48-4C34-9B2B-E14E9E4E9B04}"/>
            </c:ext>
          </c:extLst>
        </c:ser>
        <c:dLbls>
          <c:showLegendKey val="0"/>
          <c:showVal val="1"/>
          <c:showCatName val="0"/>
          <c:showSerName val="0"/>
          <c:showPercent val="0"/>
          <c:showBubbleSize val="0"/>
        </c:dLbls>
        <c:gapWidth val="23"/>
        <c:overlap val="52"/>
        <c:axId val="55434624"/>
        <c:axId val="55689600"/>
      </c:barChart>
      <c:barChart>
        <c:barDir val="col"/>
        <c:grouping val="clustered"/>
        <c:varyColors val="0"/>
        <c:ser>
          <c:idx val="0"/>
          <c:order val="1"/>
          <c:tx>
            <c:strRef>
              <c:f>Chart!$C$5</c:f>
              <c:strCache>
                <c:ptCount val="1"/>
                <c:pt idx="0">
                  <c:v># Cases Reviewed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Chart!$A$6:$A$17</c:f>
              <c:strCache>
                <c:ptCount val="12"/>
                <c:pt idx="0">
                  <c:v>Anesth</c:v>
                </c:pt>
                <c:pt idx="1">
                  <c:v>APN Bill</c:v>
                </c:pt>
                <c:pt idx="2">
                  <c:v>Care Netwk</c:v>
                </c:pt>
                <c:pt idx="3">
                  <c:v>Medicine</c:v>
                </c:pt>
                <c:pt idx="4">
                  <c:v>Neurosurg</c:v>
                </c:pt>
                <c:pt idx="5">
                  <c:v>OB/GYN</c:v>
                </c:pt>
                <c:pt idx="6">
                  <c:v>Ophthal</c:v>
                </c:pt>
                <c:pt idx="7">
                  <c:v>Ortho Surg</c:v>
                </c:pt>
                <c:pt idx="8">
                  <c:v>Peds</c:v>
                </c:pt>
                <c:pt idx="9">
                  <c:v>Psych</c:v>
                </c:pt>
                <c:pt idx="10">
                  <c:v>Rad Onc</c:v>
                </c:pt>
                <c:pt idx="11">
                  <c:v>Surg</c:v>
                </c:pt>
              </c:strCache>
            </c:strRef>
          </c:cat>
          <c:val>
            <c:numRef>
              <c:f>Chart!$C$6:$C$17</c:f>
            </c:numRef>
          </c:val>
          <c:extLst>
            <c:ext xmlns:c16="http://schemas.microsoft.com/office/drawing/2014/chart" uri="{C3380CC4-5D6E-409C-BE32-E72D297353CC}">
              <c16:uniqueId val="{00000004-5A48-4C34-9B2B-E14E9E4E9B04}"/>
            </c:ext>
          </c:extLst>
        </c:ser>
        <c:ser>
          <c:idx val="2"/>
          <c:order val="2"/>
          <c:tx>
            <c:strRef>
              <c:f>Chart!$D$5</c:f>
              <c:strCache>
                <c:ptCount val="1"/>
                <c:pt idx="0">
                  <c:v>2021 Office/Outpt Telehealth Visits</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Chart!$A$6:$A$17</c:f>
              <c:strCache>
                <c:ptCount val="12"/>
                <c:pt idx="0">
                  <c:v>Anesth</c:v>
                </c:pt>
                <c:pt idx="1">
                  <c:v>APN Bill</c:v>
                </c:pt>
                <c:pt idx="2">
                  <c:v>Care Netwk</c:v>
                </c:pt>
                <c:pt idx="3">
                  <c:v>Medicine</c:v>
                </c:pt>
                <c:pt idx="4">
                  <c:v>Neurosurg</c:v>
                </c:pt>
                <c:pt idx="5">
                  <c:v>OB/GYN</c:v>
                </c:pt>
                <c:pt idx="6">
                  <c:v>Ophthal</c:v>
                </c:pt>
                <c:pt idx="7">
                  <c:v>Ortho Surg</c:v>
                </c:pt>
                <c:pt idx="8">
                  <c:v>Peds</c:v>
                </c:pt>
                <c:pt idx="9">
                  <c:v>Psych</c:v>
                </c:pt>
                <c:pt idx="10">
                  <c:v>Rad Onc</c:v>
                </c:pt>
                <c:pt idx="11">
                  <c:v>Surg</c:v>
                </c:pt>
              </c:strCache>
            </c:strRef>
          </c:cat>
          <c:val>
            <c:numRef>
              <c:f>Chart!$D$6:$D$17</c:f>
              <c:numCache>
                <c:formatCode>General</c:formatCode>
                <c:ptCount val="12"/>
                <c:pt idx="0">
                  <c:v>5</c:v>
                </c:pt>
                <c:pt idx="3">
                  <c:v>53</c:v>
                </c:pt>
                <c:pt idx="4">
                  <c:v>1</c:v>
                </c:pt>
                <c:pt idx="7">
                  <c:v>1</c:v>
                </c:pt>
                <c:pt idx="8">
                  <c:v>14</c:v>
                </c:pt>
                <c:pt idx="9">
                  <c:v>20</c:v>
                </c:pt>
                <c:pt idx="10">
                  <c:v>3</c:v>
                </c:pt>
                <c:pt idx="11">
                  <c:v>3</c:v>
                </c:pt>
              </c:numCache>
            </c:numRef>
          </c:val>
          <c:extLst>
            <c:ext xmlns:c16="http://schemas.microsoft.com/office/drawing/2014/chart" uri="{C3380CC4-5D6E-409C-BE32-E72D297353CC}">
              <c16:uniqueId val="{00000000-831A-489D-A8CD-15AF1E1C68D4}"/>
            </c:ext>
          </c:extLst>
        </c:ser>
        <c:ser>
          <c:idx val="3"/>
          <c:order val="3"/>
          <c:tx>
            <c:strRef>
              <c:f>Chart!$E$5</c:f>
              <c:strCache>
                <c:ptCount val="1"/>
                <c:pt idx="0">
                  <c:v>2021 Office/Outpt Visits</c:v>
                </c:pt>
              </c:strCache>
            </c:strRef>
          </c:tx>
          <c:spPr>
            <a:solidFill>
              <a:srgbClr val="0070C0"/>
            </a:solidFill>
            <a:ln>
              <a:noFill/>
            </a:ln>
            <a:effectLst>
              <a:outerShdw blurRad="57150" dist="19050" dir="5400000" algn="ctr" rotWithShape="0">
                <a:srgbClr val="000000">
                  <a:alpha val="63000"/>
                </a:srgbClr>
              </a:outerShdw>
            </a:effectLst>
          </c:spPr>
          <c:invertIfNegative val="0"/>
          <c:cat>
            <c:strRef>
              <c:f>Chart!$A$6:$A$17</c:f>
              <c:strCache>
                <c:ptCount val="12"/>
                <c:pt idx="0">
                  <c:v>Anesth</c:v>
                </c:pt>
                <c:pt idx="1">
                  <c:v>APN Bill</c:v>
                </c:pt>
                <c:pt idx="2">
                  <c:v>Care Netwk</c:v>
                </c:pt>
                <c:pt idx="3">
                  <c:v>Medicine</c:v>
                </c:pt>
                <c:pt idx="4">
                  <c:v>Neurosurg</c:v>
                </c:pt>
                <c:pt idx="5">
                  <c:v>OB/GYN</c:v>
                </c:pt>
                <c:pt idx="6">
                  <c:v>Ophthal</c:v>
                </c:pt>
                <c:pt idx="7">
                  <c:v>Ortho Surg</c:v>
                </c:pt>
                <c:pt idx="8">
                  <c:v>Peds</c:v>
                </c:pt>
                <c:pt idx="9">
                  <c:v>Psych</c:v>
                </c:pt>
                <c:pt idx="10">
                  <c:v>Rad Onc</c:v>
                </c:pt>
                <c:pt idx="11">
                  <c:v>Surg</c:v>
                </c:pt>
              </c:strCache>
            </c:strRef>
          </c:cat>
          <c:val>
            <c:numRef>
              <c:f>Chart!$E$6:$E$17</c:f>
              <c:numCache>
                <c:formatCode>General</c:formatCode>
                <c:ptCount val="12"/>
                <c:pt idx="0">
                  <c:v>19</c:v>
                </c:pt>
                <c:pt idx="2">
                  <c:v>20</c:v>
                </c:pt>
                <c:pt idx="3">
                  <c:v>171</c:v>
                </c:pt>
                <c:pt idx="4">
                  <c:v>9</c:v>
                </c:pt>
                <c:pt idx="5">
                  <c:v>4</c:v>
                </c:pt>
                <c:pt idx="7">
                  <c:v>29</c:v>
                </c:pt>
                <c:pt idx="8">
                  <c:v>15</c:v>
                </c:pt>
                <c:pt idx="10">
                  <c:v>37</c:v>
                </c:pt>
                <c:pt idx="11">
                  <c:v>77</c:v>
                </c:pt>
              </c:numCache>
            </c:numRef>
          </c:val>
          <c:extLst>
            <c:ext xmlns:c16="http://schemas.microsoft.com/office/drawing/2014/chart" uri="{C3380CC4-5D6E-409C-BE32-E72D297353CC}">
              <c16:uniqueId val="{00000001-831A-489D-A8CD-15AF1E1C68D4}"/>
            </c:ext>
          </c:extLst>
        </c:ser>
        <c:ser>
          <c:idx val="4"/>
          <c:order val="4"/>
          <c:tx>
            <c:strRef>
              <c:f>Chart!$F$5</c:f>
              <c:strCache>
                <c:ptCount val="1"/>
                <c:pt idx="0">
                  <c:v>Other Telehealth Visits</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Chart!$A$6:$A$17</c:f>
              <c:strCache>
                <c:ptCount val="12"/>
                <c:pt idx="0">
                  <c:v>Anesth</c:v>
                </c:pt>
                <c:pt idx="1">
                  <c:v>APN Bill</c:v>
                </c:pt>
                <c:pt idx="2">
                  <c:v>Care Netwk</c:v>
                </c:pt>
                <c:pt idx="3">
                  <c:v>Medicine</c:v>
                </c:pt>
                <c:pt idx="4">
                  <c:v>Neurosurg</c:v>
                </c:pt>
                <c:pt idx="5">
                  <c:v>OB/GYN</c:v>
                </c:pt>
                <c:pt idx="6">
                  <c:v>Ophthal</c:v>
                </c:pt>
                <c:pt idx="7">
                  <c:v>Ortho Surg</c:v>
                </c:pt>
                <c:pt idx="8">
                  <c:v>Peds</c:v>
                </c:pt>
                <c:pt idx="9">
                  <c:v>Psych</c:v>
                </c:pt>
                <c:pt idx="10">
                  <c:v>Rad Onc</c:v>
                </c:pt>
                <c:pt idx="11">
                  <c:v>Surg</c:v>
                </c:pt>
              </c:strCache>
            </c:strRef>
          </c:cat>
          <c:val>
            <c:numRef>
              <c:f>Chart!$F$6:$F$17</c:f>
              <c:numCache>
                <c:formatCode>General</c:formatCode>
                <c:ptCount val="12"/>
                <c:pt idx="3">
                  <c:v>3</c:v>
                </c:pt>
                <c:pt idx="9">
                  <c:v>12</c:v>
                </c:pt>
              </c:numCache>
            </c:numRef>
          </c:val>
          <c:extLst>
            <c:ext xmlns:c16="http://schemas.microsoft.com/office/drawing/2014/chart" uri="{C3380CC4-5D6E-409C-BE32-E72D297353CC}">
              <c16:uniqueId val="{00000002-831A-489D-A8CD-15AF1E1C68D4}"/>
            </c:ext>
          </c:extLst>
        </c:ser>
        <c:ser>
          <c:idx val="5"/>
          <c:order val="5"/>
          <c:tx>
            <c:strRef>
              <c:f>Chart!$G$5</c:f>
              <c:strCache>
                <c:ptCount val="1"/>
                <c:pt idx="0">
                  <c:v>Other Visits</c:v>
                </c:pt>
              </c:strCache>
            </c:strRef>
          </c:tx>
          <c:spPr>
            <a:solidFill>
              <a:srgbClr val="00B050"/>
            </a:solidFill>
            <a:ln>
              <a:noFill/>
            </a:ln>
            <a:effectLst>
              <a:outerShdw blurRad="57150" dist="19050" dir="5400000" algn="ctr" rotWithShape="0">
                <a:srgbClr val="000000">
                  <a:alpha val="63000"/>
                </a:srgbClr>
              </a:outerShdw>
            </a:effectLst>
          </c:spPr>
          <c:invertIfNegative val="0"/>
          <c:cat>
            <c:strRef>
              <c:f>Chart!$A$6:$A$17</c:f>
              <c:strCache>
                <c:ptCount val="12"/>
                <c:pt idx="0">
                  <c:v>Anesth</c:v>
                </c:pt>
                <c:pt idx="1">
                  <c:v>APN Bill</c:v>
                </c:pt>
                <c:pt idx="2">
                  <c:v>Care Netwk</c:v>
                </c:pt>
                <c:pt idx="3">
                  <c:v>Medicine</c:v>
                </c:pt>
                <c:pt idx="4">
                  <c:v>Neurosurg</c:v>
                </c:pt>
                <c:pt idx="5">
                  <c:v>OB/GYN</c:v>
                </c:pt>
                <c:pt idx="6">
                  <c:v>Ophthal</c:v>
                </c:pt>
                <c:pt idx="7">
                  <c:v>Ortho Surg</c:v>
                </c:pt>
                <c:pt idx="8">
                  <c:v>Peds</c:v>
                </c:pt>
                <c:pt idx="9">
                  <c:v>Psych</c:v>
                </c:pt>
                <c:pt idx="10">
                  <c:v>Rad Onc</c:v>
                </c:pt>
                <c:pt idx="11">
                  <c:v>Surg</c:v>
                </c:pt>
              </c:strCache>
            </c:strRef>
          </c:cat>
          <c:val>
            <c:numRef>
              <c:f>Chart!$G$6:$G$17</c:f>
              <c:numCache>
                <c:formatCode>General</c:formatCode>
                <c:ptCount val="12"/>
                <c:pt idx="0">
                  <c:v>66</c:v>
                </c:pt>
                <c:pt idx="1">
                  <c:v>20</c:v>
                </c:pt>
                <c:pt idx="2">
                  <c:v>10</c:v>
                </c:pt>
                <c:pt idx="3">
                  <c:v>93</c:v>
                </c:pt>
                <c:pt idx="4">
                  <c:v>10</c:v>
                </c:pt>
                <c:pt idx="5">
                  <c:v>26</c:v>
                </c:pt>
                <c:pt idx="6">
                  <c:v>10</c:v>
                </c:pt>
                <c:pt idx="7">
                  <c:v>10</c:v>
                </c:pt>
                <c:pt idx="8">
                  <c:v>91</c:v>
                </c:pt>
                <c:pt idx="9">
                  <c:v>8</c:v>
                </c:pt>
                <c:pt idx="11">
                  <c:v>70</c:v>
                </c:pt>
              </c:numCache>
            </c:numRef>
          </c:val>
          <c:extLst>
            <c:ext xmlns:c16="http://schemas.microsoft.com/office/drawing/2014/chart" uri="{C3380CC4-5D6E-409C-BE32-E72D297353CC}">
              <c16:uniqueId val="{00000003-831A-489D-A8CD-15AF1E1C68D4}"/>
            </c:ext>
          </c:extLst>
        </c:ser>
        <c:dLbls>
          <c:showLegendKey val="0"/>
          <c:showVal val="0"/>
          <c:showCatName val="0"/>
          <c:showSerName val="0"/>
          <c:showPercent val="0"/>
          <c:showBubbleSize val="0"/>
        </c:dLbls>
        <c:gapWidth val="269"/>
        <c:axId val="55873536"/>
        <c:axId val="55691520"/>
      </c:barChart>
      <c:catAx>
        <c:axId val="55434624"/>
        <c:scaling>
          <c:orientation val="minMax"/>
        </c:scaling>
        <c:delete val="0"/>
        <c:axPos val="b"/>
        <c:numFmt formatCode="General" sourceLinked="1"/>
        <c:majorTickMark val="none"/>
        <c:minorTickMark val="none"/>
        <c:tickLblPos val="nextTo"/>
        <c:spPr>
          <a:noFill/>
          <a:ln w="12700"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5689600"/>
        <c:crossesAt val="0.70000000000000007"/>
        <c:auto val="1"/>
        <c:lblAlgn val="ctr"/>
        <c:lblOffset val="100"/>
        <c:noMultiLvlLbl val="0"/>
      </c:catAx>
      <c:valAx>
        <c:axId val="55689600"/>
        <c:scaling>
          <c:orientation val="minMax"/>
          <c:max val="1"/>
          <c:min val="0.70000000000000007"/>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5434624"/>
        <c:crosses val="autoZero"/>
        <c:crossBetween val="between"/>
        <c:minorUnit val="0.1"/>
      </c:valAx>
      <c:valAx>
        <c:axId val="55691520"/>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5873536"/>
        <c:crosses val="max"/>
        <c:crossBetween val="between"/>
      </c:valAx>
      <c:catAx>
        <c:axId val="55873536"/>
        <c:scaling>
          <c:orientation val="minMax"/>
        </c:scaling>
        <c:delete val="1"/>
        <c:axPos val="b"/>
        <c:numFmt formatCode="General" sourceLinked="1"/>
        <c:majorTickMark val="none"/>
        <c:minorTickMark val="none"/>
        <c:tickLblPos val="nextTo"/>
        <c:crossAx val="55691520"/>
        <c:crosses val="autoZero"/>
        <c:auto val="1"/>
        <c:lblAlgn val="ctr"/>
        <c:lblOffset val="100"/>
        <c:noMultiLvlLbl val="0"/>
      </c:catAx>
      <c:spPr>
        <a:noFill/>
        <a:ln>
          <a:noFill/>
        </a:ln>
        <a:effectLst/>
      </c:spPr>
    </c:plotArea>
    <c:legend>
      <c:legendPos val="b"/>
      <c:layout>
        <c:manualLayout>
          <c:xMode val="edge"/>
          <c:yMode val="edge"/>
          <c:x val="5.4586071154346737E-2"/>
          <c:y val="0.93847796775919345"/>
          <c:w val="0.86845840216808878"/>
          <c:h val="6.0020258977043238E-2"/>
        </c:manualLayout>
      </c:layout>
      <c:overlay val="0"/>
      <c:txPr>
        <a:bodyPr/>
        <a:lstStyle/>
        <a:p>
          <a:pPr>
            <a:defRPr sz="80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ysClr val="windowText" lastClr="000000">
                    <a:lumMod val="65000"/>
                    <a:lumOff val="35000"/>
                  </a:sysClr>
                </a:solidFill>
                <a:latin typeface="+mn-lt"/>
                <a:ea typeface="+mn-ea"/>
                <a:cs typeface="+mn-cs"/>
              </a:defRPr>
            </a:pPr>
            <a:r>
              <a:rPr lang="en-US" sz="1400" b="1" i="0" baseline="0">
                <a:effectLst/>
              </a:rPr>
              <a:t>Total Accounts 397 with a financial impact of $2,761,050</a:t>
            </a:r>
            <a:endParaRPr lang="en-US" sz="1400"/>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ysClr val="windowText" lastClr="000000">
                  <a:lumMod val="65000"/>
                  <a:lumOff val="35000"/>
                </a:sys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'UCH Chart'!$C$34</c:f>
              <c:strCache>
                <c:ptCount val="1"/>
                <c:pt idx="0">
                  <c:v>$ at Risk</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4B8E-4CE0-8480-1FDCCBB14BF8}"/>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4B8E-4CE0-8480-1FDCCBB14BF8}"/>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4B8E-4CE0-8480-1FDCCBB14BF8}"/>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4B8E-4CE0-8480-1FDCCBB14BF8}"/>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4B8E-4CE0-8480-1FDCCBB14BF8}"/>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4B8E-4CE0-8480-1FDCCBB14BF8}"/>
              </c:ext>
            </c:extLst>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D-4B8E-4CE0-8480-1FDCCBB14BF8}"/>
              </c:ext>
            </c:extLst>
          </c:dPt>
          <c:dPt>
            <c:idx val="7"/>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F-4B8E-4CE0-8480-1FDCCBB14BF8}"/>
              </c:ext>
            </c:extLst>
          </c:dPt>
          <c:dPt>
            <c:idx val="8"/>
            <c:bubble3D val="0"/>
            <c:explosion val="12"/>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1-4B8E-4CE0-8480-1FDCCBB14BF8}"/>
              </c:ext>
            </c:extLst>
          </c:dPt>
          <c:dLbls>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9-4B8E-4CE0-8480-1FDCCBB14BF8}"/>
                </c:ext>
              </c:extLst>
            </c:dLbl>
            <c:dLbl>
              <c:idx val="8"/>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11-4B8E-4CE0-8480-1FDCCBB14BF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'UCH Chart'!$B$35:$B$43</c:f>
              <c:strCache>
                <c:ptCount val="9"/>
                <c:pt idx="0">
                  <c:v>CBR-No Assigned Auditor</c:v>
                </c:pt>
                <c:pt idx="1">
                  <c:v>CERT-CMS</c:v>
                </c:pt>
                <c:pt idx="2">
                  <c:v>MAC-Prof-NGS</c:v>
                </c:pt>
                <c:pt idx="3">
                  <c:v>MAC-Tech-NGS</c:v>
                </c:pt>
                <c:pt idx="4">
                  <c:v>Medicaid RAC-C-Cotiviti</c:v>
                </c:pt>
                <c:pt idx="5">
                  <c:v>Medicaid RAC-C-HMS</c:v>
                </c:pt>
                <c:pt idx="6">
                  <c:v>OIG-Mcare-OIG</c:v>
                </c:pt>
                <c:pt idx="7">
                  <c:v>Post Pay Probe-NGS</c:v>
                </c:pt>
                <c:pt idx="8">
                  <c:v>RAC-C-Cotiviti</c:v>
                </c:pt>
              </c:strCache>
            </c:strRef>
          </c:cat>
          <c:val>
            <c:numRef>
              <c:f>'UCH Chart'!$C$35:$C$43</c:f>
              <c:numCache>
                <c:formatCode>_("$"* #,##0_);_("$"* \(#,##0\);_("$"* "-"??_);_(@_)</c:formatCode>
                <c:ptCount val="9"/>
                <c:pt idx="0">
                  <c:v>0</c:v>
                </c:pt>
                <c:pt idx="1">
                  <c:v>59450.64</c:v>
                </c:pt>
                <c:pt idx="2">
                  <c:v>54.41</c:v>
                </c:pt>
                <c:pt idx="3">
                  <c:v>0</c:v>
                </c:pt>
                <c:pt idx="4">
                  <c:v>1463168.7600000002</c:v>
                </c:pt>
                <c:pt idx="5">
                  <c:v>204666.45</c:v>
                </c:pt>
                <c:pt idx="6">
                  <c:v>8998.5400000000027</c:v>
                </c:pt>
                <c:pt idx="7">
                  <c:v>24870.390000000003</c:v>
                </c:pt>
                <c:pt idx="8">
                  <c:v>999841.14999999863</c:v>
                </c:pt>
              </c:numCache>
            </c:numRef>
          </c:val>
          <c:extLst>
            <c:ext xmlns:c16="http://schemas.microsoft.com/office/drawing/2014/chart" uri="{C3380CC4-5D6E-409C-BE32-E72D297353CC}">
              <c16:uniqueId val="{00000012-4B8E-4CE0-8480-1FDCCBB14BF8}"/>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Total Accounts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1"/>
        <c:ser>
          <c:idx val="0"/>
          <c:order val="0"/>
          <c:tx>
            <c:strRef>
              <c:f>'UCH Chart'!$K$34</c:f>
              <c:strCache>
                <c:ptCount val="1"/>
                <c:pt idx="0">
                  <c:v>Total Accounts</c:v>
                </c:pt>
              </c:strCache>
            </c:strRef>
          </c:tx>
          <c:invertIfNegative val="0"/>
          <c:dPt>
            <c:idx val="0"/>
            <c:invertIfNegative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83D4-4031-AE53-D0E7D2109F71}"/>
              </c:ext>
            </c:extLst>
          </c:dPt>
          <c:dPt>
            <c:idx val="1"/>
            <c:invertIfNegative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83D4-4031-AE53-D0E7D2109F71}"/>
              </c:ext>
            </c:extLst>
          </c:dPt>
          <c:dPt>
            <c:idx val="2"/>
            <c:invertIfNegative val="0"/>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83D4-4031-AE53-D0E7D2109F71}"/>
              </c:ext>
            </c:extLst>
          </c:dPt>
          <c:dPt>
            <c:idx val="3"/>
            <c:invertIfNegative val="0"/>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83D4-4031-AE53-D0E7D2109F71}"/>
              </c:ext>
            </c:extLst>
          </c:dPt>
          <c:dPt>
            <c:idx val="4"/>
            <c:invertIfNegative val="0"/>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83D4-4031-AE53-D0E7D2109F71}"/>
              </c:ext>
            </c:extLst>
          </c:dPt>
          <c:dPt>
            <c:idx val="5"/>
            <c:invertIfNegative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83D4-4031-AE53-D0E7D2109F71}"/>
              </c:ext>
            </c:extLst>
          </c:dPt>
          <c:dPt>
            <c:idx val="6"/>
            <c:invertIfNegative val="0"/>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D-83D4-4031-AE53-D0E7D2109F71}"/>
              </c:ext>
            </c:extLst>
          </c:dPt>
          <c:dPt>
            <c:idx val="7"/>
            <c:invertIfNegative val="0"/>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F-83D4-4031-AE53-D0E7D2109F71}"/>
              </c:ext>
            </c:extLst>
          </c:dPt>
          <c:dPt>
            <c:idx val="8"/>
            <c:invertIfNegative val="0"/>
            <c:bubble3D val="0"/>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1-83D4-4031-AE53-D0E7D2109F71}"/>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83D4-4031-AE53-D0E7D2109F71}"/>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83D4-4031-AE53-D0E7D2109F71}"/>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83D4-4031-AE53-D0E7D2109F7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'UCH Chart'!$J$35:$J$43</c:f>
              <c:strCache>
                <c:ptCount val="9"/>
                <c:pt idx="0">
                  <c:v>CBR-No Assigned Auditor</c:v>
                </c:pt>
                <c:pt idx="1">
                  <c:v>CERT-CMS</c:v>
                </c:pt>
                <c:pt idx="2">
                  <c:v>MAC-Prof-NGS</c:v>
                </c:pt>
                <c:pt idx="3">
                  <c:v>MAC-Tech-NGS</c:v>
                </c:pt>
                <c:pt idx="4">
                  <c:v>Medicaid RAC-C-Cotiviti</c:v>
                </c:pt>
                <c:pt idx="5">
                  <c:v>Medicaid RAC-C-HMS</c:v>
                </c:pt>
                <c:pt idx="6">
                  <c:v>OIG-Mcare-OIG</c:v>
                </c:pt>
                <c:pt idx="7">
                  <c:v>Post Pay Probe-NGS</c:v>
                </c:pt>
                <c:pt idx="8">
                  <c:v>RAC-C-Cotiviti</c:v>
                </c:pt>
              </c:strCache>
            </c:strRef>
          </c:cat>
          <c:val>
            <c:numRef>
              <c:f>'UCH Chart'!$K$35:$K$43</c:f>
              <c:numCache>
                <c:formatCode>General</c:formatCode>
                <c:ptCount val="9"/>
                <c:pt idx="0">
                  <c:v>2</c:v>
                </c:pt>
                <c:pt idx="1">
                  <c:v>3</c:v>
                </c:pt>
                <c:pt idx="2">
                  <c:v>7</c:v>
                </c:pt>
                <c:pt idx="3">
                  <c:v>35</c:v>
                </c:pt>
                <c:pt idx="4">
                  <c:v>103</c:v>
                </c:pt>
                <c:pt idx="5">
                  <c:v>37</c:v>
                </c:pt>
                <c:pt idx="6">
                  <c:v>20</c:v>
                </c:pt>
                <c:pt idx="7">
                  <c:v>42</c:v>
                </c:pt>
                <c:pt idx="8">
                  <c:v>148</c:v>
                </c:pt>
              </c:numCache>
            </c:numRef>
          </c:val>
          <c:extLst>
            <c:ext xmlns:c16="http://schemas.microsoft.com/office/drawing/2014/chart" uri="{C3380CC4-5D6E-409C-BE32-E72D297353CC}">
              <c16:uniqueId val="{00000012-83D4-4031-AE53-D0E7D2109F71}"/>
            </c:ext>
          </c:extLst>
        </c:ser>
        <c:dLbls>
          <c:showLegendKey val="0"/>
          <c:showVal val="0"/>
          <c:showCatName val="0"/>
          <c:showSerName val="0"/>
          <c:showPercent val="0"/>
          <c:showBubbleSize val="0"/>
        </c:dLbls>
        <c:gapWidth val="29"/>
        <c:overlap val="100"/>
        <c:axId val="602407992"/>
        <c:axId val="602414880"/>
      </c:barChart>
      <c:catAx>
        <c:axId val="602407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2414880"/>
        <c:crosses val="autoZero"/>
        <c:auto val="1"/>
        <c:lblAlgn val="ctr"/>
        <c:lblOffset val="100"/>
        <c:noMultiLvlLbl val="0"/>
      </c:catAx>
      <c:valAx>
        <c:axId val="602414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2407992"/>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2000" dirty="0">
                <a:solidFill>
                  <a:sysClr val="windowText" lastClr="000000"/>
                </a:solidFill>
              </a:rPr>
              <a:t>Total Accounts 115 with a financial impact of $2,536</a:t>
            </a:r>
          </a:p>
        </c:rich>
      </c:tx>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7994407173952487"/>
          <c:w val="1"/>
          <c:h val="0.62907596083914086"/>
        </c:manualLayout>
      </c:layout>
      <c:pie3DChart>
        <c:varyColors val="1"/>
        <c:ser>
          <c:idx val="0"/>
          <c:order val="0"/>
          <c:tx>
            <c:strRef>
              <c:f>Charts!$C$47</c:f>
              <c:strCache>
                <c:ptCount val="1"/>
                <c:pt idx="0">
                  <c:v>$ at Risk</c:v>
                </c:pt>
              </c:strCache>
            </c:strRef>
          </c:tx>
          <c:explosion val="9"/>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1-3EC2-4CE1-995E-B6A0C3051D8B}"/>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3-3EC2-4CE1-995E-B6A0C3051D8B}"/>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5-3EC2-4CE1-995E-B6A0C3051D8B}"/>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7-3EC2-4CE1-995E-B6A0C3051D8B}"/>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9-3EC2-4CE1-995E-B6A0C3051D8B}"/>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B-3EC2-4CE1-995E-B6A0C3051D8B}"/>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3EC2-4CE1-995E-B6A0C3051D8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Charts!$B$48:$B$53</c:f>
              <c:strCache>
                <c:ptCount val="6"/>
                <c:pt idx="0">
                  <c:v>CERT-CMS</c:v>
                </c:pt>
                <c:pt idx="1">
                  <c:v>MAC-P-NCI</c:v>
                </c:pt>
                <c:pt idx="2">
                  <c:v>MAC-P-NGS</c:v>
                </c:pt>
                <c:pt idx="3">
                  <c:v>MAC-P-No Assigned Auditor</c:v>
                </c:pt>
                <c:pt idx="4">
                  <c:v>Post-Pay Review-Noridian</c:v>
                </c:pt>
                <c:pt idx="5">
                  <c:v>RAC-A-Cotiviti</c:v>
                </c:pt>
              </c:strCache>
            </c:strRef>
          </c:cat>
          <c:val>
            <c:numRef>
              <c:f>Charts!$C$48:$C$53</c:f>
              <c:numCache>
                <c:formatCode>"$"#,##0.00</c:formatCode>
                <c:ptCount val="6"/>
                <c:pt idx="0">
                  <c:v>334.92</c:v>
                </c:pt>
                <c:pt idx="1">
                  <c:v>0</c:v>
                </c:pt>
                <c:pt idx="2">
                  <c:v>0</c:v>
                </c:pt>
                <c:pt idx="3">
                  <c:v>0</c:v>
                </c:pt>
                <c:pt idx="4">
                  <c:v>461.16999999999996</c:v>
                </c:pt>
                <c:pt idx="5">
                  <c:v>1740.29</c:v>
                </c:pt>
              </c:numCache>
            </c:numRef>
          </c:val>
          <c:extLst>
            <c:ext xmlns:c16="http://schemas.microsoft.com/office/drawing/2014/chart" uri="{C3380CC4-5D6E-409C-BE32-E72D297353CC}">
              <c16:uniqueId val="{0000000C-3EC2-4CE1-995E-B6A0C3051D8B}"/>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1"/>
        <c:ser>
          <c:idx val="0"/>
          <c:order val="0"/>
          <c:tx>
            <c:strRef>
              <c:f>Charts!$I$47</c:f>
              <c:strCache>
                <c:ptCount val="1"/>
                <c:pt idx="0">
                  <c:v>Total Accounts</c:v>
                </c:pt>
              </c:strCache>
            </c:strRef>
          </c:tx>
          <c:invertIfNegative val="0"/>
          <c:dPt>
            <c:idx val="0"/>
            <c:invertIfNegative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BF52-44AE-A94C-82A00A9EC4CF}"/>
              </c:ext>
            </c:extLst>
          </c:dPt>
          <c:dPt>
            <c:idx val="1"/>
            <c:invertIfNegative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BF52-44AE-A94C-82A00A9EC4CF}"/>
              </c:ext>
            </c:extLst>
          </c:dPt>
          <c:dPt>
            <c:idx val="2"/>
            <c:invertIfNegative val="0"/>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BF52-44AE-A94C-82A00A9EC4CF}"/>
              </c:ext>
            </c:extLst>
          </c:dPt>
          <c:dPt>
            <c:idx val="3"/>
            <c:invertIfNegative val="0"/>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BF52-44AE-A94C-82A00A9EC4CF}"/>
              </c:ext>
            </c:extLst>
          </c:dPt>
          <c:dPt>
            <c:idx val="4"/>
            <c:invertIfNegative val="0"/>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BF52-44AE-A94C-82A00A9EC4CF}"/>
              </c:ext>
            </c:extLst>
          </c:dPt>
          <c:dPt>
            <c:idx val="5"/>
            <c:invertIfNegative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BF52-44AE-A94C-82A00A9EC4CF}"/>
              </c:ext>
            </c:extLst>
          </c:dPt>
          <c:dLbls>
            <c:dLbl>
              <c:idx val="2"/>
              <c:layout>
                <c:manualLayout>
                  <c:x val="-5.0925337632079971E-17"/>
                  <c:y val="-0.2003401137357830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F52-44AE-A94C-82A00A9EC4C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Charts!$H$48:$H$53</c:f>
              <c:strCache>
                <c:ptCount val="6"/>
                <c:pt idx="0">
                  <c:v>CERT-CMS</c:v>
                </c:pt>
                <c:pt idx="1">
                  <c:v>MAC-P-NCI</c:v>
                </c:pt>
                <c:pt idx="2">
                  <c:v>MAC-P-NGS</c:v>
                </c:pt>
                <c:pt idx="3">
                  <c:v>MAC-P-No Assigned Auditor</c:v>
                </c:pt>
                <c:pt idx="4">
                  <c:v>Post-Pay Review-Noridian</c:v>
                </c:pt>
                <c:pt idx="5">
                  <c:v>RAC-A-Cotiviti</c:v>
                </c:pt>
              </c:strCache>
            </c:strRef>
          </c:cat>
          <c:val>
            <c:numRef>
              <c:f>Charts!$I$48:$I$53</c:f>
              <c:numCache>
                <c:formatCode>General</c:formatCode>
                <c:ptCount val="6"/>
                <c:pt idx="0">
                  <c:v>3</c:v>
                </c:pt>
                <c:pt idx="1">
                  <c:v>1</c:v>
                </c:pt>
                <c:pt idx="2">
                  <c:v>105</c:v>
                </c:pt>
                <c:pt idx="3">
                  <c:v>1</c:v>
                </c:pt>
                <c:pt idx="4">
                  <c:v>3</c:v>
                </c:pt>
                <c:pt idx="5">
                  <c:v>2</c:v>
                </c:pt>
              </c:numCache>
            </c:numRef>
          </c:val>
          <c:extLst>
            <c:ext xmlns:c16="http://schemas.microsoft.com/office/drawing/2014/chart" uri="{C3380CC4-5D6E-409C-BE32-E72D297353CC}">
              <c16:uniqueId val="{0000000C-BF52-44AE-A94C-82A00A9EC4CF}"/>
            </c:ext>
          </c:extLst>
        </c:ser>
        <c:dLbls>
          <c:dLblPos val="inBase"/>
          <c:showLegendKey val="0"/>
          <c:showVal val="1"/>
          <c:showCatName val="0"/>
          <c:showSerName val="0"/>
          <c:showPercent val="0"/>
          <c:showBubbleSize val="0"/>
        </c:dLbls>
        <c:gapWidth val="150"/>
        <c:overlap val="100"/>
        <c:axId val="613469808"/>
        <c:axId val="613473744"/>
      </c:barChart>
      <c:catAx>
        <c:axId val="6134698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13473744"/>
        <c:crosses val="autoZero"/>
        <c:auto val="1"/>
        <c:lblAlgn val="ctr"/>
        <c:lblOffset val="100"/>
        <c:noMultiLvlLbl val="0"/>
      </c:catAx>
      <c:valAx>
        <c:axId val="613473744"/>
        <c:scaling>
          <c:orientation val="minMax"/>
        </c:scaling>
        <c:delete val="0"/>
        <c:axPos val="l"/>
        <c:majorGridlines>
          <c:spPr>
            <a:ln w="9525" cap="flat" cmpd="sng" algn="ctr">
              <a:solidFill>
                <a:sysClr val="windowText" lastClr="000000"/>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3469808"/>
        <c:crosses val="autoZero"/>
        <c:crossBetween val="between"/>
      </c:valAx>
      <c:spPr>
        <a:noFill/>
        <a:ln>
          <a:solidFill>
            <a:schemeClr val="accent1">
              <a:alpha val="96000"/>
            </a:schemeClr>
          </a:solidFill>
        </a:ln>
        <a:effectLst/>
      </c:spPr>
    </c:plotArea>
    <c:plotVisOnly val="1"/>
    <c:dispBlanksAs val="gap"/>
    <c:showDLblsOverMax val="0"/>
  </c:chart>
  <c:spPr>
    <a:solidFill>
      <a:schemeClr val="bg1"/>
    </a:solidFill>
    <a:ln w="9525" cap="flat" cmpd="sng" algn="ctr">
      <a:solidFill>
        <a:sysClr val="windowText" lastClr="000000">
          <a:alpha val="97000"/>
        </a:sysClr>
      </a:solidFill>
      <a:round/>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a:t>Total Accounts 59 with a financial impact of $97,696</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autoTitleDeleted val="0"/>
    <c:view3D>
      <c:rotX val="30"/>
      <c:rotY val="359"/>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'[Cobius UCM and IMH Q2 Stats FY22_November.xlsx]IMH Chart'!$C$30</c:f>
              <c:strCache>
                <c:ptCount val="1"/>
                <c:pt idx="0">
                  <c:v>Sum of Dollars at Risk</c:v>
                </c:pt>
              </c:strCache>
            </c:strRef>
          </c:tx>
          <c:explosion val="27"/>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DA6C-401F-A3C2-B508055545E2}"/>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DA6C-401F-A3C2-B508055545E2}"/>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DA6C-401F-A3C2-B508055545E2}"/>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DA6C-401F-A3C2-B508055545E2}"/>
              </c:ext>
            </c:extLst>
          </c:dPt>
          <c:dLbls>
            <c:dLbl>
              <c:idx val="1"/>
              <c:layout>
                <c:manualLayout>
                  <c:x val="2.2896680452383123E-2"/>
                  <c:y val="1.813210848643919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6C-401F-A3C2-B508055545E2}"/>
                </c:ext>
              </c:extLst>
            </c:dLbl>
            <c:dLbl>
              <c:idx val="2"/>
              <c:layout>
                <c:manualLayout>
                  <c:x val="5.1547755854009621E-2"/>
                  <c:y val="-3.2411111340677314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A6C-401F-A3C2-B508055545E2}"/>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7-DA6C-401F-A3C2-B508055545E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'[Cobius UCM and IMH Q2 Stats FY22_November.xlsx]IMH Chart'!$B$31:$B$34</c:f>
              <c:strCache>
                <c:ptCount val="4"/>
                <c:pt idx="0">
                  <c:v>CERT-CMS</c:v>
                </c:pt>
                <c:pt idx="1">
                  <c:v>MAC-Tech-NGS</c:v>
                </c:pt>
                <c:pt idx="2">
                  <c:v>Medicaid RAC-C-Cotiviti</c:v>
                </c:pt>
                <c:pt idx="3">
                  <c:v>RAC-C-Cotiviti</c:v>
                </c:pt>
              </c:strCache>
            </c:strRef>
          </c:cat>
          <c:val>
            <c:numRef>
              <c:f>'[Cobius UCM and IMH Q2 Stats FY22_November.xlsx]IMH Chart'!$C$31:$C$34</c:f>
              <c:numCache>
                <c:formatCode>"$"#,##0</c:formatCode>
                <c:ptCount val="4"/>
                <c:pt idx="0">
                  <c:v>1489.28</c:v>
                </c:pt>
                <c:pt idx="1">
                  <c:v>43.44</c:v>
                </c:pt>
                <c:pt idx="2">
                  <c:v>8712.61</c:v>
                </c:pt>
                <c:pt idx="3">
                  <c:v>87451.01999999999</c:v>
                </c:pt>
              </c:numCache>
            </c:numRef>
          </c:val>
          <c:extLst>
            <c:ext xmlns:c16="http://schemas.microsoft.com/office/drawing/2014/chart" uri="{C3380CC4-5D6E-409C-BE32-E72D297353CC}">
              <c16:uniqueId val="{00000008-DA6C-401F-A3C2-B508055545E2}"/>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2.7808312040465147E-2"/>
          <c:y val="0.77698684265166418"/>
          <c:w val="0.80199926995880477"/>
          <c:h val="0.15286818083534504"/>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a:t>Total Accounts</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'[Cobius UCM and IMH Q2 Stats FY22_November.xlsx]IMH Chart'!$I$30</c:f>
              <c:strCache>
                <c:ptCount val="1"/>
                <c:pt idx="0">
                  <c:v>Records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1"/>
            <c:invertIfNegative val="0"/>
            <c:bubble3D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7409-416E-AEC2-48D17E9A8F51}"/>
              </c:ext>
            </c:extLst>
          </c:dPt>
          <c:dPt>
            <c:idx val="2"/>
            <c:invertIfNegative val="0"/>
            <c:bubble3D val="0"/>
            <c:spPr>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7409-416E-AEC2-48D17E9A8F51}"/>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'[Cobius UCM and IMH Q2 Stats FY22_November.xlsx]IMH Chart'!$H$31:$H$34</c:f>
              <c:strCache>
                <c:ptCount val="4"/>
                <c:pt idx="0">
                  <c:v>CERT-CMS</c:v>
                </c:pt>
                <c:pt idx="1">
                  <c:v>MAC-Tech-NGS</c:v>
                </c:pt>
                <c:pt idx="2">
                  <c:v>Medicaid RAC-C-Cotiviti</c:v>
                </c:pt>
                <c:pt idx="3">
                  <c:v>RAC-C-Cotiviti</c:v>
                </c:pt>
              </c:strCache>
            </c:strRef>
          </c:cat>
          <c:val>
            <c:numRef>
              <c:f>'[Cobius UCM and IMH Q2 Stats FY22_November.xlsx]IMH Chart'!$I$31:$I$34</c:f>
              <c:numCache>
                <c:formatCode>General</c:formatCode>
                <c:ptCount val="4"/>
                <c:pt idx="0">
                  <c:v>1</c:v>
                </c:pt>
                <c:pt idx="1">
                  <c:v>1</c:v>
                </c:pt>
                <c:pt idx="2">
                  <c:v>4</c:v>
                </c:pt>
                <c:pt idx="3">
                  <c:v>53</c:v>
                </c:pt>
              </c:numCache>
            </c:numRef>
          </c:val>
          <c:extLst>
            <c:ext xmlns:c16="http://schemas.microsoft.com/office/drawing/2014/chart" uri="{C3380CC4-5D6E-409C-BE32-E72D297353CC}">
              <c16:uniqueId val="{00000004-7409-416E-AEC2-48D17E9A8F51}"/>
            </c:ext>
          </c:extLst>
        </c:ser>
        <c:dLbls>
          <c:dLblPos val="outEnd"/>
          <c:showLegendKey val="0"/>
          <c:showVal val="1"/>
          <c:showCatName val="0"/>
          <c:showSerName val="0"/>
          <c:showPercent val="0"/>
          <c:showBubbleSize val="0"/>
        </c:dLbls>
        <c:gapWidth val="100"/>
        <c:overlap val="-24"/>
        <c:axId val="646777216"/>
        <c:axId val="646772296"/>
      </c:barChart>
      <c:catAx>
        <c:axId val="6467772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46772296"/>
        <c:crosses val="autoZero"/>
        <c:auto val="0"/>
        <c:lblAlgn val="ctr"/>
        <c:lblOffset val="100"/>
        <c:noMultiLvlLbl val="0"/>
      </c:catAx>
      <c:valAx>
        <c:axId val="646772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6777216"/>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Education Activity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'pivot and chart'!$B$20</c:f>
              <c:strCache>
                <c:ptCount val="1"/>
                <c:pt idx="0">
                  <c:v>FY20</c:v>
                </c:pt>
              </c:strCache>
            </c:strRef>
          </c:tx>
          <c:spPr>
            <a:ln w="28575" cap="rnd">
              <a:solidFill>
                <a:schemeClr val="accent1"/>
              </a:solidFill>
              <a:round/>
            </a:ln>
            <a:effectLst/>
          </c:spPr>
          <c:marker>
            <c:symbol val="none"/>
          </c:marker>
          <c:cat>
            <c:strRef>
              <c:f>'pivot and chart'!$A$21:$A$32</c:f>
              <c:strCache>
                <c:ptCount val="12"/>
                <c:pt idx="0">
                  <c:v>July</c:v>
                </c:pt>
                <c:pt idx="1">
                  <c:v>August</c:v>
                </c:pt>
                <c:pt idx="2">
                  <c:v>September</c:v>
                </c:pt>
                <c:pt idx="3">
                  <c:v>October</c:v>
                </c:pt>
                <c:pt idx="4">
                  <c:v>November</c:v>
                </c:pt>
                <c:pt idx="5">
                  <c:v>December</c:v>
                </c:pt>
                <c:pt idx="6">
                  <c:v>January</c:v>
                </c:pt>
                <c:pt idx="7">
                  <c:v>February</c:v>
                </c:pt>
                <c:pt idx="8">
                  <c:v>March</c:v>
                </c:pt>
                <c:pt idx="9">
                  <c:v>April</c:v>
                </c:pt>
                <c:pt idx="10">
                  <c:v>May</c:v>
                </c:pt>
                <c:pt idx="11">
                  <c:v>June</c:v>
                </c:pt>
              </c:strCache>
            </c:strRef>
          </c:cat>
          <c:val>
            <c:numRef>
              <c:f>'pivot and chart'!$B$21:$B$32</c:f>
              <c:numCache>
                <c:formatCode>General</c:formatCode>
                <c:ptCount val="12"/>
                <c:pt idx="0">
                  <c:v>10</c:v>
                </c:pt>
                <c:pt idx="1">
                  <c:v>6</c:v>
                </c:pt>
                <c:pt idx="2">
                  <c:v>9</c:v>
                </c:pt>
                <c:pt idx="3">
                  <c:v>7</c:v>
                </c:pt>
                <c:pt idx="4">
                  <c:v>11</c:v>
                </c:pt>
                <c:pt idx="5">
                  <c:v>16</c:v>
                </c:pt>
                <c:pt idx="6">
                  <c:v>13</c:v>
                </c:pt>
                <c:pt idx="7">
                  <c:v>16</c:v>
                </c:pt>
                <c:pt idx="8">
                  <c:v>30</c:v>
                </c:pt>
                <c:pt idx="9">
                  <c:v>22</c:v>
                </c:pt>
                <c:pt idx="10">
                  <c:v>18</c:v>
                </c:pt>
                <c:pt idx="11">
                  <c:v>15</c:v>
                </c:pt>
              </c:numCache>
            </c:numRef>
          </c:val>
          <c:smooth val="0"/>
          <c:extLst>
            <c:ext xmlns:c16="http://schemas.microsoft.com/office/drawing/2014/chart" uri="{C3380CC4-5D6E-409C-BE32-E72D297353CC}">
              <c16:uniqueId val="{00000000-6EEA-42BD-A80E-F6C823E8C934}"/>
            </c:ext>
          </c:extLst>
        </c:ser>
        <c:ser>
          <c:idx val="1"/>
          <c:order val="1"/>
          <c:tx>
            <c:strRef>
              <c:f>'pivot and chart'!$C$20</c:f>
              <c:strCache>
                <c:ptCount val="1"/>
                <c:pt idx="0">
                  <c:v>FY21</c:v>
                </c:pt>
              </c:strCache>
            </c:strRef>
          </c:tx>
          <c:spPr>
            <a:ln w="28575" cap="rnd">
              <a:solidFill>
                <a:schemeClr val="accent2"/>
              </a:solidFill>
              <a:round/>
            </a:ln>
            <a:effectLst/>
          </c:spPr>
          <c:marker>
            <c:symbol val="none"/>
          </c:marker>
          <c:cat>
            <c:strRef>
              <c:f>'pivot and chart'!$A$21:$A$32</c:f>
              <c:strCache>
                <c:ptCount val="12"/>
                <c:pt idx="0">
                  <c:v>July</c:v>
                </c:pt>
                <c:pt idx="1">
                  <c:v>August</c:v>
                </c:pt>
                <c:pt idx="2">
                  <c:v>September</c:v>
                </c:pt>
                <c:pt idx="3">
                  <c:v>October</c:v>
                </c:pt>
                <c:pt idx="4">
                  <c:v>November</c:v>
                </c:pt>
                <c:pt idx="5">
                  <c:v>December</c:v>
                </c:pt>
                <c:pt idx="6">
                  <c:v>January</c:v>
                </c:pt>
                <c:pt idx="7">
                  <c:v>February</c:v>
                </c:pt>
                <c:pt idx="8">
                  <c:v>March</c:v>
                </c:pt>
                <c:pt idx="9">
                  <c:v>April</c:v>
                </c:pt>
                <c:pt idx="10">
                  <c:v>May</c:v>
                </c:pt>
                <c:pt idx="11">
                  <c:v>June</c:v>
                </c:pt>
              </c:strCache>
            </c:strRef>
          </c:cat>
          <c:val>
            <c:numRef>
              <c:f>'pivot and chart'!$C$21:$C$32</c:f>
              <c:numCache>
                <c:formatCode>General</c:formatCode>
                <c:ptCount val="12"/>
                <c:pt idx="0">
                  <c:v>13</c:v>
                </c:pt>
                <c:pt idx="1">
                  <c:v>31</c:v>
                </c:pt>
                <c:pt idx="2">
                  <c:v>20</c:v>
                </c:pt>
                <c:pt idx="3">
                  <c:v>6</c:v>
                </c:pt>
                <c:pt idx="4">
                  <c:v>38</c:v>
                </c:pt>
                <c:pt idx="5">
                  <c:v>38</c:v>
                </c:pt>
                <c:pt idx="6">
                  <c:v>13</c:v>
                </c:pt>
                <c:pt idx="7">
                  <c:v>16</c:v>
                </c:pt>
                <c:pt idx="8">
                  <c:v>29</c:v>
                </c:pt>
                <c:pt idx="9">
                  <c:v>14</c:v>
                </c:pt>
                <c:pt idx="10">
                  <c:v>19</c:v>
                </c:pt>
                <c:pt idx="11">
                  <c:v>16</c:v>
                </c:pt>
              </c:numCache>
            </c:numRef>
          </c:val>
          <c:smooth val="0"/>
          <c:extLst>
            <c:ext xmlns:c16="http://schemas.microsoft.com/office/drawing/2014/chart" uri="{C3380CC4-5D6E-409C-BE32-E72D297353CC}">
              <c16:uniqueId val="{00000001-6EEA-42BD-A80E-F6C823E8C934}"/>
            </c:ext>
          </c:extLst>
        </c:ser>
        <c:ser>
          <c:idx val="2"/>
          <c:order val="2"/>
          <c:tx>
            <c:strRef>
              <c:f>'pivot and chart'!$D$20</c:f>
              <c:strCache>
                <c:ptCount val="1"/>
                <c:pt idx="0">
                  <c:v>FY22</c:v>
                </c:pt>
              </c:strCache>
            </c:strRef>
          </c:tx>
          <c:spPr>
            <a:ln w="28575" cap="rnd">
              <a:solidFill>
                <a:schemeClr val="accent3"/>
              </a:solidFill>
              <a:round/>
            </a:ln>
            <a:effectLst/>
          </c:spPr>
          <c:marker>
            <c:symbol val="none"/>
          </c:marker>
          <c:cat>
            <c:strRef>
              <c:f>'pivot and chart'!$A$21:$A$32</c:f>
              <c:strCache>
                <c:ptCount val="12"/>
                <c:pt idx="0">
                  <c:v>July</c:v>
                </c:pt>
                <c:pt idx="1">
                  <c:v>August</c:v>
                </c:pt>
                <c:pt idx="2">
                  <c:v>September</c:v>
                </c:pt>
                <c:pt idx="3">
                  <c:v>October</c:v>
                </c:pt>
                <c:pt idx="4">
                  <c:v>November</c:v>
                </c:pt>
                <c:pt idx="5">
                  <c:v>December</c:v>
                </c:pt>
                <c:pt idx="6">
                  <c:v>January</c:v>
                </c:pt>
                <c:pt idx="7">
                  <c:v>February</c:v>
                </c:pt>
                <c:pt idx="8">
                  <c:v>March</c:v>
                </c:pt>
                <c:pt idx="9">
                  <c:v>April</c:v>
                </c:pt>
                <c:pt idx="10">
                  <c:v>May</c:v>
                </c:pt>
                <c:pt idx="11">
                  <c:v>June</c:v>
                </c:pt>
              </c:strCache>
            </c:strRef>
          </c:cat>
          <c:val>
            <c:numRef>
              <c:f>'pivot and chart'!$D$21:$D$32</c:f>
              <c:numCache>
                <c:formatCode>General</c:formatCode>
                <c:ptCount val="12"/>
                <c:pt idx="0">
                  <c:v>24</c:v>
                </c:pt>
                <c:pt idx="1">
                  <c:v>30</c:v>
                </c:pt>
                <c:pt idx="2">
                  <c:v>36</c:v>
                </c:pt>
                <c:pt idx="3">
                  <c:v>20</c:v>
                </c:pt>
              </c:numCache>
            </c:numRef>
          </c:val>
          <c:smooth val="0"/>
          <c:extLst>
            <c:ext xmlns:c16="http://schemas.microsoft.com/office/drawing/2014/chart" uri="{C3380CC4-5D6E-409C-BE32-E72D297353CC}">
              <c16:uniqueId val="{00000002-6EEA-42BD-A80E-F6C823E8C934}"/>
            </c:ext>
          </c:extLst>
        </c:ser>
        <c:dLbls>
          <c:showLegendKey val="0"/>
          <c:showVal val="0"/>
          <c:showCatName val="0"/>
          <c:showSerName val="0"/>
          <c:showPercent val="0"/>
          <c:showBubbleSize val="0"/>
        </c:dLbls>
        <c:smooth val="0"/>
        <c:axId val="526651696"/>
        <c:axId val="526677608"/>
      </c:lineChart>
      <c:catAx>
        <c:axId val="526651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6677608"/>
        <c:crosses val="autoZero"/>
        <c:auto val="1"/>
        <c:lblAlgn val="ctr"/>
        <c:lblOffset val="100"/>
        <c:noMultiLvlLbl val="0"/>
      </c:catAx>
      <c:valAx>
        <c:axId val="526677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6651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Investigation Activity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'Chart '!$B$22</c:f>
              <c:strCache>
                <c:ptCount val="1"/>
                <c:pt idx="0">
                  <c:v>FY20</c:v>
                </c:pt>
              </c:strCache>
            </c:strRef>
          </c:tx>
          <c:spPr>
            <a:ln w="28575" cap="rnd">
              <a:solidFill>
                <a:schemeClr val="accent1"/>
              </a:solidFill>
              <a:round/>
            </a:ln>
            <a:effectLst/>
          </c:spPr>
          <c:marker>
            <c:symbol val="none"/>
          </c:marker>
          <c:cat>
            <c:strRef>
              <c:f>'Chart '!$A$23:$A$34</c:f>
              <c:strCache>
                <c:ptCount val="12"/>
                <c:pt idx="0">
                  <c:v>July</c:v>
                </c:pt>
                <c:pt idx="1">
                  <c:v>August</c:v>
                </c:pt>
                <c:pt idx="2">
                  <c:v>September</c:v>
                </c:pt>
                <c:pt idx="3">
                  <c:v>October</c:v>
                </c:pt>
                <c:pt idx="4">
                  <c:v>November</c:v>
                </c:pt>
                <c:pt idx="5">
                  <c:v>December</c:v>
                </c:pt>
                <c:pt idx="6">
                  <c:v>January</c:v>
                </c:pt>
                <c:pt idx="7">
                  <c:v>February</c:v>
                </c:pt>
                <c:pt idx="8">
                  <c:v>March</c:v>
                </c:pt>
                <c:pt idx="9">
                  <c:v>April</c:v>
                </c:pt>
                <c:pt idx="10">
                  <c:v>May</c:v>
                </c:pt>
                <c:pt idx="11">
                  <c:v>June</c:v>
                </c:pt>
              </c:strCache>
            </c:strRef>
          </c:cat>
          <c:val>
            <c:numRef>
              <c:f>'Chart '!$B$23:$B$34</c:f>
              <c:numCache>
                <c:formatCode>General</c:formatCode>
                <c:ptCount val="12"/>
                <c:pt idx="0">
                  <c:v>4</c:v>
                </c:pt>
                <c:pt idx="1">
                  <c:v>1</c:v>
                </c:pt>
                <c:pt idx="2">
                  <c:v>7</c:v>
                </c:pt>
                <c:pt idx="3">
                  <c:v>1</c:v>
                </c:pt>
                <c:pt idx="6">
                  <c:v>1</c:v>
                </c:pt>
                <c:pt idx="8">
                  <c:v>3</c:v>
                </c:pt>
                <c:pt idx="9">
                  <c:v>3</c:v>
                </c:pt>
                <c:pt idx="10">
                  <c:v>1</c:v>
                </c:pt>
                <c:pt idx="11">
                  <c:v>2</c:v>
                </c:pt>
              </c:numCache>
            </c:numRef>
          </c:val>
          <c:smooth val="0"/>
          <c:extLst>
            <c:ext xmlns:c16="http://schemas.microsoft.com/office/drawing/2014/chart" uri="{C3380CC4-5D6E-409C-BE32-E72D297353CC}">
              <c16:uniqueId val="{00000000-63AA-47B1-83A2-DE7D4B555850}"/>
            </c:ext>
          </c:extLst>
        </c:ser>
        <c:ser>
          <c:idx val="1"/>
          <c:order val="1"/>
          <c:tx>
            <c:strRef>
              <c:f>'Chart '!$C$22</c:f>
              <c:strCache>
                <c:ptCount val="1"/>
                <c:pt idx="0">
                  <c:v>FY21</c:v>
                </c:pt>
              </c:strCache>
            </c:strRef>
          </c:tx>
          <c:spPr>
            <a:ln w="28575" cap="rnd">
              <a:solidFill>
                <a:schemeClr val="accent2"/>
              </a:solidFill>
              <a:round/>
            </a:ln>
            <a:effectLst/>
          </c:spPr>
          <c:marker>
            <c:symbol val="none"/>
          </c:marker>
          <c:cat>
            <c:strRef>
              <c:f>'Chart '!$A$23:$A$34</c:f>
              <c:strCache>
                <c:ptCount val="12"/>
                <c:pt idx="0">
                  <c:v>July</c:v>
                </c:pt>
                <c:pt idx="1">
                  <c:v>August</c:v>
                </c:pt>
                <c:pt idx="2">
                  <c:v>September</c:v>
                </c:pt>
                <c:pt idx="3">
                  <c:v>October</c:v>
                </c:pt>
                <c:pt idx="4">
                  <c:v>November</c:v>
                </c:pt>
                <c:pt idx="5">
                  <c:v>December</c:v>
                </c:pt>
                <c:pt idx="6">
                  <c:v>January</c:v>
                </c:pt>
                <c:pt idx="7">
                  <c:v>February</c:v>
                </c:pt>
                <c:pt idx="8">
                  <c:v>March</c:v>
                </c:pt>
                <c:pt idx="9">
                  <c:v>April</c:v>
                </c:pt>
                <c:pt idx="10">
                  <c:v>May</c:v>
                </c:pt>
                <c:pt idx="11">
                  <c:v>June</c:v>
                </c:pt>
              </c:strCache>
            </c:strRef>
          </c:cat>
          <c:val>
            <c:numRef>
              <c:f>'Chart '!$C$23:$C$34</c:f>
              <c:numCache>
                <c:formatCode>General</c:formatCode>
                <c:ptCount val="12"/>
                <c:pt idx="0">
                  <c:v>4</c:v>
                </c:pt>
                <c:pt idx="1">
                  <c:v>2</c:v>
                </c:pt>
                <c:pt idx="3">
                  <c:v>2</c:v>
                </c:pt>
                <c:pt idx="4">
                  <c:v>12</c:v>
                </c:pt>
                <c:pt idx="5">
                  <c:v>5</c:v>
                </c:pt>
                <c:pt idx="6">
                  <c:v>11</c:v>
                </c:pt>
                <c:pt idx="7">
                  <c:v>1</c:v>
                </c:pt>
                <c:pt idx="8">
                  <c:v>4</c:v>
                </c:pt>
                <c:pt idx="9">
                  <c:v>2</c:v>
                </c:pt>
                <c:pt idx="11">
                  <c:v>9</c:v>
                </c:pt>
              </c:numCache>
            </c:numRef>
          </c:val>
          <c:smooth val="0"/>
          <c:extLst>
            <c:ext xmlns:c16="http://schemas.microsoft.com/office/drawing/2014/chart" uri="{C3380CC4-5D6E-409C-BE32-E72D297353CC}">
              <c16:uniqueId val="{00000001-63AA-47B1-83A2-DE7D4B555850}"/>
            </c:ext>
          </c:extLst>
        </c:ser>
        <c:ser>
          <c:idx val="2"/>
          <c:order val="2"/>
          <c:tx>
            <c:strRef>
              <c:f>'Chart '!$D$22</c:f>
              <c:strCache>
                <c:ptCount val="1"/>
                <c:pt idx="0">
                  <c:v>FY22</c:v>
                </c:pt>
              </c:strCache>
            </c:strRef>
          </c:tx>
          <c:spPr>
            <a:ln w="28575" cap="rnd">
              <a:solidFill>
                <a:schemeClr val="accent3"/>
              </a:solidFill>
              <a:round/>
            </a:ln>
            <a:effectLst/>
          </c:spPr>
          <c:marker>
            <c:symbol val="none"/>
          </c:marker>
          <c:cat>
            <c:strRef>
              <c:f>'Chart '!$A$23:$A$34</c:f>
              <c:strCache>
                <c:ptCount val="12"/>
                <c:pt idx="0">
                  <c:v>July</c:v>
                </c:pt>
                <c:pt idx="1">
                  <c:v>August</c:v>
                </c:pt>
                <c:pt idx="2">
                  <c:v>September</c:v>
                </c:pt>
                <c:pt idx="3">
                  <c:v>October</c:v>
                </c:pt>
                <c:pt idx="4">
                  <c:v>November</c:v>
                </c:pt>
                <c:pt idx="5">
                  <c:v>December</c:v>
                </c:pt>
                <c:pt idx="6">
                  <c:v>January</c:v>
                </c:pt>
                <c:pt idx="7">
                  <c:v>February</c:v>
                </c:pt>
                <c:pt idx="8">
                  <c:v>March</c:v>
                </c:pt>
                <c:pt idx="9">
                  <c:v>April</c:v>
                </c:pt>
                <c:pt idx="10">
                  <c:v>May</c:v>
                </c:pt>
                <c:pt idx="11">
                  <c:v>June</c:v>
                </c:pt>
              </c:strCache>
            </c:strRef>
          </c:cat>
          <c:val>
            <c:numRef>
              <c:f>'Chart '!$D$23:$D$34</c:f>
              <c:numCache>
                <c:formatCode>General</c:formatCode>
                <c:ptCount val="12"/>
                <c:pt idx="0">
                  <c:v>9</c:v>
                </c:pt>
                <c:pt idx="1">
                  <c:v>5</c:v>
                </c:pt>
                <c:pt idx="2">
                  <c:v>3</c:v>
                </c:pt>
                <c:pt idx="3">
                  <c:v>2</c:v>
                </c:pt>
              </c:numCache>
            </c:numRef>
          </c:val>
          <c:smooth val="0"/>
          <c:extLst>
            <c:ext xmlns:c16="http://schemas.microsoft.com/office/drawing/2014/chart" uri="{C3380CC4-5D6E-409C-BE32-E72D297353CC}">
              <c16:uniqueId val="{00000002-63AA-47B1-83A2-DE7D4B555850}"/>
            </c:ext>
          </c:extLst>
        </c:ser>
        <c:dLbls>
          <c:showLegendKey val="0"/>
          <c:showVal val="0"/>
          <c:showCatName val="0"/>
          <c:showSerName val="0"/>
          <c:showPercent val="0"/>
          <c:showBubbleSize val="0"/>
        </c:dLbls>
        <c:smooth val="0"/>
        <c:axId val="540036448"/>
        <c:axId val="540037104"/>
      </c:lineChart>
      <c:catAx>
        <c:axId val="540036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0037104"/>
        <c:crosses val="autoZero"/>
        <c:auto val="1"/>
        <c:lblAlgn val="ctr"/>
        <c:lblOffset val="100"/>
        <c:noMultiLvlLbl val="0"/>
      </c:catAx>
      <c:valAx>
        <c:axId val="540037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0036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Audit Activity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Pivot!$B$26</c:f>
              <c:strCache>
                <c:ptCount val="1"/>
                <c:pt idx="0">
                  <c:v>FY20</c:v>
                </c:pt>
              </c:strCache>
            </c:strRef>
          </c:tx>
          <c:spPr>
            <a:ln w="28575" cap="rnd">
              <a:solidFill>
                <a:schemeClr val="accent1"/>
              </a:solidFill>
              <a:round/>
            </a:ln>
            <a:effectLst/>
          </c:spPr>
          <c:marker>
            <c:symbol val="none"/>
          </c:marker>
          <c:cat>
            <c:strRef>
              <c:f>Pivot!$A$27:$A$38</c:f>
              <c:strCache>
                <c:ptCount val="12"/>
                <c:pt idx="0">
                  <c:v>July</c:v>
                </c:pt>
                <c:pt idx="1">
                  <c:v>August</c:v>
                </c:pt>
                <c:pt idx="2">
                  <c:v>September</c:v>
                </c:pt>
                <c:pt idx="3">
                  <c:v>October</c:v>
                </c:pt>
                <c:pt idx="4">
                  <c:v>November</c:v>
                </c:pt>
                <c:pt idx="5">
                  <c:v>December</c:v>
                </c:pt>
                <c:pt idx="6">
                  <c:v>January</c:v>
                </c:pt>
                <c:pt idx="7">
                  <c:v>February</c:v>
                </c:pt>
                <c:pt idx="8">
                  <c:v>March</c:v>
                </c:pt>
                <c:pt idx="9">
                  <c:v>April</c:v>
                </c:pt>
                <c:pt idx="10">
                  <c:v>May</c:v>
                </c:pt>
                <c:pt idx="11">
                  <c:v>June</c:v>
                </c:pt>
              </c:strCache>
            </c:strRef>
          </c:cat>
          <c:val>
            <c:numRef>
              <c:f>Pivot!$B$27:$B$38</c:f>
              <c:numCache>
                <c:formatCode>General</c:formatCode>
                <c:ptCount val="12"/>
                <c:pt idx="0">
                  <c:v>1</c:v>
                </c:pt>
                <c:pt idx="2">
                  <c:v>3</c:v>
                </c:pt>
                <c:pt idx="3">
                  <c:v>9</c:v>
                </c:pt>
                <c:pt idx="4">
                  <c:v>8</c:v>
                </c:pt>
                <c:pt idx="5">
                  <c:v>7</c:v>
                </c:pt>
                <c:pt idx="6">
                  <c:v>2</c:v>
                </c:pt>
                <c:pt idx="7">
                  <c:v>3</c:v>
                </c:pt>
                <c:pt idx="8">
                  <c:v>3</c:v>
                </c:pt>
                <c:pt idx="9">
                  <c:v>3</c:v>
                </c:pt>
                <c:pt idx="10">
                  <c:v>4</c:v>
                </c:pt>
                <c:pt idx="11">
                  <c:v>4</c:v>
                </c:pt>
              </c:numCache>
            </c:numRef>
          </c:val>
          <c:smooth val="0"/>
          <c:extLst>
            <c:ext xmlns:c16="http://schemas.microsoft.com/office/drawing/2014/chart" uri="{C3380CC4-5D6E-409C-BE32-E72D297353CC}">
              <c16:uniqueId val="{00000000-EB48-4BCF-AB11-6FFA305E457C}"/>
            </c:ext>
          </c:extLst>
        </c:ser>
        <c:ser>
          <c:idx val="1"/>
          <c:order val="1"/>
          <c:tx>
            <c:strRef>
              <c:f>Pivot!$C$26</c:f>
              <c:strCache>
                <c:ptCount val="1"/>
                <c:pt idx="0">
                  <c:v>FY21</c:v>
                </c:pt>
              </c:strCache>
            </c:strRef>
          </c:tx>
          <c:spPr>
            <a:ln w="28575" cap="rnd">
              <a:solidFill>
                <a:schemeClr val="accent2"/>
              </a:solidFill>
              <a:round/>
            </a:ln>
            <a:effectLst/>
          </c:spPr>
          <c:marker>
            <c:symbol val="none"/>
          </c:marker>
          <c:cat>
            <c:strRef>
              <c:f>Pivot!$A$27:$A$38</c:f>
              <c:strCache>
                <c:ptCount val="12"/>
                <c:pt idx="0">
                  <c:v>July</c:v>
                </c:pt>
                <c:pt idx="1">
                  <c:v>August</c:v>
                </c:pt>
                <c:pt idx="2">
                  <c:v>September</c:v>
                </c:pt>
                <c:pt idx="3">
                  <c:v>October</c:v>
                </c:pt>
                <c:pt idx="4">
                  <c:v>November</c:v>
                </c:pt>
                <c:pt idx="5">
                  <c:v>December</c:v>
                </c:pt>
                <c:pt idx="6">
                  <c:v>January</c:v>
                </c:pt>
                <c:pt idx="7">
                  <c:v>February</c:v>
                </c:pt>
                <c:pt idx="8">
                  <c:v>March</c:v>
                </c:pt>
                <c:pt idx="9">
                  <c:v>April</c:v>
                </c:pt>
                <c:pt idx="10">
                  <c:v>May</c:v>
                </c:pt>
                <c:pt idx="11">
                  <c:v>June</c:v>
                </c:pt>
              </c:strCache>
            </c:strRef>
          </c:cat>
          <c:val>
            <c:numRef>
              <c:f>Pivot!$C$27:$C$38</c:f>
              <c:numCache>
                <c:formatCode>General</c:formatCode>
                <c:ptCount val="12"/>
                <c:pt idx="0">
                  <c:v>2</c:v>
                </c:pt>
                <c:pt idx="1">
                  <c:v>1</c:v>
                </c:pt>
                <c:pt idx="2">
                  <c:v>3</c:v>
                </c:pt>
                <c:pt idx="3">
                  <c:v>1</c:v>
                </c:pt>
                <c:pt idx="4">
                  <c:v>4</c:v>
                </c:pt>
                <c:pt idx="5">
                  <c:v>1</c:v>
                </c:pt>
                <c:pt idx="6">
                  <c:v>2</c:v>
                </c:pt>
                <c:pt idx="7">
                  <c:v>2</c:v>
                </c:pt>
                <c:pt idx="8">
                  <c:v>7</c:v>
                </c:pt>
                <c:pt idx="9">
                  <c:v>4</c:v>
                </c:pt>
                <c:pt idx="10">
                  <c:v>4</c:v>
                </c:pt>
                <c:pt idx="11">
                  <c:v>12</c:v>
                </c:pt>
              </c:numCache>
            </c:numRef>
          </c:val>
          <c:smooth val="0"/>
          <c:extLst>
            <c:ext xmlns:c16="http://schemas.microsoft.com/office/drawing/2014/chart" uri="{C3380CC4-5D6E-409C-BE32-E72D297353CC}">
              <c16:uniqueId val="{00000001-EB48-4BCF-AB11-6FFA305E457C}"/>
            </c:ext>
          </c:extLst>
        </c:ser>
        <c:ser>
          <c:idx val="2"/>
          <c:order val="2"/>
          <c:tx>
            <c:strRef>
              <c:f>Pivot!$D$26</c:f>
              <c:strCache>
                <c:ptCount val="1"/>
                <c:pt idx="0">
                  <c:v>FY22</c:v>
                </c:pt>
              </c:strCache>
            </c:strRef>
          </c:tx>
          <c:spPr>
            <a:ln w="28575" cap="rnd">
              <a:solidFill>
                <a:schemeClr val="accent3"/>
              </a:solidFill>
              <a:round/>
            </a:ln>
            <a:effectLst/>
          </c:spPr>
          <c:marker>
            <c:symbol val="none"/>
          </c:marker>
          <c:cat>
            <c:strRef>
              <c:f>Pivot!$A$27:$A$38</c:f>
              <c:strCache>
                <c:ptCount val="12"/>
                <c:pt idx="0">
                  <c:v>July</c:v>
                </c:pt>
                <c:pt idx="1">
                  <c:v>August</c:v>
                </c:pt>
                <c:pt idx="2">
                  <c:v>September</c:v>
                </c:pt>
                <c:pt idx="3">
                  <c:v>October</c:v>
                </c:pt>
                <c:pt idx="4">
                  <c:v>November</c:v>
                </c:pt>
                <c:pt idx="5">
                  <c:v>December</c:v>
                </c:pt>
                <c:pt idx="6">
                  <c:v>January</c:v>
                </c:pt>
                <c:pt idx="7">
                  <c:v>February</c:v>
                </c:pt>
                <c:pt idx="8">
                  <c:v>March</c:v>
                </c:pt>
                <c:pt idx="9">
                  <c:v>April</c:v>
                </c:pt>
                <c:pt idx="10">
                  <c:v>May</c:v>
                </c:pt>
                <c:pt idx="11">
                  <c:v>June</c:v>
                </c:pt>
              </c:strCache>
            </c:strRef>
          </c:cat>
          <c:val>
            <c:numRef>
              <c:f>Pivot!$D$27:$D$38</c:f>
              <c:numCache>
                <c:formatCode>General</c:formatCode>
                <c:ptCount val="12"/>
                <c:pt idx="0">
                  <c:v>14</c:v>
                </c:pt>
                <c:pt idx="1">
                  <c:v>8</c:v>
                </c:pt>
                <c:pt idx="2">
                  <c:v>11</c:v>
                </c:pt>
                <c:pt idx="3">
                  <c:v>12</c:v>
                </c:pt>
              </c:numCache>
            </c:numRef>
          </c:val>
          <c:smooth val="0"/>
          <c:extLst>
            <c:ext xmlns:c16="http://schemas.microsoft.com/office/drawing/2014/chart" uri="{C3380CC4-5D6E-409C-BE32-E72D297353CC}">
              <c16:uniqueId val="{00000002-EB48-4BCF-AB11-6FFA305E457C}"/>
            </c:ext>
          </c:extLst>
        </c:ser>
        <c:dLbls>
          <c:showLegendKey val="0"/>
          <c:showVal val="0"/>
          <c:showCatName val="0"/>
          <c:showSerName val="0"/>
          <c:showPercent val="0"/>
          <c:showBubbleSize val="0"/>
        </c:dLbls>
        <c:smooth val="0"/>
        <c:axId val="598954672"/>
        <c:axId val="444656520"/>
      </c:lineChart>
      <c:catAx>
        <c:axId val="598954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4656520"/>
        <c:crosses val="autoZero"/>
        <c:auto val="1"/>
        <c:lblAlgn val="ctr"/>
        <c:lblOffset val="100"/>
        <c:noMultiLvlLbl val="0"/>
      </c:catAx>
      <c:valAx>
        <c:axId val="444656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8954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Regulatory Review Activity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Pivot!$B$22</c:f>
              <c:strCache>
                <c:ptCount val="1"/>
                <c:pt idx="0">
                  <c:v>FY20</c:v>
                </c:pt>
              </c:strCache>
            </c:strRef>
          </c:tx>
          <c:spPr>
            <a:ln w="28575" cap="rnd">
              <a:solidFill>
                <a:schemeClr val="accent1"/>
              </a:solidFill>
              <a:round/>
            </a:ln>
            <a:effectLst/>
          </c:spPr>
          <c:marker>
            <c:symbol val="none"/>
          </c:marker>
          <c:cat>
            <c:strRef>
              <c:f>Pivot!$A$23:$A$34</c:f>
              <c:strCache>
                <c:ptCount val="12"/>
                <c:pt idx="0">
                  <c:v>July</c:v>
                </c:pt>
                <c:pt idx="1">
                  <c:v>August</c:v>
                </c:pt>
                <c:pt idx="2">
                  <c:v>September</c:v>
                </c:pt>
                <c:pt idx="3">
                  <c:v>October</c:v>
                </c:pt>
                <c:pt idx="4">
                  <c:v>November</c:v>
                </c:pt>
                <c:pt idx="5">
                  <c:v>December</c:v>
                </c:pt>
                <c:pt idx="6">
                  <c:v>January</c:v>
                </c:pt>
                <c:pt idx="7">
                  <c:v>February</c:v>
                </c:pt>
                <c:pt idx="8">
                  <c:v>March</c:v>
                </c:pt>
                <c:pt idx="9">
                  <c:v>April</c:v>
                </c:pt>
                <c:pt idx="10">
                  <c:v>May</c:v>
                </c:pt>
                <c:pt idx="11">
                  <c:v>June</c:v>
                </c:pt>
              </c:strCache>
            </c:strRef>
          </c:cat>
          <c:val>
            <c:numRef>
              <c:f>Pivot!$B$23:$B$34</c:f>
              <c:numCache>
                <c:formatCode>General</c:formatCode>
                <c:ptCount val="12"/>
                <c:pt idx="6">
                  <c:v>2</c:v>
                </c:pt>
                <c:pt idx="10">
                  <c:v>39</c:v>
                </c:pt>
                <c:pt idx="11">
                  <c:v>10</c:v>
                </c:pt>
              </c:numCache>
            </c:numRef>
          </c:val>
          <c:smooth val="0"/>
          <c:extLst>
            <c:ext xmlns:c16="http://schemas.microsoft.com/office/drawing/2014/chart" uri="{C3380CC4-5D6E-409C-BE32-E72D297353CC}">
              <c16:uniqueId val="{00000000-FA24-470C-9166-825CAFEEAEE9}"/>
            </c:ext>
          </c:extLst>
        </c:ser>
        <c:ser>
          <c:idx val="1"/>
          <c:order val="1"/>
          <c:tx>
            <c:strRef>
              <c:f>Pivot!$C$22</c:f>
              <c:strCache>
                <c:ptCount val="1"/>
                <c:pt idx="0">
                  <c:v>FY21</c:v>
                </c:pt>
              </c:strCache>
            </c:strRef>
          </c:tx>
          <c:spPr>
            <a:ln w="28575" cap="rnd">
              <a:solidFill>
                <a:schemeClr val="accent2"/>
              </a:solidFill>
              <a:round/>
            </a:ln>
            <a:effectLst/>
          </c:spPr>
          <c:marker>
            <c:symbol val="none"/>
          </c:marker>
          <c:cat>
            <c:strRef>
              <c:f>Pivot!$A$23:$A$34</c:f>
              <c:strCache>
                <c:ptCount val="12"/>
                <c:pt idx="0">
                  <c:v>July</c:v>
                </c:pt>
                <c:pt idx="1">
                  <c:v>August</c:v>
                </c:pt>
                <c:pt idx="2">
                  <c:v>September</c:v>
                </c:pt>
                <c:pt idx="3">
                  <c:v>October</c:v>
                </c:pt>
                <c:pt idx="4">
                  <c:v>November</c:v>
                </c:pt>
                <c:pt idx="5">
                  <c:v>December</c:v>
                </c:pt>
                <c:pt idx="6">
                  <c:v>January</c:v>
                </c:pt>
                <c:pt idx="7">
                  <c:v>February</c:v>
                </c:pt>
                <c:pt idx="8">
                  <c:v>March</c:v>
                </c:pt>
                <c:pt idx="9">
                  <c:v>April</c:v>
                </c:pt>
                <c:pt idx="10">
                  <c:v>May</c:v>
                </c:pt>
                <c:pt idx="11">
                  <c:v>June</c:v>
                </c:pt>
              </c:strCache>
            </c:strRef>
          </c:cat>
          <c:val>
            <c:numRef>
              <c:f>Pivot!$C$23:$C$34</c:f>
              <c:numCache>
                <c:formatCode>General</c:formatCode>
                <c:ptCount val="12"/>
                <c:pt idx="0">
                  <c:v>8</c:v>
                </c:pt>
                <c:pt idx="1">
                  <c:v>11</c:v>
                </c:pt>
                <c:pt idx="2">
                  <c:v>6</c:v>
                </c:pt>
                <c:pt idx="3">
                  <c:v>4</c:v>
                </c:pt>
                <c:pt idx="4">
                  <c:v>4</c:v>
                </c:pt>
                <c:pt idx="5">
                  <c:v>3</c:v>
                </c:pt>
                <c:pt idx="6">
                  <c:v>2</c:v>
                </c:pt>
                <c:pt idx="7">
                  <c:v>3</c:v>
                </c:pt>
                <c:pt idx="8">
                  <c:v>2</c:v>
                </c:pt>
                <c:pt idx="9">
                  <c:v>2</c:v>
                </c:pt>
                <c:pt idx="11">
                  <c:v>2</c:v>
                </c:pt>
              </c:numCache>
            </c:numRef>
          </c:val>
          <c:smooth val="0"/>
          <c:extLst>
            <c:ext xmlns:c16="http://schemas.microsoft.com/office/drawing/2014/chart" uri="{C3380CC4-5D6E-409C-BE32-E72D297353CC}">
              <c16:uniqueId val="{00000001-FA24-470C-9166-825CAFEEAEE9}"/>
            </c:ext>
          </c:extLst>
        </c:ser>
        <c:ser>
          <c:idx val="2"/>
          <c:order val="2"/>
          <c:tx>
            <c:strRef>
              <c:f>Pivot!$D$22</c:f>
              <c:strCache>
                <c:ptCount val="1"/>
                <c:pt idx="0">
                  <c:v>FY22</c:v>
                </c:pt>
              </c:strCache>
            </c:strRef>
          </c:tx>
          <c:spPr>
            <a:ln w="28575" cap="rnd">
              <a:solidFill>
                <a:schemeClr val="accent3"/>
              </a:solidFill>
              <a:round/>
            </a:ln>
            <a:effectLst/>
          </c:spPr>
          <c:marker>
            <c:symbol val="none"/>
          </c:marker>
          <c:cat>
            <c:strRef>
              <c:f>Pivot!$A$23:$A$34</c:f>
              <c:strCache>
                <c:ptCount val="12"/>
                <c:pt idx="0">
                  <c:v>July</c:v>
                </c:pt>
                <c:pt idx="1">
                  <c:v>August</c:v>
                </c:pt>
                <c:pt idx="2">
                  <c:v>September</c:v>
                </c:pt>
                <c:pt idx="3">
                  <c:v>October</c:v>
                </c:pt>
                <c:pt idx="4">
                  <c:v>November</c:v>
                </c:pt>
                <c:pt idx="5">
                  <c:v>December</c:v>
                </c:pt>
                <c:pt idx="6">
                  <c:v>January</c:v>
                </c:pt>
                <c:pt idx="7">
                  <c:v>February</c:v>
                </c:pt>
                <c:pt idx="8">
                  <c:v>March</c:v>
                </c:pt>
                <c:pt idx="9">
                  <c:v>April</c:v>
                </c:pt>
                <c:pt idx="10">
                  <c:v>May</c:v>
                </c:pt>
                <c:pt idx="11">
                  <c:v>June</c:v>
                </c:pt>
              </c:strCache>
            </c:strRef>
          </c:cat>
          <c:val>
            <c:numRef>
              <c:f>Pivot!$D$23:$D$34</c:f>
              <c:numCache>
                <c:formatCode>General</c:formatCode>
                <c:ptCount val="12"/>
                <c:pt idx="0">
                  <c:v>4</c:v>
                </c:pt>
                <c:pt idx="1">
                  <c:v>0</c:v>
                </c:pt>
                <c:pt idx="2">
                  <c:v>1</c:v>
                </c:pt>
                <c:pt idx="3">
                  <c:v>0</c:v>
                </c:pt>
              </c:numCache>
            </c:numRef>
          </c:val>
          <c:smooth val="0"/>
          <c:extLst>
            <c:ext xmlns:c16="http://schemas.microsoft.com/office/drawing/2014/chart" uri="{C3380CC4-5D6E-409C-BE32-E72D297353CC}">
              <c16:uniqueId val="{00000002-FA24-470C-9166-825CAFEEAEE9}"/>
            </c:ext>
          </c:extLst>
        </c:ser>
        <c:dLbls>
          <c:showLegendKey val="0"/>
          <c:showVal val="0"/>
          <c:showCatName val="0"/>
          <c:showSerName val="0"/>
          <c:showPercent val="0"/>
          <c:showBubbleSize val="0"/>
        </c:dLbls>
        <c:smooth val="0"/>
        <c:axId val="438091360"/>
        <c:axId val="438094640"/>
      </c:lineChart>
      <c:catAx>
        <c:axId val="438091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8094640"/>
        <c:crosses val="autoZero"/>
        <c:auto val="1"/>
        <c:lblAlgn val="ctr"/>
        <c:lblOffset val="100"/>
        <c:noMultiLvlLbl val="0"/>
      </c:catAx>
      <c:valAx>
        <c:axId val="438094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8091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Sanction</a:t>
            </a:r>
            <a:r>
              <a:rPr lang="en-US" b="1" baseline="0"/>
              <a:t> Screens Activity</a:t>
            </a:r>
            <a:endParaRPr lang="en-US"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Chart!$B$22</c:f>
              <c:strCache>
                <c:ptCount val="1"/>
                <c:pt idx="0">
                  <c:v>FY20</c:v>
                </c:pt>
              </c:strCache>
            </c:strRef>
          </c:tx>
          <c:spPr>
            <a:ln w="28575" cap="rnd">
              <a:solidFill>
                <a:schemeClr val="accent1"/>
              </a:solidFill>
              <a:round/>
            </a:ln>
            <a:effectLst/>
          </c:spPr>
          <c:marker>
            <c:symbol val="none"/>
          </c:marker>
          <c:cat>
            <c:strRef>
              <c:f>Chart!$A$23:$A$34</c:f>
              <c:strCache>
                <c:ptCount val="12"/>
                <c:pt idx="0">
                  <c:v>July</c:v>
                </c:pt>
                <c:pt idx="1">
                  <c:v>August</c:v>
                </c:pt>
                <c:pt idx="2">
                  <c:v>September</c:v>
                </c:pt>
                <c:pt idx="3">
                  <c:v>October</c:v>
                </c:pt>
                <c:pt idx="4">
                  <c:v>November</c:v>
                </c:pt>
                <c:pt idx="5">
                  <c:v>December</c:v>
                </c:pt>
                <c:pt idx="6">
                  <c:v>January</c:v>
                </c:pt>
                <c:pt idx="7">
                  <c:v>February</c:v>
                </c:pt>
                <c:pt idx="8">
                  <c:v>March</c:v>
                </c:pt>
                <c:pt idx="9">
                  <c:v>April</c:v>
                </c:pt>
                <c:pt idx="10">
                  <c:v>May</c:v>
                </c:pt>
                <c:pt idx="11">
                  <c:v>June</c:v>
                </c:pt>
              </c:strCache>
            </c:strRef>
          </c:cat>
          <c:val>
            <c:numRef>
              <c:f>Chart!$B$23:$B$34</c:f>
              <c:numCache>
                <c:formatCode>General</c:formatCode>
                <c:ptCount val="12"/>
                <c:pt idx="0">
                  <c:v>200</c:v>
                </c:pt>
                <c:pt idx="1">
                  <c:v>184</c:v>
                </c:pt>
                <c:pt idx="2">
                  <c:v>164</c:v>
                </c:pt>
                <c:pt idx="3">
                  <c:v>192</c:v>
                </c:pt>
                <c:pt idx="4">
                  <c:v>121</c:v>
                </c:pt>
                <c:pt idx="5">
                  <c:v>113</c:v>
                </c:pt>
                <c:pt idx="6">
                  <c:v>89</c:v>
                </c:pt>
                <c:pt idx="7">
                  <c:v>125</c:v>
                </c:pt>
                <c:pt idx="8">
                  <c:v>132</c:v>
                </c:pt>
                <c:pt idx="9">
                  <c:v>84</c:v>
                </c:pt>
                <c:pt idx="10">
                  <c:v>75</c:v>
                </c:pt>
                <c:pt idx="11">
                  <c:v>193</c:v>
                </c:pt>
              </c:numCache>
            </c:numRef>
          </c:val>
          <c:smooth val="0"/>
          <c:extLst>
            <c:ext xmlns:c16="http://schemas.microsoft.com/office/drawing/2014/chart" uri="{C3380CC4-5D6E-409C-BE32-E72D297353CC}">
              <c16:uniqueId val="{00000000-BFAE-42ED-9687-819A08D5C4C0}"/>
            </c:ext>
          </c:extLst>
        </c:ser>
        <c:ser>
          <c:idx val="1"/>
          <c:order val="1"/>
          <c:tx>
            <c:strRef>
              <c:f>Chart!$C$22</c:f>
              <c:strCache>
                <c:ptCount val="1"/>
                <c:pt idx="0">
                  <c:v>FY21</c:v>
                </c:pt>
              </c:strCache>
            </c:strRef>
          </c:tx>
          <c:spPr>
            <a:ln w="28575" cap="rnd">
              <a:solidFill>
                <a:schemeClr val="accent2"/>
              </a:solidFill>
              <a:round/>
            </a:ln>
            <a:effectLst/>
          </c:spPr>
          <c:marker>
            <c:symbol val="none"/>
          </c:marker>
          <c:cat>
            <c:strRef>
              <c:f>Chart!$A$23:$A$34</c:f>
              <c:strCache>
                <c:ptCount val="12"/>
                <c:pt idx="0">
                  <c:v>July</c:v>
                </c:pt>
                <c:pt idx="1">
                  <c:v>August</c:v>
                </c:pt>
                <c:pt idx="2">
                  <c:v>September</c:v>
                </c:pt>
                <c:pt idx="3">
                  <c:v>October</c:v>
                </c:pt>
                <c:pt idx="4">
                  <c:v>November</c:v>
                </c:pt>
                <c:pt idx="5">
                  <c:v>December</c:v>
                </c:pt>
                <c:pt idx="6">
                  <c:v>January</c:v>
                </c:pt>
                <c:pt idx="7">
                  <c:v>February</c:v>
                </c:pt>
                <c:pt idx="8">
                  <c:v>March</c:v>
                </c:pt>
                <c:pt idx="9">
                  <c:v>April</c:v>
                </c:pt>
                <c:pt idx="10">
                  <c:v>May</c:v>
                </c:pt>
                <c:pt idx="11">
                  <c:v>June</c:v>
                </c:pt>
              </c:strCache>
            </c:strRef>
          </c:cat>
          <c:val>
            <c:numRef>
              <c:f>Chart!$C$23:$C$34</c:f>
              <c:numCache>
                <c:formatCode>General</c:formatCode>
                <c:ptCount val="12"/>
                <c:pt idx="0">
                  <c:v>138</c:v>
                </c:pt>
                <c:pt idx="1">
                  <c:v>99</c:v>
                </c:pt>
                <c:pt idx="2">
                  <c:v>173</c:v>
                </c:pt>
                <c:pt idx="3">
                  <c:v>126</c:v>
                </c:pt>
                <c:pt idx="4">
                  <c:v>93</c:v>
                </c:pt>
                <c:pt idx="5">
                  <c:v>82</c:v>
                </c:pt>
                <c:pt idx="6">
                  <c:v>134</c:v>
                </c:pt>
                <c:pt idx="7">
                  <c:v>111</c:v>
                </c:pt>
                <c:pt idx="8">
                  <c:v>152</c:v>
                </c:pt>
                <c:pt idx="9">
                  <c:v>110</c:v>
                </c:pt>
                <c:pt idx="10">
                  <c:v>138</c:v>
                </c:pt>
                <c:pt idx="11">
                  <c:v>316</c:v>
                </c:pt>
              </c:numCache>
            </c:numRef>
          </c:val>
          <c:smooth val="0"/>
          <c:extLst>
            <c:ext xmlns:c16="http://schemas.microsoft.com/office/drawing/2014/chart" uri="{C3380CC4-5D6E-409C-BE32-E72D297353CC}">
              <c16:uniqueId val="{00000001-BFAE-42ED-9687-819A08D5C4C0}"/>
            </c:ext>
          </c:extLst>
        </c:ser>
        <c:ser>
          <c:idx val="2"/>
          <c:order val="2"/>
          <c:tx>
            <c:strRef>
              <c:f>Chart!$D$22</c:f>
              <c:strCache>
                <c:ptCount val="1"/>
                <c:pt idx="0">
                  <c:v>FY22</c:v>
                </c:pt>
              </c:strCache>
            </c:strRef>
          </c:tx>
          <c:spPr>
            <a:ln w="28575" cap="rnd">
              <a:solidFill>
                <a:schemeClr val="accent3"/>
              </a:solidFill>
              <a:round/>
            </a:ln>
            <a:effectLst/>
          </c:spPr>
          <c:marker>
            <c:symbol val="none"/>
          </c:marker>
          <c:cat>
            <c:strRef>
              <c:f>Chart!$A$23:$A$34</c:f>
              <c:strCache>
                <c:ptCount val="12"/>
                <c:pt idx="0">
                  <c:v>July</c:v>
                </c:pt>
                <c:pt idx="1">
                  <c:v>August</c:v>
                </c:pt>
                <c:pt idx="2">
                  <c:v>September</c:v>
                </c:pt>
                <c:pt idx="3">
                  <c:v>October</c:v>
                </c:pt>
                <c:pt idx="4">
                  <c:v>November</c:v>
                </c:pt>
                <c:pt idx="5">
                  <c:v>December</c:v>
                </c:pt>
                <c:pt idx="6">
                  <c:v>January</c:v>
                </c:pt>
                <c:pt idx="7">
                  <c:v>February</c:v>
                </c:pt>
                <c:pt idx="8">
                  <c:v>March</c:v>
                </c:pt>
                <c:pt idx="9">
                  <c:v>April</c:v>
                </c:pt>
                <c:pt idx="10">
                  <c:v>May</c:v>
                </c:pt>
                <c:pt idx="11">
                  <c:v>June</c:v>
                </c:pt>
              </c:strCache>
            </c:strRef>
          </c:cat>
          <c:val>
            <c:numRef>
              <c:f>Chart!$D$23:$D$34</c:f>
              <c:numCache>
                <c:formatCode>General</c:formatCode>
                <c:ptCount val="12"/>
                <c:pt idx="0">
                  <c:v>199</c:v>
                </c:pt>
                <c:pt idx="1">
                  <c:v>162</c:v>
                </c:pt>
                <c:pt idx="2">
                  <c:v>228</c:v>
                </c:pt>
                <c:pt idx="3">
                  <c:v>142</c:v>
                </c:pt>
              </c:numCache>
            </c:numRef>
          </c:val>
          <c:smooth val="0"/>
          <c:extLst>
            <c:ext xmlns:c16="http://schemas.microsoft.com/office/drawing/2014/chart" uri="{C3380CC4-5D6E-409C-BE32-E72D297353CC}">
              <c16:uniqueId val="{00000002-BFAE-42ED-9687-819A08D5C4C0}"/>
            </c:ext>
          </c:extLst>
        </c:ser>
        <c:dLbls>
          <c:showLegendKey val="0"/>
          <c:showVal val="0"/>
          <c:showCatName val="0"/>
          <c:showSerName val="0"/>
          <c:showPercent val="0"/>
          <c:showBubbleSize val="0"/>
        </c:dLbls>
        <c:smooth val="0"/>
        <c:axId val="518789488"/>
        <c:axId val="518798344"/>
      </c:lineChart>
      <c:catAx>
        <c:axId val="518789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8798344"/>
        <c:crosses val="autoZero"/>
        <c:auto val="1"/>
        <c:lblAlgn val="ctr"/>
        <c:lblOffset val="100"/>
        <c:noMultiLvlLbl val="0"/>
      </c:catAx>
      <c:valAx>
        <c:axId val="518798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8789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a:effectLst/>
              </a:rPr>
              <a:t>Ingalls Investigations FY20-22</a:t>
            </a:r>
            <a:endParaRPr lang="en-US" sz="140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Sheet2!$A$11</c:f>
              <c:strCache>
                <c:ptCount val="1"/>
                <c:pt idx="0">
                  <c:v>FY20</c:v>
                </c:pt>
              </c:strCache>
            </c:strRef>
          </c:tx>
          <c:spPr>
            <a:ln w="28575" cap="rnd">
              <a:solidFill>
                <a:schemeClr val="accent1"/>
              </a:solidFill>
              <a:round/>
            </a:ln>
            <a:effectLst/>
          </c:spPr>
          <c:marker>
            <c:symbol val="none"/>
          </c:marker>
          <c:cat>
            <c:strRef>
              <c:f>Sheet2!$B$10:$M$10</c:f>
              <c:strCache>
                <c:ptCount val="12"/>
                <c:pt idx="0">
                  <c:v>July</c:v>
                </c:pt>
                <c:pt idx="1">
                  <c:v>Aug</c:v>
                </c:pt>
                <c:pt idx="2">
                  <c:v>Sept</c:v>
                </c:pt>
                <c:pt idx="3">
                  <c:v>Oct</c:v>
                </c:pt>
                <c:pt idx="4">
                  <c:v>Nov</c:v>
                </c:pt>
                <c:pt idx="5">
                  <c:v>Dec</c:v>
                </c:pt>
                <c:pt idx="6">
                  <c:v>Jan</c:v>
                </c:pt>
                <c:pt idx="7">
                  <c:v>Feb</c:v>
                </c:pt>
                <c:pt idx="8">
                  <c:v>March</c:v>
                </c:pt>
                <c:pt idx="9">
                  <c:v>April</c:v>
                </c:pt>
                <c:pt idx="10">
                  <c:v>May </c:v>
                </c:pt>
                <c:pt idx="11">
                  <c:v>June</c:v>
                </c:pt>
              </c:strCache>
            </c:strRef>
          </c:cat>
          <c:val>
            <c:numRef>
              <c:f>Sheet2!$B$11:$M$11</c:f>
              <c:numCache>
                <c:formatCode>General</c:formatCode>
                <c:ptCount val="12"/>
              </c:numCache>
            </c:numRef>
          </c:val>
          <c:smooth val="0"/>
          <c:extLst>
            <c:ext xmlns:c16="http://schemas.microsoft.com/office/drawing/2014/chart" uri="{C3380CC4-5D6E-409C-BE32-E72D297353CC}">
              <c16:uniqueId val="{00000000-0172-4FED-9366-12A6FCD6B75C}"/>
            </c:ext>
          </c:extLst>
        </c:ser>
        <c:ser>
          <c:idx val="1"/>
          <c:order val="1"/>
          <c:tx>
            <c:strRef>
              <c:f>Sheet2!$A$12</c:f>
              <c:strCache>
                <c:ptCount val="1"/>
                <c:pt idx="0">
                  <c:v>FY21</c:v>
                </c:pt>
              </c:strCache>
            </c:strRef>
          </c:tx>
          <c:spPr>
            <a:ln w="28575" cap="rnd">
              <a:solidFill>
                <a:schemeClr val="accent2"/>
              </a:solidFill>
              <a:round/>
            </a:ln>
            <a:effectLst/>
          </c:spPr>
          <c:marker>
            <c:symbol val="none"/>
          </c:marker>
          <c:cat>
            <c:strRef>
              <c:f>Sheet2!$B$10:$M$10</c:f>
              <c:strCache>
                <c:ptCount val="12"/>
                <c:pt idx="0">
                  <c:v>July</c:v>
                </c:pt>
                <c:pt idx="1">
                  <c:v>Aug</c:v>
                </c:pt>
                <c:pt idx="2">
                  <c:v>Sept</c:v>
                </c:pt>
                <c:pt idx="3">
                  <c:v>Oct</c:v>
                </c:pt>
                <c:pt idx="4">
                  <c:v>Nov</c:v>
                </c:pt>
                <c:pt idx="5">
                  <c:v>Dec</c:v>
                </c:pt>
                <c:pt idx="6">
                  <c:v>Jan</c:v>
                </c:pt>
                <c:pt idx="7">
                  <c:v>Feb</c:v>
                </c:pt>
                <c:pt idx="8">
                  <c:v>March</c:v>
                </c:pt>
                <c:pt idx="9">
                  <c:v>April</c:v>
                </c:pt>
                <c:pt idx="10">
                  <c:v>May </c:v>
                </c:pt>
                <c:pt idx="11">
                  <c:v>June</c:v>
                </c:pt>
              </c:strCache>
            </c:strRef>
          </c:cat>
          <c:val>
            <c:numRef>
              <c:f>Sheet2!$B$12:$M$12</c:f>
              <c:numCache>
                <c:formatCode>General</c:formatCode>
                <c:ptCount val="12"/>
                <c:pt idx="0">
                  <c:v>2</c:v>
                </c:pt>
                <c:pt idx="1">
                  <c:v>2</c:v>
                </c:pt>
                <c:pt idx="2">
                  <c:v>2</c:v>
                </c:pt>
                <c:pt idx="3">
                  <c:v>5</c:v>
                </c:pt>
                <c:pt idx="6">
                  <c:v>5</c:v>
                </c:pt>
                <c:pt idx="7">
                  <c:v>2</c:v>
                </c:pt>
                <c:pt idx="9">
                  <c:v>5</c:v>
                </c:pt>
                <c:pt idx="10">
                  <c:v>4</c:v>
                </c:pt>
                <c:pt idx="11">
                  <c:v>5</c:v>
                </c:pt>
              </c:numCache>
            </c:numRef>
          </c:val>
          <c:smooth val="0"/>
          <c:extLst>
            <c:ext xmlns:c16="http://schemas.microsoft.com/office/drawing/2014/chart" uri="{C3380CC4-5D6E-409C-BE32-E72D297353CC}">
              <c16:uniqueId val="{00000001-0172-4FED-9366-12A6FCD6B75C}"/>
            </c:ext>
          </c:extLst>
        </c:ser>
        <c:ser>
          <c:idx val="2"/>
          <c:order val="2"/>
          <c:tx>
            <c:strRef>
              <c:f>Sheet2!$A$13</c:f>
              <c:strCache>
                <c:ptCount val="1"/>
                <c:pt idx="0">
                  <c:v>FY22</c:v>
                </c:pt>
              </c:strCache>
            </c:strRef>
          </c:tx>
          <c:spPr>
            <a:ln w="28575" cap="rnd">
              <a:solidFill>
                <a:schemeClr val="accent3"/>
              </a:solidFill>
              <a:round/>
            </a:ln>
            <a:effectLst/>
          </c:spPr>
          <c:marker>
            <c:symbol val="none"/>
          </c:marker>
          <c:cat>
            <c:strRef>
              <c:f>Sheet2!$B$10:$M$10</c:f>
              <c:strCache>
                <c:ptCount val="12"/>
                <c:pt idx="0">
                  <c:v>July</c:v>
                </c:pt>
                <c:pt idx="1">
                  <c:v>Aug</c:v>
                </c:pt>
                <c:pt idx="2">
                  <c:v>Sept</c:v>
                </c:pt>
                <c:pt idx="3">
                  <c:v>Oct</c:v>
                </c:pt>
                <c:pt idx="4">
                  <c:v>Nov</c:v>
                </c:pt>
                <c:pt idx="5">
                  <c:v>Dec</c:v>
                </c:pt>
                <c:pt idx="6">
                  <c:v>Jan</c:v>
                </c:pt>
                <c:pt idx="7">
                  <c:v>Feb</c:v>
                </c:pt>
                <c:pt idx="8">
                  <c:v>March</c:v>
                </c:pt>
                <c:pt idx="9">
                  <c:v>April</c:v>
                </c:pt>
                <c:pt idx="10">
                  <c:v>May </c:v>
                </c:pt>
                <c:pt idx="11">
                  <c:v>June</c:v>
                </c:pt>
              </c:strCache>
            </c:strRef>
          </c:cat>
          <c:val>
            <c:numRef>
              <c:f>Sheet2!$B$13:$M$13</c:f>
              <c:numCache>
                <c:formatCode>General</c:formatCode>
                <c:ptCount val="12"/>
                <c:pt idx="0">
                  <c:v>1</c:v>
                </c:pt>
                <c:pt idx="3">
                  <c:v>1</c:v>
                </c:pt>
              </c:numCache>
            </c:numRef>
          </c:val>
          <c:smooth val="0"/>
          <c:extLst>
            <c:ext xmlns:c16="http://schemas.microsoft.com/office/drawing/2014/chart" uri="{C3380CC4-5D6E-409C-BE32-E72D297353CC}">
              <c16:uniqueId val="{00000002-0172-4FED-9366-12A6FCD6B75C}"/>
            </c:ext>
          </c:extLst>
        </c:ser>
        <c:dLbls>
          <c:showLegendKey val="0"/>
          <c:showVal val="0"/>
          <c:showCatName val="0"/>
          <c:showSerName val="0"/>
          <c:showPercent val="0"/>
          <c:showBubbleSize val="0"/>
        </c:dLbls>
        <c:smooth val="0"/>
        <c:axId val="435474296"/>
        <c:axId val="435477576"/>
      </c:lineChart>
      <c:catAx>
        <c:axId val="435474296"/>
        <c:scaling>
          <c:orientation val="minMax"/>
        </c:scaling>
        <c:delete val="1"/>
        <c:axPos val="b"/>
        <c:numFmt formatCode="General" sourceLinked="1"/>
        <c:majorTickMark val="none"/>
        <c:minorTickMark val="none"/>
        <c:tickLblPos val="nextTo"/>
        <c:crossAx val="435477576"/>
        <c:crosses val="autoZero"/>
        <c:auto val="1"/>
        <c:lblAlgn val="ctr"/>
        <c:lblOffset val="100"/>
        <c:noMultiLvlLbl val="0"/>
      </c:catAx>
      <c:valAx>
        <c:axId val="435477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54742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a:effectLst/>
              </a:rPr>
              <a:t>Ingalls Inquiries FY20-22</a:t>
            </a:r>
            <a:endParaRPr lang="en-US" sz="140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Sheet2!$A$17</c:f>
              <c:strCache>
                <c:ptCount val="1"/>
                <c:pt idx="0">
                  <c:v>FY20</c:v>
                </c:pt>
              </c:strCache>
            </c:strRef>
          </c:tx>
          <c:spPr>
            <a:ln w="28575" cap="rnd">
              <a:solidFill>
                <a:schemeClr val="accent1"/>
              </a:solidFill>
              <a:round/>
            </a:ln>
            <a:effectLst/>
          </c:spPr>
          <c:marker>
            <c:symbol val="none"/>
          </c:marker>
          <c:cat>
            <c:strRef>
              <c:f>Sheet2!$B$16:$M$16</c:f>
              <c:strCache>
                <c:ptCount val="12"/>
                <c:pt idx="0">
                  <c:v>July</c:v>
                </c:pt>
                <c:pt idx="1">
                  <c:v>Aug</c:v>
                </c:pt>
                <c:pt idx="2">
                  <c:v>Sept</c:v>
                </c:pt>
                <c:pt idx="3">
                  <c:v>Oct</c:v>
                </c:pt>
                <c:pt idx="4">
                  <c:v>Nov</c:v>
                </c:pt>
                <c:pt idx="5">
                  <c:v>Dec</c:v>
                </c:pt>
                <c:pt idx="6">
                  <c:v>Jan</c:v>
                </c:pt>
                <c:pt idx="7">
                  <c:v>Feb</c:v>
                </c:pt>
                <c:pt idx="8">
                  <c:v>March</c:v>
                </c:pt>
                <c:pt idx="9">
                  <c:v>April</c:v>
                </c:pt>
                <c:pt idx="10">
                  <c:v>May </c:v>
                </c:pt>
                <c:pt idx="11">
                  <c:v>June</c:v>
                </c:pt>
              </c:strCache>
            </c:strRef>
          </c:cat>
          <c:val>
            <c:numRef>
              <c:f>Sheet2!$B$17:$M$17</c:f>
              <c:numCache>
                <c:formatCode>General</c:formatCode>
                <c:ptCount val="12"/>
                <c:pt idx="1">
                  <c:v>3</c:v>
                </c:pt>
                <c:pt idx="4">
                  <c:v>5</c:v>
                </c:pt>
                <c:pt idx="5">
                  <c:v>1</c:v>
                </c:pt>
                <c:pt idx="6">
                  <c:v>1</c:v>
                </c:pt>
                <c:pt idx="8">
                  <c:v>1</c:v>
                </c:pt>
                <c:pt idx="9">
                  <c:v>1</c:v>
                </c:pt>
                <c:pt idx="10">
                  <c:v>2</c:v>
                </c:pt>
                <c:pt idx="11">
                  <c:v>1</c:v>
                </c:pt>
              </c:numCache>
            </c:numRef>
          </c:val>
          <c:smooth val="0"/>
          <c:extLst>
            <c:ext xmlns:c16="http://schemas.microsoft.com/office/drawing/2014/chart" uri="{C3380CC4-5D6E-409C-BE32-E72D297353CC}">
              <c16:uniqueId val="{00000000-A0AC-4D7F-8379-AAF466F935F3}"/>
            </c:ext>
          </c:extLst>
        </c:ser>
        <c:ser>
          <c:idx val="1"/>
          <c:order val="1"/>
          <c:tx>
            <c:strRef>
              <c:f>Sheet2!$A$18</c:f>
              <c:strCache>
                <c:ptCount val="1"/>
                <c:pt idx="0">
                  <c:v>FY21</c:v>
                </c:pt>
              </c:strCache>
            </c:strRef>
          </c:tx>
          <c:spPr>
            <a:ln w="28575" cap="rnd">
              <a:solidFill>
                <a:schemeClr val="accent2"/>
              </a:solidFill>
              <a:round/>
            </a:ln>
            <a:effectLst/>
          </c:spPr>
          <c:marker>
            <c:symbol val="none"/>
          </c:marker>
          <c:cat>
            <c:strRef>
              <c:f>Sheet2!$B$16:$M$16</c:f>
              <c:strCache>
                <c:ptCount val="12"/>
                <c:pt idx="0">
                  <c:v>July</c:v>
                </c:pt>
                <c:pt idx="1">
                  <c:v>Aug</c:v>
                </c:pt>
                <c:pt idx="2">
                  <c:v>Sept</c:v>
                </c:pt>
                <c:pt idx="3">
                  <c:v>Oct</c:v>
                </c:pt>
                <c:pt idx="4">
                  <c:v>Nov</c:v>
                </c:pt>
                <c:pt idx="5">
                  <c:v>Dec</c:v>
                </c:pt>
                <c:pt idx="6">
                  <c:v>Jan</c:v>
                </c:pt>
                <c:pt idx="7">
                  <c:v>Feb</c:v>
                </c:pt>
                <c:pt idx="8">
                  <c:v>March</c:v>
                </c:pt>
                <c:pt idx="9">
                  <c:v>April</c:v>
                </c:pt>
                <c:pt idx="10">
                  <c:v>May </c:v>
                </c:pt>
                <c:pt idx="11">
                  <c:v>June</c:v>
                </c:pt>
              </c:strCache>
            </c:strRef>
          </c:cat>
          <c:val>
            <c:numRef>
              <c:f>Sheet2!$B$18:$M$18</c:f>
              <c:numCache>
                <c:formatCode>General</c:formatCode>
                <c:ptCount val="12"/>
                <c:pt idx="0">
                  <c:v>5</c:v>
                </c:pt>
                <c:pt idx="1">
                  <c:v>3</c:v>
                </c:pt>
                <c:pt idx="4">
                  <c:v>5</c:v>
                </c:pt>
                <c:pt idx="6">
                  <c:v>3</c:v>
                </c:pt>
                <c:pt idx="7">
                  <c:v>1</c:v>
                </c:pt>
                <c:pt idx="8">
                  <c:v>1</c:v>
                </c:pt>
                <c:pt idx="9">
                  <c:v>5</c:v>
                </c:pt>
                <c:pt idx="10">
                  <c:v>2</c:v>
                </c:pt>
                <c:pt idx="11">
                  <c:v>3</c:v>
                </c:pt>
              </c:numCache>
            </c:numRef>
          </c:val>
          <c:smooth val="0"/>
          <c:extLst>
            <c:ext xmlns:c16="http://schemas.microsoft.com/office/drawing/2014/chart" uri="{C3380CC4-5D6E-409C-BE32-E72D297353CC}">
              <c16:uniqueId val="{00000001-A0AC-4D7F-8379-AAF466F935F3}"/>
            </c:ext>
          </c:extLst>
        </c:ser>
        <c:ser>
          <c:idx val="2"/>
          <c:order val="2"/>
          <c:tx>
            <c:strRef>
              <c:f>Sheet2!$A$19</c:f>
              <c:strCache>
                <c:ptCount val="1"/>
                <c:pt idx="0">
                  <c:v>FY22</c:v>
                </c:pt>
              </c:strCache>
            </c:strRef>
          </c:tx>
          <c:spPr>
            <a:ln w="28575" cap="rnd">
              <a:solidFill>
                <a:schemeClr val="accent3"/>
              </a:solidFill>
              <a:round/>
            </a:ln>
            <a:effectLst/>
          </c:spPr>
          <c:marker>
            <c:symbol val="none"/>
          </c:marker>
          <c:cat>
            <c:strRef>
              <c:f>Sheet2!$B$16:$M$16</c:f>
              <c:strCache>
                <c:ptCount val="12"/>
                <c:pt idx="0">
                  <c:v>July</c:v>
                </c:pt>
                <c:pt idx="1">
                  <c:v>Aug</c:v>
                </c:pt>
                <c:pt idx="2">
                  <c:v>Sept</c:v>
                </c:pt>
                <c:pt idx="3">
                  <c:v>Oct</c:v>
                </c:pt>
                <c:pt idx="4">
                  <c:v>Nov</c:v>
                </c:pt>
                <c:pt idx="5">
                  <c:v>Dec</c:v>
                </c:pt>
                <c:pt idx="6">
                  <c:v>Jan</c:v>
                </c:pt>
                <c:pt idx="7">
                  <c:v>Feb</c:v>
                </c:pt>
                <c:pt idx="8">
                  <c:v>March</c:v>
                </c:pt>
                <c:pt idx="9">
                  <c:v>April</c:v>
                </c:pt>
                <c:pt idx="10">
                  <c:v>May </c:v>
                </c:pt>
                <c:pt idx="11">
                  <c:v>June</c:v>
                </c:pt>
              </c:strCache>
            </c:strRef>
          </c:cat>
          <c:val>
            <c:numRef>
              <c:f>Sheet2!$B$19:$M$19</c:f>
              <c:numCache>
                <c:formatCode>General</c:formatCode>
                <c:ptCount val="12"/>
                <c:pt idx="0">
                  <c:v>3</c:v>
                </c:pt>
                <c:pt idx="1">
                  <c:v>1</c:v>
                </c:pt>
                <c:pt idx="3">
                  <c:v>2</c:v>
                </c:pt>
              </c:numCache>
            </c:numRef>
          </c:val>
          <c:smooth val="0"/>
          <c:extLst>
            <c:ext xmlns:c16="http://schemas.microsoft.com/office/drawing/2014/chart" uri="{C3380CC4-5D6E-409C-BE32-E72D297353CC}">
              <c16:uniqueId val="{00000002-A0AC-4D7F-8379-AAF466F935F3}"/>
            </c:ext>
          </c:extLst>
        </c:ser>
        <c:dLbls>
          <c:showLegendKey val="0"/>
          <c:showVal val="0"/>
          <c:showCatName val="0"/>
          <c:showSerName val="0"/>
          <c:showPercent val="0"/>
          <c:showBubbleSize val="0"/>
        </c:dLbls>
        <c:smooth val="0"/>
        <c:axId val="433096912"/>
        <c:axId val="433098552"/>
      </c:lineChart>
      <c:catAx>
        <c:axId val="433096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3098552"/>
        <c:crosses val="autoZero"/>
        <c:auto val="1"/>
        <c:lblAlgn val="ctr"/>
        <c:lblOffset val="100"/>
        <c:noMultiLvlLbl val="0"/>
      </c:catAx>
      <c:valAx>
        <c:axId val="433098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30969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a:effectLst/>
              </a:rPr>
              <a:t>Ingalls Education FY20-22</a:t>
            </a:r>
            <a:endParaRPr lang="en-US" sz="140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Sheet2!$A$23</c:f>
              <c:strCache>
                <c:ptCount val="1"/>
                <c:pt idx="0">
                  <c:v>FY20</c:v>
                </c:pt>
              </c:strCache>
            </c:strRef>
          </c:tx>
          <c:spPr>
            <a:ln w="28575" cap="rnd">
              <a:solidFill>
                <a:schemeClr val="accent1"/>
              </a:solidFill>
              <a:round/>
            </a:ln>
            <a:effectLst/>
          </c:spPr>
          <c:marker>
            <c:symbol val="none"/>
          </c:marker>
          <c:cat>
            <c:strRef>
              <c:f>Sheet2!$B$22:$M$22</c:f>
              <c:strCache>
                <c:ptCount val="12"/>
                <c:pt idx="0">
                  <c:v>July</c:v>
                </c:pt>
                <c:pt idx="1">
                  <c:v>Aug</c:v>
                </c:pt>
                <c:pt idx="2">
                  <c:v>Sept</c:v>
                </c:pt>
                <c:pt idx="3">
                  <c:v>Oct</c:v>
                </c:pt>
                <c:pt idx="4">
                  <c:v>Nov</c:v>
                </c:pt>
                <c:pt idx="5">
                  <c:v>Dec</c:v>
                </c:pt>
                <c:pt idx="6">
                  <c:v>Jan</c:v>
                </c:pt>
                <c:pt idx="7">
                  <c:v>Feb</c:v>
                </c:pt>
                <c:pt idx="8">
                  <c:v>March</c:v>
                </c:pt>
                <c:pt idx="9">
                  <c:v>April</c:v>
                </c:pt>
                <c:pt idx="10">
                  <c:v>May </c:v>
                </c:pt>
                <c:pt idx="11">
                  <c:v>June</c:v>
                </c:pt>
              </c:strCache>
            </c:strRef>
          </c:cat>
          <c:val>
            <c:numRef>
              <c:f>Sheet2!$B$23:$M$23</c:f>
              <c:numCache>
                <c:formatCode>General</c:formatCode>
                <c:ptCount val="12"/>
                <c:pt idx="3">
                  <c:v>1</c:v>
                </c:pt>
                <c:pt idx="4">
                  <c:v>1</c:v>
                </c:pt>
                <c:pt idx="5">
                  <c:v>1</c:v>
                </c:pt>
                <c:pt idx="6">
                  <c:v>1</c:v>
                </c:pt>
                <c:pt idx="7">
                  <c:v>2</c:v>
                </c:pt>
                <c:pt idx="8">
                  <c:v>4</c:v>
                </c:pt>
                <c:pt idx="9">
                  <c:v>2</c:v>
                </c:pt>
                <c:pt idx="10">
                  <c:v>4</c:v>
                </c:pt>
                <c:pt idx="11">
                  <c:v>4</c:v>
                </c:pt>
              </c:numCache>
            </c:numRef>
          </c:val>
          <c:smooth val="0"/>
          <c:extLst>
            <c:ext xmlns:c16="http://schemas.microsoft.com/office/drawing/2014/chart" uri="{C3380CC4-5D6E-409C-BE32-E72D297353CC}">
              <c16:uniqueId val="{00000000-C1F9-4639-AB48-FF5B4443C47D}"/>
            </c:ext>
          </c:extLst>
        </c:ser>
        <c:ser>
          <c:idx val="1"/>
          <c:order val="1"/>
          <c:tx>
            <c:strRef>
              <c:f>Sheet2!$A$24</c:f>
              <c:strCache>
                <c:ptCount val="1"/>
                <c:pt idx="0">
                  <c:v>FY21</c:v>
                </c:pt>
              </c:strCache>
            </c:strRef>
          </c:tx>
          <c:spPr>
            <a:ln w="28575" cap="rnd">
              <a:solidFill>
                <a:schemeClr val="accent2"/>
              </a:solidFill>
              <a:round/>
            </a:ln>
            <a:effectLst/>
          </c:spPr>
          <c:marker>
            <c:symbol val="none"/>
          </c:marker>
          <c:cat>
            <c:strRef>
              <c:f>Sheet2!$B$22:$M$22</c:f>
              <c:strCache>
                <c:ptCount val="12"/>
                <c:pt idx="0">
                  <c:v>July</c:v>
                </c:pt>
                <c:pt idx="1">
                  <c:v>Aug</c:v>
                </c:pt>
                <c:pt idx="2">
                  <c:v>Sept</c:v>
                </c:pt>
                <c:pt idx="3">
                  <c:v>Oct</c:v>
                </c:pt>
                <c:pt idx="4">
                  <c:v>Nov</c:v>
                </c:pt>
                <c:pt idx="5">
                  <c:v>Dec</c:v>
                </c:pt>
                <c:pt idx="6">
                  <c:v>Jan</c:v>
                </c:pt>
                <c:pt idx="7">
                  <c:v>Feb</c:v>
                </c:pt>
                <c:pt idx="8">
                  <c:v>March</c:v>
                </c:pt>
                <c:pt idx="9">
                  <c:v>April</c:v>
                </c:pt>
                <c:pt idx="10">
                  <c:v>May </c:v>
                </c:pt>
                <c:pt idx="11">
                  <c:v>June</c:v>
                </c:pt>
              </c:strCache>
            </c:strRef>
          </c:cat>
          <c:val>
            <c:numRef>
              <c:f>Sheet2!$B$24:$M$24</c:f>
              <c:numCache>
                <c:formatCode>General</c:formatCode>
                <c:ptCount val="12"/>
                <c:pt idx="5">
                  <c:v>10</c:v>
                </c:pt>
                <c:pt idx="6">
                  <c:v>8</c:v>
                </c:pt>
                <c:pt idx="7">
                  <c:v>7</c:v>
                </c:pt>
                <c:pt idx="9">
                  <c:v>5</c:v>
                </c:pt>
                <c:pt idx="10">
                  <c:v>5</c:v>
                </c:pt>
                <c:pt idx="11">
                  <c:v>5</c:v>
                </c:pt>
              </c:numCache>
            </c:numRef>
          </c:val>
          <c:smooth val="0"/>
          <c:extLst>
            <c:ext xmlns:c16="http://schemas.microsoft.com/office/drawing/2014/chart" uri="{C3380CC4-5D6E-409C-BE32-E72D297353CC}">
              <c16:uniqueId val="{00000001-C1F9-4639-AB48-FF5B4443C47D}"/>
            </c:ext>
          </c:extLst>
        </c:ser>
        <c:ser>
          <c:idx val="2"/>
          <c:order val="2"/>
          <c:tx>
            <c:strRef>
              <c:f>Sheet2!$A$25</c:f>
              <c:strCache>
                <c:ptCount val="1"/>
                <c:pt idx="0">
                  <c:v>FY22</c:v>
                </c:pt>
              </c:strCache>
            </c:strRef>
          </c:tx>
          <c:spPr>
            <a:ln w="28575" cap="rnd">
              <a:solidFill>
                <a:schemeClr val="accent3"/>
              </a:solidFill>
              <a:round/>
            </a:ln>
            <a:effectLst/>
          </c:spPr>
          <c:marker>
            <c:symbol val="none"/>
          </c:marker>
          <c:cat>
            <c:strRef>
              <c:f>Sheet2!$B$22:$M$22</c:f>
              <c:strCache>
                <c:ptCount val="12"/>
                <c:pt idx="0">
                  <c:v>July</c:v>
                </c:pt>
                <c:pt idx="1">
                  <c:v>Aug</c:v>
                </c:pt>
                <c:pt idx="2">
                  <c:v>Sept</c:v>
                </c:pt>
                <c:pt idx="3">
                  <c:v>Oct</c:v>
                </c:pt>
                <c:pt idx="4">
                  <c:v>Nov</c:v>
                </c:pt>
                <c:pt idx="5">
                  <c:v>Dec</c:v>
                </c:pt>
                <c:pt idx="6">
                  <c:v>Jan</c:v>
                </c:pt>
                <c:pt idx="7">
                  <c:v>Feb</c:v>
                </c:pt>
                <c:pt idx="8">
                  <c:v>March</c:v>
                </c:pt>
                <c:pt idx="9">
                  <c:v>April</c:v>
                </c:pt>
                <c:pt idx="10">
                  <c:v>May </c:v>
                </c:pt>
                <c:pt idx="11">
                  <c:v>June</c:v>
                </c:pt>
              </c:strCache>
            </c:strRef>
          </c:cat>
          <c:val>
            <c:numRef>
              <c:f>Sheet2!$B$25:$M$25</c:f>
              <c:numCache>
                <c:formatCode>General</c:formatCode>
                <c:ptCount val="12"/>
                <c:pt idx="2">
                  <c:v>2</c:v>
                </c:pt>
                <c:pt idx="3">
                  <c:v>4</c:v>
                </c:pt>
                <c:pt idx="4">
                  <c:v>5</c:v>
                </c:pt>
              </c:numCache>
            </c:numRef>
          </c:val>
          <c:smooth val="0"/>
          <c:extLst>
            <c:ext xmlns:c16="http://schemas.microsoft.com/office/drawing/2014/chart" uri="{C3380CC4-5D6E-409C-BE32-E72D297353CC}">
              <c16:uniqueId val="{00000002-C1F9-4639-AB48-FF5B4443C47D}"/>
            </c:ext>
          </c:extLst>
        </c:ser>
        <c:dLbls>
          <c:showLegendKey val="0"/>
          <c:showVal val="0"/>
          <c:showCatName val="0"/>
          <c:showSerName val="0"/>
          <c:showPercent val="0"/>
          <c:showBubbleSize val="0"/>
        </c:dLbls>
        <c:smooth val="0"/>
        <c:axId val="497745736"/>
        <c:axId val="435469704"/>
      </c:lineChart>
      <c:catAx>
        <c:axId val="497745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5469704"/>
        <c:crosses val="autoZero"/>
        <c:auto val="1"/>
        <c:lblAlgn val="ctr"/>
        <c:lblOffset val="100"/>
        <c:noMultiLvlLbl val="0"/>
      </c:catAx>
      <c:valAx>
        <c:axId val="435469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77457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8C330A-3BE4-4A98-BBBA-2E136E64F9F3}" type="doc">
      <dgm:prSet loTypeId="urn:microsoft.com/office/officeart/2011/layout/CircleProcess" loCatId="process" qsTypeId="urn:microsoft.com/office/officeart/2005/8/quickstyle/simple1" qsCatId="simple" csTypeId="urn:microsoft.com/office/officeart/2005/8/colors/accent3_2" csCatId="accent3" phldr="1"/>
      <dgm:spPr/>
    </dgm:pt>
    <dgm:pt modelId="{6419E8F8-2030-461D-B00F-C40950CE2D62}">
      <dgm:prSet phldrT="[Text]" custT="1"/>
      <dgm:spPr/>
      <dgm:t>
        <a:bodyPr/>
        <a:lstStyle/>
        <a:p>
          <a:r>
            <a:rPr lang="en-US" sz="1200" dirty="0" smtClean="0"/>
            <a:t>8-24-21 Notice from BCBS </a:t>
          </a:r>
          <a:endParaRPr lang="en-US" sz="1200" dirty="0"/>
        </a:p>
      </dgm:t>
    </dgm:pt>
    <dgm:pt modelId="{5D01C077-4873-4A9E-B977-F8400C7A7DFB}" type="parTrans" cxnId="{4D66C8C9-BFCC-46C0-95E5-5B4C3CB35999}">
      <dgm:prSet/>
      <dgm:spPr/>
      <dgm:t>
        <a:bodyPr/>
        <a:lstStyle/>
        <a:p>
          <a:endParaRPr lang="en-US" sz="1200"/>
        </a:p>
      </dgm:t>
    </dgm:pt>
    <dgm:pt modelId="{F5D991A5-3BA0-4C60-B846-ECB70C9F79BE}" type="sibTrans" cxnId="{4D66C8C9-BFCC-46C0-95E5-5B4C3CB35999}">
      <dgm:prSet/>
      <dgm:spPr/>
      <dgm:t>
        <a:bodyPr/>
        <a:lstStyle/>
        <a:p>
          <a:endParaRPr lang="en-US" sz="1200"/>
        </a:p>
      </dgm:t>
    </dgm:pt>
    <dgm:pt modelId="{5D56AABF-8026-4054-9CBD-E4EFB2913AF9}">
      <dgm:prSet phldrT="[Text]" custT="1"/>
      <dgm:spPr/>
      <dgm:t>
        <a:bodyPr/>
        <a:lstStyle/>
        <a:p>
          <a:r>
            <a:rPr lang="en-US" sz="1200" dirty="0" smtClean="0"/>
            <a:t>9-17-21 Deadline to respond </a:t>
          </a:r>
          <a:endParaRPr lang="en-US" sz="1200" dirty="0"/>
        </a:p>
      </dgm:t>
    </dgm:pt>
    <dgm:pt modelId="{8E7203DE-0A8F-405A-B69D-1CF6F3CC4A40}" type="parTrans" cxnId="{B84CA41E-7858-4813-84B6-CFE09117B5AD}">
      <dgm:prSet/>
      <dgm:spPr/>
      <dgm:t>
        <a:bodyPr/>
        <a:lstStyle/>
        <a:p>
          <a:endParaRPr lang="en-US" sz="1200"/>
        </a:p>
      </dgm:t>
    </dgm:pt>
    <dgm:pt modelId="{2EB0EAE1-581B-4559-9EFE-20CDD2F524AC}" type="sibTrans" cxnId="{B84CA41E-7858-4813-84B6-CFE09117B5AD}">
      <dgm:prSet/>
      <dgm:spPr/>
      <dgm:t>
        <a:bodyPr/>
        <a:lstStyle/>
        <a:p>
          <a:endParaRPr lang="en-US" sz="1200"/>
        </a:p>
      </dgm:t>
    </dgm:pt>
    <dgm:pt modelId="{371F8535-FE53-46E3-9210-056251D54DF8}">
      <dgm:prSet phldrT="[Text]" custT="1"/>
      <dgm:spPr/>
      <dgm:t>
        <a:bodyPr/>
        <a:lstStyle/>
        <a:p>
          <a:r>
            <a:rPr lang="en-US" sz="1200" dirty="0" smtClean="0"/>
            <a:t>Await response from BCBS</a:t>
          </a:r>
          <a:endParaRPr lang="en-US" sz="1200" dirty="0"/>
        </a:p>
      </dgm:t>
    </dgm:pt>
    <dgm:pt modelId="{B5E072A5-E5D6-4AEB-967F-46AAD008E72E}" type="parTrans" cxnId="{FEF20CFE-F317-49D7-8E03-9989A22CB835}">
      <dgm:prSet/>
      <dgm:spPr/>
      <dgm:t>
        <a:bodyPr/>
        <a:lstStyle/>
        <a:p>
          <a:endParaRPr lang="en-US" sz="1200"/>
        </a:p>
      </dgm:t>
    </dgm:pt>
    <dgm:pt modelId="{B5E0B6A1-D5F4-4666-81A5-123CF3D08F91}" type="sibTrans" cxnId="{FEF20CFE-F317-49D7-8E03-9989A22CB835}">
      <dgm:prSet/>
      <dgm:spPr/>
      <dgm:t>
        <a:bodyPr/>
        <a:lstStyle/>
        <a:p>
          <a:endParaRPr lang="en-US" sz="1200"/>
        </a:p>
      </dgm:t>
    </dgm:pt>
    <dgm:pt modelId="{E36750B9-4B61-48DB-9D0C-3F2E17E7782C}" type="pres">
      <dgm:prSet presAssocID="{FC8C330A-3BE4-4A98-BBBA-2E136E64F9F3}" presName="Name0" presStyleCnt="0">
        <dgm:presLayoutVars>
          <dgm:chMax val="11"/>
          <dgm:chPref val="11"/>
          <dgm:dir/>
          <dgm:resizeHandles/>
        </dgm:presLayoutVars>
      </dgm:prSet>
      <dgm:spPr/>
    </dgm:pt>
    <dgm:pt modelId="{5E8FBDF5-6B8D-4C27-A417-50DE7A1188BD}" type="pres">
      <dgm:prSet presAssocID="{371F8535-FE53-46E3-9210-056251D54DF8}" presName="Accent3" presStyleCnt="0"/>
      <dgm:spPr/>
    </dgm:pt>
    <dgm:pt modelId="{E2AAD32C-6FF0-49EA-B48E-74AB72C3F375}" type="pres">
      <dgm:prSet presAssocID="{371F8535-FE53-46E3-9210-056251D54DF8}" presName="Accent" presStyleLbl="node1" presStyleIdx="0" presStyleCnt="3"/>
      <dgm:spPr/>
    </dgm:pt>
    <dgm:pt modelId="{CAF8056D-775C-4048-AFC1-0BD0D11BA0FB}" type="pres">
      <dgm:prSet presAssocID="{371F8535-FE53-46E3-9210-056251D54DF8}" presName="ParentBackground3" presStyleCnt="0"/>
      <dgm:spPr/>
    </dgm:pt>
    <dgm:pt modelId="{FB0E1450-D216-4AAD-86FA-B9860066DC3B}" type="pres">
      <dgm:prSet presAssocID="{371F8535-FE53-46E3-9210-056251D54DF8}" presName="ParentBackground" presStyleLbl="fgAcc1" presStyleIdx="0" presStyleCnt="3"/>
      <dgm:spPr/>
      <dgm:t>
        <a:bodyPr/>
        <a:lstStyle/>
        <a:p>
          <a:endParaRPr lang="en-US"/>
        </a:p>
      </dgm:t>
    </dgm:pt>
    <dgm:pt modelId="{29EB7D0F-5C9A-4F02-B4EA-90DEDAA55A5B}" type="pres">
      <dgm:prSet presAssocID="{371F8535-FE53-46E3-9210-056251D54DF8}" presName="Parent3" presStyleLbl="revTx" presStyleIdx="0" presStyleCnt="0">
        <dgm:presLayoutVars>
          <dgm:chMax val="1"/>
          <dgm:chPref val="1"/>
          <dgm:bulletEnabled val="1"/>
        </dgm:presLayoutVars>
      </dgm:prSet>
      <dgm:spPr/>
      <dgm:t>
        <a:bodyPr/>
        <a:lstStyle/>
        <a:p>
          <a:endParaRPr lang="en-US"/>
        </a:p>
      </dgm:t>
    </dgm:pt>
    <dgm:pt modelId="{2E76F821-38EA-45F4-9B38-BE67CD8BD57C}" type="pres">
      <dgm:prSet presAssocID="{5D56AABF-8026-4054-9CBD-E4EFB2913AF9}" presName="Accent2" presStyleCnt="0"/>
      <dgm:spPr/>
    </dgm:pt>
    <dgm:pt modelId="{6DAD42C8-C7BF-4A42-9C12-B4E92AA1C1FC}" type="pres">
      <dgm:prSet presAssocID="{5D56AABF-8026-4054-9CBD-E4EFB2913AF9}" presName="Accent" presStyleLbl="node1" presStyleIdx="1" presStyleCnt="3"/>
      <dgm:spPr/>
    </dgm:pt>
    <dgm:pt modelId="{CB4E9A56-7483-457E-8FF0-16796EA91556}" type="pres">
      <dgm:prSet presAssocID="{5D56AABF-8026-4054-9CBD-E4EFB2913AF9}" presName="ParentBackground2" presStyleCnt="0"/>
      <dgm:spPr/>
    </dgm:pt>
    <dgm:pt modelId="{4AC70A4A-6A9F-4C70-B7E9-2C6F6CF4722B}" type="pres">
      <dgm:prSet presAssocID="{5D56AABF-8026-4054-9CBD-E4EFB2913AF9}" presName="ParentBackground" presStyleLbl="fgAcc1" presStyleIdx="1" presStyleCnt="3"/>
      <dgm:spPr/>
      <dgm:t>
        <a:bodyPr/>
        <a:lstStyle/>
        <a:p>
          <a:endParaRPr lang="en-US"/>
        </a:p>
      </dgm:t>
    </dgm:pt>
    <dgm:pt modelId="{5017A52F-D5E5-477B-8105-24B9B0A1D3D7}" type="pres">
      <dgm:prSet presAssocID="{5D56AABF-8026-4054-9CBD-E4EFB2913AF9}" presName="Parent2" presStyleLbl="revTx" presStyleIdx="0" presStyleCnt="0">
        <dgm:presLayoutVars>
          <dgm:chMax val="1"/>
          <dgm:chPref val="1"/>
          <dgm:bulletEnabled val="1"/>
        </dgm:presLayoutVars>
      </dgm:prSet>
      <dgm:spPr/>
      <dgm:t>
        <a:bodyPr/>
        <a:lstStyle/>
        <a:p>
          <a:endParaRPr lang="en-US"/>
        </a:p>
      </dgm:t>
    </dgm:pt>
    <dgm:pt modelId="{1754FC69-A467-45E5-A353-E83A3C4BFFB6}" type="pres">
      <dgm:prSet presAssocID="{6419E8F8-2030-461D-B00F-C40950CE2D62}" presName="Accent1" presStyleCnt="0"/>
      <dgm:spPr/>
    </dgm:pt>
    <dgm:pt modelId="{8759BFD3-DA2A-4BB8-9E82-8A9A9D1D15A4}" type="pres">
      <dgm:prSet presAssocID="{6419E8F8-2030-461D-B00F-C40950CE2D62}" presName="Accent" presStyleLbl="node1" presStyleIdx="2" presStyleCnt="3"/>
      <dgm:spPr/>
    </dgm:pt>
    <dgm:pt modelId="{AA28F35A-4211-44C2-9366-C4CBFD25FB27}" type="pres">
      <dgm:prSet presAssocID="{6419E8F8-2030-461D-B00F-C40950CE2D62}" presName="ParentBackground1" presStyleCnt="0"/>
      <dgm:spPr/>
    </dgm:pt>
    <dgm:pt modelId="{E207AE8F-7E2B-4FDB-BA7A-85717D1974D0}" type="pres">
      <dgm:prSet presAssocID="{6419E8F8-2030-461D-B00F-C40950CE2D62}" presName="ParentBackground" presStyleLbl="fgAcc1" presStyleIdx="2" presStyleCnt="3"/>
      <dgm:spPr/>
      <dgm:t>
        <a:bodyPr/>
        <a:lstStyle/>
        <a:p>
          <a:endParaRPr lang="en-US"/>
        </a:p>
      </dgm:t>
    </dgm:pt>
    <dgm:pt modelId="{5D5F9394-57E6-4A7A-9F2A-1D331E9C2AE0}" type="pres">
      <dgm:prSet presAssocID="{6419E8F8-2030-461D-B00F-C40950CE2D62}" presName="Parent1" presStyleLbl="revTx" presStyleIdx="0" presStyleCnt="0">
        <dgm:presLayoutVars>
          <dgm:chMax val="1"/>
          <dgm:chPref val="1"/>
          <dgm:bulletEnabled val="1"/>
        </dgm:presLayoutVars>
      </dgm:prSet>
      <dgm:spPr/>
      <dgm:t>
        <a:bodyPr/>
        <a:lstStyle/>
        <a:p>
          <a:endParaRPr lang="en-US"/>
        </a:p>
      </dgm:t>
    </dgm:pt>
  </dgm:ptLst>
  <dgm:cxnLst>
    <dgm:cxn modelId="{B84CA41E-7858-4813-84B6-CFE09117B5AD}" srcId="{FC8C330A-3BE4-4A98-BBBA-2E136E64F9F3}" destId="{5D56AABF-8026-4054-9CBD-E4EFB2913AF9}" srcOrd="1" destOrd="0" parTransId="{8E7203DE-0A8F-405A-B69D-1CF6F3CC4A40}" sibTransId="{2EB0EAE1-581B-4559-9EFE-20CDD2F524AC}"/>
    <dgm:cxn modelId="{FEEF65C2-9861-4A68-877D-B32EBEDD9164}" type="presOf" srcId="{6419E8F8-2030-461D-B00F-C40950CE2D62}" destId="{E207AE8F-7E2B-4FDB-BA7A-85717D1974D0}" srcOrd="0" destOrd="0" presId="urn:microsoft.com/office/officeart/2011/layout/CircleProcess"/>
    <dgm:cxn modelId="{E98BD346-F8AC-4862-96B5-2D8DB85C3289}" type="presOf" srcId="{FC8C330A-3BE4-4A98-BBBA-2E136E64F9F3}" destId="{E36750B9-4B61-48DB-9D0C-3F2E17E7782C}" srcOrd="0" destOrd="0" presId="urn:microsoft.com/office/officeart/2011/layout/CircleProcess"/>
    <dgm:cxn modelId="{F2675280-2FAE-4BA2-AA2C-990A8A0F0D52}" type="presOf" srcId="{371F8535-FE53-46E3-9210-056251D54DF8}" destId="{FB0E1450-D216-4AAD-86FA-B9860066DC3B}" srcOrd="0" destOrd="0" presId="urn:microsoft.com/office/officeart/2011/layout/CircleProcess"/>
    <dgm:cxn modelId="{736E45CB-AD60-4CC3-AD12-1D652A4DDC8C}" type="presOf" srcId="{6419E8F8-2030-461D-B00F-C40950CE2D62}" destId="{5D5F9394-57E6-4A7A-9F2A-1D331E9C2AE0}" srcOrd="1" destOrd="0" presId="urn:microsoft.com/office/officeart/2011/layout/CircleProcess"/>
    <dgm:cxn modelId="{4D66C8C9-BFCC-46C0-95E5-5B4C3CB35999}" srcId="{FC8C330A-3BE4-4A98-BBBA-2E136E64F9F3}" destId="{6419E8F8-2030-461D-B00F-C40950CE2D62}" srcOrd="0" destOrd="0" parTransId="{5D01C077-4873-4A9E-B977-F8400C7A7DFB}" sibTransId="{F5D991A5-3BA0-4C60-B846-ECB70C9F79BE}"/>
    <dgm:cxn modelId="{A6C9A211-FDAB-4894-87F8-26078FA9DD2C}" type="presOf" srcId="{5D56AABF-8026-4054-9CBD-E4EFB2913AF9}" destId="{5017A52F-D5E5-477B-8105-24B9B0A1D3D7}" srcOrd="1" destOrd="0" presId="urn:microsoft.com/office/officeart/2011/layout/CircleProcess"/>
    <dgm:cxn modelId="{8E20D224-174B-4054-9E65-4D6D5C35D5CE}" type="presOf" srcId="{5D56AABF-8026-4054-9CBD-E4EFB2913AF9}" destId="{4AC70A4A-6A9F-4C70-B7E9-2C6F6CF4722B}" srcOrd="0" destOrd="0" presId="urn:microsoft.com/office/officeart/2011/layout/CircleProcess"/>
    <dgm:cxn modelId="{FEF20CFE-F317-49D7-8E03-9989A22CB835}" srcId="{FC8C330A-3BE4-4A98-BBBA-2E136E64F9F3}" destId="{371F8535-FE53-46E3-9210-056251D54DF8}" srcOrd="2" destOrd="0" parTransId="{B5E072A5-E5D6-4AEB-967F-46AAD008E72E}" sibTransId="{B5E0B6A1-D5F4-4666-81A5-123CF3D08F91}"/>
    <dgm:cxn modelId="{F82B39D6-1BCB-49D1-99EE-8B51C045793C}" type="presOf" srcId="{371F8535-FE53-46E3-9210-056251D54DF8}" destId="{29EB7D0F-5C9A-4F02-B4EA-90DEDAA55A5B}" srcOrd="1" destOrd="0" presId="urn:microsoft.com/office/officeart/2011/layout/CircleProcess"/>
    <dgm:cxn modelId="{A89C34D7-9448-4F00-AD2C-22D91A68A352}" type="presParOf" srcId="{E36750B9-4B61-48DB-9D0C-3F2E17E7782C}" destId="{5E8FBDF5-6B8D-4C27-A417-50DE7A1188BD}" srcOrd="0" destOrd="0" presId="urn:microsoft.com/office/officeart/2011/layout/CircleProcess"/>
    <dgm:cxn modelId="{9FAE9A13-3B4A-4BCE-80C8-788BCAF2F6D8}" type="presParOf" srcId="{5E8FBDF5-6B8D-4C27-A417-50DE7A1188BD}" destId="{E2AAD32C-6FF0-49EA-B48E-74AB72C3F375}" srcOrd="0" destOrd="0" presId="urn:microsoft.com/office/officeart/2011/layout/CircleProcess"/>
    <dgm:cxn modelId="{7DD850E3-E8FC-435D-BC0E-17AEEB1F42E4}" type="presParOf" srcId="{E36750B9-4B61-48DB-9D0C-3F2E17E7782C}" destId="{CAF8056D-775C-4048-AFC1-0BD0D11BA0FB}" srcOrd="1" destOrd="0" presId="urn:microsoft.com/office/officeart/2011/layout/CircleProcess"/>
    <dgm:cxn modelId="{F3EB1D27-F2AF-432C-A72E-A35AEA59BF19}" type="presParOf" srcId="{CAF8056D-775C-4048-AFC1-0BD0D11BA0FB}" destId="{FB0E1450-D216-4AAD-86FA-B9860066DC3B}" srcOrd="0" destOrd="0" presId="urn:microsoft.com/office/officeart/2011/layout/CircleProcess"/>
    <dgm:cxn modelId="{3194DED3-E457-4CA5-A81B-A20791DD3DC6}" type="presParOf" srcId="{E36750B9-4B61-48DB-9D0C-3F2E17E7782C}" destId="{29EB7D0F-5C9A-4F02-B4EA-90DEDAA55A5B}" srcOrd="2" destOrd="0" presId="urn:microsoft.com/office/officeart/2011/layout/CircleProcess"/>
    <dgm:cxn modelId="{880CCC52-8AEA-40FC-8457-080FDA0E9383}" type="presParOf" srcId="{E36750B9-4B61-48DB-9D0C-3F2E17E7782C}" destId="{2E76F821-38EA-45F4-9B38-BE67CD8BD57C}" srcOrd="3" destOrd="0" presId="urn:microsoft.com/office/officeart/2011/layout/CircleProcess"/>
    <dgm:cxn modelId="{2F52C46B-B218-4446-BB36-A4E1B8562E2D}" type="presParOf" srcId="{2E76F821-38EA-45F4-9B38-BE67CD8BD57C}" destId="{6DAD42C8-C7BF-4A42-9C12-B4E92AA1C1FC}" srcOrd="0" destOrd="0" presId="urn:microsoft.com/office/officeart/2011/layout/CircleProcess"/>
    <dgm:cxn modelId="{D9464EC3-9132-4608-B0ED-BF27B80C36C9}" type="presParOf" srcId="{E36750B9-4B61-48DB-9D0C-3F2E17E7782C}" destId="{CB4E9A56-7483-457E-8FF0-16796EA91556}" srcOrd="4" destOrd="0" presId="urn:microsoft.com/office/officeart/2011/layout/CircleProcess"/>
    <dgm:cxn modelId="{12AEEFCB-8B5D-44D9-8478-3355B32732D0}" type="presParOf" srcId="{CB4E9A56-7483-457E-8FF0-16796EA91556}" destId="{4AC70A4A-6A9F-4C70-B7E9-2C6F6CF4722B}" srcOrd="0" destOrd="0" presId="urn:microsoft.com/office/officeart/2011/layout/CircleProcess"/>
    <dgm:cxn modelId="{705C97AC-0E89-4056-B2F5-9ED50522E8DE}" type="presParOf" srcId="{E36750B9-4B61-48DB-9D0C-3F2E17E7782C}" destId="{5017A52F-D5E5-477B-8105-24B9B0A1D3D7}" srcOrd="5" destOrd="0" presId="urn:microsoft.com/office/officeart/2011/layout/CircleProcess"/>
    <dgm:cxn modelId="{93C153F4-D4BB-4A2C-8B63-798C5535652B}" type="presParOf" srcId="{E36750B9-4B61-48DB-9D0C-3F2E17E7782C}" destId="{1754FC69-A467-45E5-A353-E83A3C4BFFB6}" srcOrd="6" destOrd="0" presId="urn:microsoft.com/office/officeart/2011/layout/CircleProcess"/>
    <dgm:cxn modelId="{A91E5C73-0192-4F01-BADA-A7EEFB4D0911}" type="presParOf" srcId="{1754FC69-A467-45E5-A353-E83A3C4BFFB6}" destId="{8759BFD3-DA2A-4BB8-9E82-8A9A9D1D15A4}" srcOrd="0" destOrd="0" presId="urn:microsoft.com/office/officeart/2011/layout/CircleProcess"/>
    <dgm:cxn modelId="{6F9F0EF8-557C-42F6-B621-36874EDC143F}" type="presParOf" srcId="{E36750B9-4B61-48DB-9D0C-3F2E17E7782C}" destId="{AA28F35A-4211-44C2-9366-C4CBFD25FB27}" srcOrd="7" destOrd="0" presId="urn:microsoft.com/office/officeart/2011/layout/CircleProcess"/>
    <dgm:cxn modelId="{9D5A429C-2989-4E48-866F-FAB5A21DA410}" type="presParOf" srcId="{AA28F35A-4211-44C2-9366-C4CBFD25FB27}" destId="{E207AE8F-7E2B-4FDB-BA7A-85717D1974D0}" srcOrd="0" destOrd="0" presId="urn:microsoft.com/office/officeart/2011/layout/CircleProcess"/>
    <dgm:cxn modelId="{6C3C7B15-69B1-4403-B942-0393E27DB642}" type="presParOf" srcId="{E36750B9-4B61-48DB-9D0C-3F2E17E7782C}" destId="{5D5F9394-57E6-4A7A-9F2A-1D331E9C2AE0}"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AD32C-6FF0-49EA-B48E-74AB72C3F375}">
      <dsp:nvSpPr>
        <dsp:cNvPr id="0" name=""/>
        <dsp:cNvSpPr/>
      </dsp:nvSpPr>
      <dsp:spPr>
        <a:xfrm>
          <a:off x="3109696" y="865750"/>
          <a:ext cx="1356504" cy="1356755"/>
        </a:xfrm>
        <a:prstGeom prst="ellipse">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0E1450-D216-4AAD-86FA-B9860066DC3B}">
      <dsp:nvSpPr>
        <dsp:cNvPr id="0" name=""/>
        <dsp:cNvSpPr/>
      </dsp:nvSpPr>
      <dsp:spPr>
        <a:xfrm>
          <a:off x="3154736" y="910983"/>
          <a:ext cx="1266424" cy="1266289"/>
        </a:xfrm>
        <a:prstGeom prst="ellipse">
          <a:avLst/>
        </a:prstGeom>
        <a:solidFill>
          <a:schemeClr val="lt1">
            <a:alpha val="90000"/>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Await response from BCBS</a:t>
          </a:r>
          <a:endParaRPr lang="en-US" sz="1200" kern="1200" dirty="0"/>
        </a:p>
      </dsp:txBody>
      <dsp:txXfrm>
        <a:off x="3335780" y="1091916"/>
        <a:ext cx="904336" cy="904424"/>
      </dsp:txXfrm>
    </dsp:sp>
    <dsp:sp modelId="{6DAD42C8-C7BF-4A42-9C12-B4E92AA1C1FC}">
      <dsp:nvSpPr>
        <dsp:cNvPr id="0" name=""/>
        <dsp:cNvSpPr/>
      </dsp:nvSpPr>
      <dsp:spPr>
        <a:xfrm rot="2700000">
          <a:off x="1709343" y="867390"/>
          <a:ext cx="1353237" cy="1353237"/>
        </a:xfrm>
        <a:prstGeom prst="teardrop">
          <a:avLst>
            <a:gd name="adj" fmla="val 100000"/>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C70A4A-6A9F-4C70-B7E9-2C6F6CF4722B}">
      <dsp:nvSpPr>
        <dsp:cNvPr id="0" name=""/>
        <dsp:cNvSpPr/>
      </dsp:nvSpPr>
      <dsp:spPr>
        <a:xfrm>
          <a:off x="1752750" y="910983"/>
          <a:ext cx="1266424" cy="1266289"/>
        </a:xfrm>
        <a:prstGeom prst="ellipse">
          <a:avLst/>
        </a:prstGeom>
        <a:solidFill>
          <a:schemeClr val="lt1">
            <a:alpha val="90000"/>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9-17-21 Deadline to respond </a:t>
          </a:r>
          <a:endParaRPr lang="en-US" sz="1200" kern="1200" dirty="0"/>
        </a:p>
      </dsp:txBody>
      <dsp:txXfrm>
        <a:off x="1933794" y="1091916"/>
        <a:ext cx="904336" cy="904424"/>
      </dsp:txXfrm>
    </dsp:sp>
    <dsp:sp modelId="{8759BFD3-DA2A-4BB8-9E82-8A9A9D1D15A4}">
      <dsp:nvSpPr>
        <dsp:cNvPr id="0" name=""/>
        <dsp:cNvSpPr/>
      </dsp:nvSpPr>
      <dsp:spPr>
        <a:xfrm rot="2700000">
          <a:off x="307357" y="867390"/>
          <a:ext cx="1353237" cy="1353237"/>
        </a:xfrm>
        <a:prstGeom prst="teardrop">
          <a:avLst>
            <a:gd name="adj" fmla="val 100000"/>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07AE8F-7E2B-4FDB-BA7A-85717D1974D0}">
      <dsp:nvSpPr>
        <dsp:cNvPr id="0" name=""/>
        <dsp:cNvSpPr/>
      </dsp:nvSpPr>
      <dsp:spPr>
        <a:xfrm>
          <a:off x="350764" y="910983"/>
          <a:ext cx="1266424" cy="1266289"/>
        </a:xfrm>
        <a:prstGeom prst="ellipse">
          <a:avLst/>
        </a:prstGeom>
        <a:solidFill>
          <a:schemeClr val="lt1">
            <a:alpha val="90000"/>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8-24-21 Notice from BCBS </a:t>
          </a:r>
          <a:endParaRPr lang="en-US" sz="1200" kern="1200" dirty="0"/>
        </a:p>
      </dsp:txBody>
      <dsp:txXfrm>
        <a:off x="531808" y="1091916"/>
        <a:ext cx="904336" cy="904424"/>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0.21251</cdr:x>
      <cdr:y>0.04491</cdr:y>
    </cdr:from>
    <cdr:to>
      <cdr:x>0.27483</cdr:x>
      <cdr:y>0.22914</cdr:y>
    </cdr:to>
    <cdr:sp macro="" textlink="">
      <cdr:nvSpPr>
        <cdr:cNvPr id="2" name="TextBox 1"/>
        <cdr:cNvSpPr txBox="1"/>
      </cdr:nvSpPr>
      <cdr:spPr>
        <a:xfrm xmlns:a="http://schemas.openxmlformats.org/drawingml/2006/main">
          <a:off x="1689142" y="137588"/>
          <a:ext cx="495300" cy="5643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800" dirty="0" smtClean="0">
              <a:latin typeface="Times New Roman" panose="02020603050405020304" pitchFamily="18" charset="0"/>
              <a:cs typeface="Times New Roman" panose="02020603050405020304" pitchFamily="18" charset="0"/>
            </a:rPr>
            <a:t>FY21</a:t>
          </a:r>
        </a:p>
        <a:p xmlns:a="http://schemas.openxmlformats.org/drawingml/2006/main">
          <a:r>
            <a:rPr lang="en-US" sz="800" dirty="0" smtClean="0">
              <a:latin typeface="Times New Roman" panose="02020603050405020304" pitchFamily="18" charset="0"/>
              <a:cs typeface="Times New Roman" panose="02020603050405020304" pitchFamily="18" charset="0"/>
            </a:rPr>
            <a:t>95%</a:t>
          </a:r>
          <a:endParaRPr lang="en-US" sz="8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0.24812</cdr:x>
      <cdr:y>0.23949</cdr:y>
    </cdr:from>
    <cdr:to>
      <cdr:x>0.36317</cdr:x>
      <cdr:y>0.53798</cdr:y>
    </cdr:to>
    <cdr:sp macro="" textlink="">
      <cdr:nvSpPr>
        <cdr:cNvPr id="3" name="TextBox 2"/>
        <cdr:cNvSpPr txBox="1"/>
      </cdr:nvSpPr>
      <cdr:spPr>
        <a:xfrm xmlns:a="http://schemas.openxmlformats.org/drawingml/2006/main">
          <a:off x="1972175" y="73365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0.23214</cdr:x>
      <cdr:y>0.14813</cdr:y>
    </cdr:from>
    <cdr:to>
      <cdr:x>0.23214</cdr:x>
      <cdr:y>0.2316</cdr:y>
    </cdr:to>
    <cdr:cxnSp macro="">
      <cdr:nvCxnSpPr>
        <cdr:cNvPr id="5" name="Straight Arrow Connector 4"/>
        <cdr:cNvCxnSpPr/>
      </cdr:nvCxnSpPr>
      <cdr:spPr>
        <a:xfrm xmlns:a="http://schemas.openxmlformats.org/drawingml/2006/main">
          <a:off x="1845175" y="453783"/>
          <a:ext cx="0" cy="255712"/>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0.47182</cdr:x>
      <cdr:y>0.29475</cdr:y>
    </cdr:from>
    <cdr:to>
      <cdr:x>0.47182</cdr:x>
      <cdr:y>0.37615</cdr:y>
    </cdr:to>
    <cdr:cxnSp macro="">
      <cdr:nvCxnSpPr>
        <cdr:cNvPr id="10" name="Straight Arrow Connector 9"/>
        <cdr:cNvCxnSpPr/>
      </cdr:nvCxnSpPr>
      <cdr:spPr>
        <a:xfrm xmlns:a="http://schemas.openxmlformats.org/drawingml/2006/main">
          <a:off x="3750175" y="902934"/>
          <a:ext cx="0" cy="249387"/>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0.62359</cdr:x>
      <cdr:y>0.18423</cdr:y>
    </cdr:from>
    <cdr:to>
      <cdr:x>0.62359</cdr:x>
      <cdr:y>0.23949</cdr:y>
    </cdr:to>
    <cdr:cxnSp macro="">
      <cdr:nvCxnSpPr>
        <cdr:cNvPr id="13" name="Straight Arrow Connector 12"/>
        <cdr:cNvCxnSpPr/>
      </cdr:nvCxnSpPr>
      <cdr:spPr>
        <a:xfrm xmlns:a="http://schemas.openxmlformats.org/drawingml/2006/main">
          <a:off x="4956556" y="564380"/>
          <a:ext cx="0" cy="169277"/>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992967-42BF-9E49-87BE-809BAD0611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7FE8AE5-3C95-EB4F-8170-0D9DAEDA7E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A6683E-D9E7-684C-A264-6AB084A22F3C}" type="datetimeFigureOut">
              <a:rPr lang="en-US" smtClean="0"/>
              <a:t>11/10/2021</a:t>
            </a:fld>
            <a:endParaRPr lang="en-US" dirty="0"/>
          </a:p>
        </p:txBody>
      </p:sp>
      <p:sp>
        <p:nvSpPr>
          <p:cNvPr id="4" name="Footer Placeholder 3">
            <a:extLst>
              <a:ext uri="{FF2B5EF4-FFF2-40B4-BE49-F238E27FC236}">
                <a16:creationId xmlns:a16="http://schemas.microsoft.com/office/drawing/2014/main" id="{1D9F0FFD-1CDF-C143-B255-3E24AAFE04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D2D3342-0760-D24B-9B39-8F5DA3E9EE5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CC92C9-C9D2-5347-A2C9-792E0203E1B1}" type="slidenum">
              <a:rPr lang="en-US" smtClean="0"/>
              <a:t>‹#›</a:t>
            </a:fld>
            <a:endParaRPr lang="en-US" dirty="0"/>
          </a:p>
        </p:txBody>
      </p:sp>
    </p:spTree>
    <p:extLst>
      <p:ext uri="{BB962C8B-B14F-4D97-AF65-F5344CB8AC3E}">
        <p14:creationId xmlns:p14="http://schemas.microsoft.com/office/powerpoint/2010/main" val="480451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B2D5C7-7444-4899-B7C8-9093744D1ECB}" type="datetimeFigureOut">
              <a:rPr lang="en-US" smtClean="0"/>
              <a:t>11/10/2021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74FD95-98A7-480E-9017-9CBA94E89EB9}" type="slidenum">
              <a:rPr lang="en-US" smtClean="0"/>
              <a:t>‹#›</a:t>
            </a:fld>
            <a:endParaRPr lang="en-US" dirty="0"/>
          </a:p>
        </p:txBody>
      </p:sp>
    </p:spTree>
    <p:extLst>
      <p:ext uri="{BB962C8B-B14F-4D97-AF65-F5344CB8AC3E}">
        <p14:creationId xmlns:p14="http://schemas.microsoft.com/office/powerpoint/2010/main" val="3876386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washingtonpost.com/politics/2021/06/14/health-202-lawmakers-are-deciding-future-telehealth/"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ilga.gov/legislation/ilcs/ilcs3.asp?ActID=3807&amp;ChapterID=24"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cchpca.org/illinois/?category=medicaid-medicare&amp;topic=remote-patient-monitoring"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1135 waiver – Under this waiver, Medicare can pay for office, hospital, and other visits furnished via telehealth across the country and including in patient’s places of residence starting March 6, 2020.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Letter</a:t>
            </a:r>
            <a:r>
              <a:rPr lang="en-US" sz="1200" kern="1200" baseline="0" dirty="0" smtClean="0">
                <a:solidFill>
                  <a:schemeClr val="tx1"/>
                </a:solidFill>
                <a:effectLst/>
                <a:latin typeface="+mn-lt"/>
                <a:ea typeface="+mn-ea"/>
                <a:cs typeface="+mn-cs"/>
              </a:rPr>
              <a:t> to Congress </a:t>
            </a:r>
            <a:r>
              <a:rPr lang="en-US" sz="1200" kern="1200" dirty="0" smtClean="0">
                <a:solidFill>
                  <a:schemeClr val="tx1"/>
                </a:solidFill>
                <a:effectLst/>
                <a:latin typeface="+mn-lt"/>
                <a:ea typeface="+mn-ea"/>
                <a:cs typeface="+mn-cs"/>
              </a:rPr>
              <a:t>https://www.ehidc.org/sites/default/files/Post-COVID%20Telehealth%20Priorities_Group%20Letter%20FIN%20w%20signers.pdf</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MedPAC</a:t>
            </a:r>
            <a:r>
              <a:rPr lang="en-US" sz="1200" kern="1200" baseline="0" dirty="0" smtClean="0">
                <a:solidFill>
                  <a:schemeClr val="tx1"/>
                </a:solidFill>
                <a:effectLst/>
                <a:latin typeface="+mn-lt"/>
                <a:ea typeface="+mn-ea"/>
                <a:cs typeface="+mn-cs"/>
              </a:rPr>
              <a:t> report to Congress – April 2021</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https://www.congress.gov/bill/117th-congress/senate-bill/1512/text</a:t>
            </a:r>
          </a:p>
          <a:p>
            <a:r>
              <a:rPr lang="en-US" sz="1200" kern="1200" dirty="0" smtClean="0">
                <a:solidFill>
                  <a:schemeClr val="tx1"/>
                </a:solidFill>
                <a:effectLst/>
                <a:latin typeface="+mn-lt"/>
                <a:ea typeface="+mn-ea"/>
                <a:cs typeface="+mn-cs"/>
              </a:rPr>
              <a:t>There has been some recent media coverage on what lawmakers are proposing for telehealth. The CONNECT for Health Act of 2021 was introduced to Congress and seeks to allow telehealth permanence outside of the PHE. It has been picking up steam as recently as a few days ago with more bi-partisan supporters. The bill introduced by Senator Schatz (D-HI) would remove several barriers to Telehealth Coverage and make some other changes outlined in the summary below.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Though this bill has good support, a </a:t>
            </a:r>
            <a:r>
              <a:rPr lang="en-US" sz="1200" u="sng" kern="1200" dirty="0" smtClean="0">
                <a:solidFill>
                  <a:schemeClr val="tx1"/>
                </a:solidFill>
                <a:effectLst/>
                <a:latin typeface="+mn-lt"/>
                <a:ea typeface="+mn-ea"/>
                <a:cs typeface="+mn-cs"/>
                <a:hlinkClick r:id="rId3"/>
              </a:rPr>
              <a:t>Washington Post</a:t>
            </a:r>
            <a:r>
              <a:rPr lang="en-US" sz="1200" kern="1200" dirty="0" smtClean="0">
                <a:solidFill>
                  <a:schemeClr val="tx1"/>
                </a:solidFill>
                <a:effectLst/>
                <a:latin typeface="+mn-lt"/>
                <a:ea typeface="+mn-ea"/>
                <a:cs typeface="+mn-cs"/>
              </a:rPr>
              <a:t> article cited that Rep. Lloyd Doggett (D-</a:t>
            </a:r>
            <a:r>
              <a:rPr lang="en-US" sz="1200" kern="1200" dirty="0" err="1" smtClean="0">
                <a:solidFill>
                  <a:schemeClr val="tx1"/>
                </a:solidFill>
                <a:effectLst/>
                <a:latin typeface="+mn-lt"/>
                <a:ea typeface="+mn-ea"/>
                <a:cs typeface="+mn-cs"/>
              </a:rPr>
              <a:t>Tex</a:t>
            </a:r>
            <a:r>
              <a:rPr lang="en-US" sz="1200" kern="1200" dirty="0" smtClean="0">
                <a:solidFill>
                  <a:schemeClr val="tx1"/>
                </a:solidFill>
                <a:effectLst/>
                <a:latin typeface="+mn-lt"/>
                <a:ea typeface="+mn-ea"/>
                <a:cs typeface="+mn-cs"/>
              </a:rPr>
              <a:t>) also intends to introduce similar legislation, but only through 2022 to gather additional data prior to making a more extensive permanent proposal.  As it was noted that the </a:t>
            </a:r>
            <a:r>
              <a:rPr lang="en-US" sz="1200" kern="1200" dirty="0" err="1" smtClean="0">
                <a:solidFill>
                  <a:schemeClr val="tx1"/>
                </a:solidFill>
                <a:effectLst/>
                <a:latin typeface="+mn-lt"/>
                <a:ea typeface="+mn-ea"/>
                <a:cs typeface="+mn-cs"/>
              </a:rPr>
              <a:t>MedPAC</a:t>
            </a:r>
            <a:r>
              <a:rPr lang="en-US" sz="1200" kern="1200" dirty="0" smtClean="0">
                <a:solidFill>
                  <a:schemeClr val="tx1"/>
                </a:solidFill>
                <a:effectLst/>
                <a:latin typeface="+mn-lt"/>
                <a:ea typeface="+mn-ea"/>
                <a:cs typeface="+mn-cs"/>
              </a:rPr>
              <a:t> (Medicare Payment Advisory Commission) recommends a temporary extension as well, this is a space we’ll continue to watch.</a:t>
            </a:r>
          </a:p>
          <a:p>
            <a:endParaRPr lang="en-US" dirty="0"/>
          </a:p>
        </p:txBody>
      </p:sp>
      <p:sp>
        <p:nvSpPr>
          <p:cNvPr id="4" name="Slide Number Placeholder 3"/>
          <p:cNvSpPr>
            <a:spLocks noGrp="1"/>
          </p:cNvSpPr>
          <p:nvPr>
            <p:ph type="sldNum" sz="quarter" idx="10"/>
          </p:nvPr>
        </p:nvSpPr>
        <p:spPr/>
        <p:txBody>
          <a:bodyPr/>
          <a:lstStyle/>
          <a:p>
            <a:fld id="{D274FD95-98A7-480E-9017-9CBA94E89EB9}" type="slidenum">
              <a:rPr lang="en-US" smtClean="0"/>
              <a:t>4</a:t>
            </a:fld>
            <a:endParaRPr lang="en-US" dirty="0"/>
          </a:p>
        </p:txBody>
      </p:sp>
    </p:spTree>
    <p:extLst>
      <p:ext uri="{BB962C8B-B14F-4D97-AF65-F5344CB8AC3E}">
        <p14:creationId xmlns:p14="http://schemas.microsoft.com/office/powerpoint/2010/main" val="2370745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solidFill>
                  <a:srgbClr val="FF0000"/>
                </a:solidFill>
                <a:ea typeface="ヒラギノ角ゴ Pro W3"/>
              </a:rPr>
              <a:t>Inpatient psych-the department has instituted</a:t>
            </a:r>
            <a:r>
              <a:rPr lang="en-US" altLang="en-US" baseline="0" dirty="0" smtClean="0">
                <a:solidFill>
                  <a:srgbClr val="FF0000"/>
                </a:solidFill>
                <a:ea typeface="ヒラギノ角ゴ Pro W3"/>
              </a:rPr>
              <a:t> an internal tracking method to capture completion of the cert.  Audit in progress to determine impact.</a:t>
            </a:r>
            <a:endParaRPr lang="en-US" altLang="en-US" dirty="0" smtClean="0">
              <a:solidFill>
                <a:srgbClr val="FF0000"/>
              </a:solidFill>
              <a:ea typeface="ヒラギノ角ゴ Pro W3"/>
            </a:endParaRPr>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a:cs typeface="ヒラギノ角ゴ Pro W3"/>
              </a:defRPr>
            </a:lvl1pPr>
            <a:lvl2pPr marL="729057" indent="-280406">
              <a:defRPr>
                <a:solidFill>
                  <a:schemeClr val="tx1"/>
                </a:solidFill>
                <a:latin typeface="Arial" pitchFamily="34" charset="0"/>
                <a:ea typeface="ヒラギノ角ゴ Pro W3"/>
                <a:cs typeface="ヒラギノ角ゴ Pro W3"/>
              </a:defRPr>
            </a:lvl2pPr>
            <a:lvl3pPr marL="1121626" indent="-224325">
              <a:defRPr>
                <a:solidFill>
                  <a:schemeClr val="tx1"/>
                </a:solidFill>
                <a:latin typeface="Arial" pitchFamily="34" charset="0"/>
                <a:ea typeface="ヒラギノ角ゴ Pro W3"/>
                <a:cs typeface="ヒラギノ角ゴ Pro W3"/>
              </a:defRPr>
            </a:lvl3pPr>
            <a:lvl4pPr marL="1570276" indent="-224325">
              <a:defRPr>
                <a:solidFill>
                  <a:schemeClr val="tx1"/>
                </a:solidFill>
                <a:latin typeface="Arial" pitchFamily="34" charset="0"/>
                <a:ea typeface="ヒラギノ角ゴ Pro W3"/>
                <a:cs typeface="ヒラギノ角ゴ Pro W3"/>
              </a:defRPr>
            </a:lvl4pPr>
            <a:lvl5pPr marL="2018927" indent="-224325">
              <a:defRPr>
                <a:solidFill>
                  <a:schemeClr val="tx1"/>
                </a:solidFill>
                <a:latin typeface="Arial" pitchFamily="34" charset="0"/>
                <a:ea typeface="ヒラギノ角ゴ Pro W3"/>
                <a:cs typeface="ヒラギノ角ゴ Pro W3"/>
              </a:defRPr>
            </a:lvl5pPr>
            <a:lvl6pPr marL="2467577" indent="-224325" defTabSz="44865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16227" indent="-224325" defTabSz="44865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364878" indent="-224325" defTabSz="44865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13528" indent="-224325" defTabSz="44865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fld id="{B3C19108-2E52-4046-87F4-080477EEF902}" type="slidenum">
              <a:rPr lang="en-US" altLang="en-US">
                <a:solidFill>
                  <a:prstClr val="black"/>
                </a:solidFill>
                <a:latin typeface="Calibri" pitchFamily="34" charset="0"/>
              </a:rPr>
              <a:pPr/>
              <a:t>15</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1528284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lvl="1" indent="-228600" defTabSz="889000">
              <a:lnSpc>
                <a:spcPct val="90000"/>
              </a:lnSpc>
              <a:spcAft>
                <a:spcPct val="15000"/>
              </a:spcAft>
              <a:buFontTx/>
              <a:buChar char="•"/>
            </a:pPr>
            <a:r>
              <a:rPr lang="en-US" altLang="en-US" sz="1100" b="1" dirty="0" smtClean="0">
                <a:ea typeface="ヒラギノ角ゴ Pro W3"/>
              </a:rPr>
              <a:t>Prolonged Services Code guidance (Outpatient)</a:t>
            </a:r>
          </a:p>
          <a:p>
            <a:pPr marL="685800" lvl="2" indent="-228600" defTabSz="889000">
              <a:lnSpc>
                <a:spcPct val="90000"/>
              </a:lnSpc>
              <a:spcAft>
                <a:spcPct val="15000"/>
              </a:spcAft>
              <a:buFontTx/>
              <a:buChar char="•"/>
            </a:pPr>
            <a:r>
              <a:rPr lang="en-US" altLang="en-US" sz="1100" dirty="0" smtClean="0">
                <a:ea typeface="ヒラギノ角ゴ Pro W3"/>
              </a:rPr>
              <a:t>Release of guidance will roll-out with ability for providers to capture charges. UCM &amp; UCPG Revenue Cycles working on the latter. </a:t>
            </a:r>
          </a:p>
          <a:p>
            <a:pPr marL="685800" lvl="2" indent="-228600" defTabSz="889000">
              <a:lnSpc>
                <a:spcPct val="90000"/>
              </a:lnSpc>
              <a:spcAft>
                <a:spcPct val="15000"/>
              </a:spcAft>
              <a:buFontTx/>
              <a:buChar char="•"/>
            </a:pPr>
            <a:endParaRPr lang="en-US" altLang="en-US" sz="1100" dirty="0" smtClean="0">
              <a:ea typeface="ヒラギノ角ゴ Pro W3"/>
            </a:endParaRPr>
          </a:p>
          <a:p>
            <a:pPr defTabSz="889000"/>
            <a:endParaRPr lang="en-US" altLang="en-US" dirty="0" smtClean="0">
              <a:ea typeface="ヒラギノ角ゴ Pro W3"/>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a:defRPr>
                <a:solidFill>
                  <a:schemeClr val="tx1"/>
                </a:solidFill>
                <a:latin typeface="Arial" panose="020B0604020202020204" pitchFamily="34" charset="0"/>
                <a:ea typeface="ヒラギノ角ゴ Pro W3"/>
                <a:cs typeface="ヒラギノ角ゴ Pro W3"/>
              </a:defRPr>
            </a:lvl1pPr>
            <a:lvl2pPr marL="712788" indent="-271463" defTabSz="896938">
              <a:defRPr>
                <a:solidFill>
                  <a:schemeClr val="tx1"/>
                </a:solidFill>
                <a:latin typeface="Arial" panose="020B0604020202020204" pitchFamily="34" charset="0"/>
                <a:ea typeface="ヒラギノ角ゴ Pro W3"/>
                <a:cs typeface="ヒラギノ角ゴ Pro W3"/>
              </a:defRPr>
            </a:lvl2pPr>
            <a:lvl3pPr marL="1096963" indent="-217488" defTabSz="896938">
              <a:defRPr>
                <a:solidFill>
                  <a:schemeClr val="tx1"/>
                </a:solidFill>
                <a:latin typeface="Arial" panose="020B0604020202020204" pitchFamily="34" charset="0"/>
                <a:ea typeface="ヒラギノ角ゴ Pro W3"/>
                <a:cs typeface="ヒラギノ角ゴ Pro W3"/>
              </a:defRPr>
            </a:lvl3pPr>
            <a:lvl4pPr marL="1538288" indent="-217488" defTabSz="896938">
              <a:defRPr>
                <a:solidFill>
                  <a:schemeClr val="tx1"/>
                </a:solidFill>
                <a:latin typeface="Arial" panose="020B0604020202020204" pitchFamily="34" charset="0"/>
                <a:ea typeface="ヒラギノ角ゴ Pro W3"/>
                <a:cs typeface="ヒラギノ角ゴ Pro W3"/>
              </a:defRPr>
            </a:lvl4pPr>
            <a:lvl5pPr marL="1979613" indent="-217488" defTabSz="896938">
              <a:defRPr>
                <a:solidFill>
                  <a:schemeClr val="tx1"/>
                </a:solidFill>
                <a:latin typeface="Arial" panose="020B0604020202020204" pitchFamily="34" charset="0"/>
                <a:ea typeface="ヒラギノ角ゴ Pro W3"/>
                <a:cs typeface="ヒラギノ角ゴ Pro W3"/>
              </a:defRPr>
            </a:lvl5pPr>
            <a:lvl6pPr marL="2436813" indent="-217488" defTabSz="89693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894013" indent="-217488" defTabSz="89693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351213" indent="-217488" defTabSz="89693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08413" indent="-217488" defTabSz="89693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marL="0" marR="0" lvl="0" indent="0" algn="r" defTabSz="896938" rtl="0" eaLnBrk="1" fontAlgn="base" latinLnBrk="0" hangingPunct="1">
              <a:lnSpc>
                <a:spcPct val="100000"/>
              </a:lnSpc>
              <a:spcBef>
                <a:spcPct val="0"/>
              </a:spcBef>
              <a:spcAft>
                <a:spcPct val="0"/>
              </a:spcAft>
              <a:buClrTx/>
              <a:buSzTx/>
              <a:buFontTx/>
              <a:buNone/>
              <a:tabLst/>
              <a:defRPr/>
            </a:pPr>
            <a:fld id="{FAC8B90B-FB06-4541-8936-136B56EBAD38}"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rPr>
              <a:pPr marL="0" marR="0" lvl="0" indent="0" algn="r" defTabSz="896938"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ndParaRPr>
          </a:p>
        </p:txBody>
      </p:sp>
    </p:spTree>
    <p:extLst>
      <p:ext uri="{BB962C8B-B14F-4D97-AF65-F5344CB8AC3E}">
        <p14:creationId xmlns:p14="http://schemas.microsoft.com/office/powerpoint/2010/main" val="611074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lvl="1">
              <a:defRPr/>
            </a:pPr>
            <a:r>
              <a:rPr lang="en-US" sz="1000" b="1" u="sng" dirty="0">
                <a:latin typeface="Times New Roman" panose="02020603050405020304" pitchFamily="18" charset="0"/>
                <a:cs typeface="Times New Roman" panose="02020603050405020304" pitchFamily="18" charset="0"/>
              </a:rPr>
              <a:t>Regulatory Basis for Aetna’s findings  </a:t>
            </a:r>
            <a:r>
              <a:rPr lang="en-US" sz="1000" b="1" u="sng" kern="100" dirty="0">
                <a:latin typeface="Times New Roman" panose="02020603050405020304" pitchFamily="18" charset="0"/>
                <a:cs typeface="Times New Roman" panose="02020603050405020304" pitchFamily="18" charset="0"/>
              </a:rPr>
              <a:t>(§ 50.4.2)</a:t>
            </a:r>
            <a:r>
              <a:rPr lang="en-US" sz="1000" b="1" u="sng" dirty="0">
                <a:latin typeface="Times New Roman" panose="02020603050405020304" pitchFamily="18" charset="0"/>
                <a:cs typeface="Times New Roman" panose="02020603050405020304" pitchFamily="18" charset="0"/>
              </a:rPr>
              <a:t> </a:t>
            </a:r>
            <a:r>
              <a:rPr lang="en-US" sz="1100" dirty="0">
                <a:cs typeface="Times New Roman"/>
              </a:rPr>
              <a:t>- </a:t>
            </a:r>
            <a:r>
              <a:rPr lang="en-US" altLang="en-US" sz="1000" dirty="0">
                <a:latin typeface="Times New Roman" pitchFamily="18" charset="0"/>
                <a:cs typeface="Times New Roman" pitchFamily="18" charset="0"/>
              </a:rPr>
              <a:t>“The sponsor’s written Standards of Conduct </a:t>
            </a:r>
            <a:r>
              <a:rPr lang="en-US" altLang="en-US" sz="1000" b="1" dirty="0">
                <a:latin typeface="Times New Roman" pitchFamily="18" charset="0"/>
                <a:cs typeface="Times New Roman" pitchFamily="18" charset="0"/>
              </a:rPr>
              <a:t>and/or policies and procedures must require</a:t>
            </a:r>
            <a:r>
              <a:rPr lang="en-US" altLang="en-US" sz="1000" dirty="0">
                <a:latin typeface="Times New Roman" pitchFamily="18" charset="0"/>
                <a:cs typeface="Times New Roman" pitchFamily="18" charset="0"/>
              </a:rPr>
              <a:t>. . . . </a:t>
            </a:r>
            <a:r>
              <a:rPr lang="en-US" altLang="en-US" sz="1000" b="1" dirty="0">
                <a:latin typeface="Times New Roman" pitchFamily="18" charset="0"/>
                <a:cs typeface="Times New Roman" pitchFamily="18" charset="0"/>
              </a:rPr>
              <a:t>FDRs to report</a:t>
            </a:r>
            <a:r>
              <a:rPr lang="en-US" altLang="en-US" sz="1000" dirty="0">
                <a:latin typeface="Times New Roman" pitchFamily="18" charset="0"/>
                <a:cs typeface="Times New Roman" pitchFamily="18" charset="0"/>
              </a:rPr>
              <a:t> compliance concerns and suspected or actual violations related to the Medicare program </a:t>
            </a:r>
            <a:r>
              <a:rPr lang="en-US" altLang="en-US" sz="1000" b="1" dirty="0">
                <a:latin typeface="Times New Roman" pitchFamily="18" charset="0"/>
                <a:cs typeface="Times New Roman" pitchFamily="18" charset="0"/>
              </a:rPr>
              <a:t>to the sponsor.</a:t>
            </a:r>
            <a:r>
              <a:rPr lang="en-US" altLang="en-US" sz="1000" dirty="0">
                <a:latin typeface="Times New Roman" pitchFamily="18" charset="0"/>
                <a:cs typeface="Times New Roman" pitchFamily="18" charset="0"/>
              </a:rPr>
              <a:t>  </a:t>
            </a:r>
            <a:r>
              <a:rPr lang="en-US" altLang="en-US" sz="1000" b="1" dirty="0">
                <a:latin typeface="Times New Roman" pitchFamily="18" charset="0"/>
                <a:cs typeface="Times New Roman" pitchFamily="18" charset="0"/>
              </a:rPr>
              <a:t>FDRs </a:t>
            </a:r>
            <a:r>
              <a:rPr lang="en-US" altLang="en-US" sz="1000" dirty="0">
                <a:latin typeface="Times New Roman" pitchFamily="18" charset="0"/>
                <a:cs typeface="Times New Roman" pitchFamily="18" charset="0"/>
              </a:rPr>
              <a:t>that partner with multiple sponsors </a:t>
            </a:r>
            <a:r>
              <a:rPr lang="en-US" altLang="en-US" sz="1000" b="1" dirty="0">
                <a:latin typeface="Times New Roman" pitchFamily="18" charset="0"/>
                <a:cs typeface="Times New Roman" pitchFamily="18" charset="0"/>
              </a:rPr>
              <a:t>may train</a:t>
            </a:r>
            <a:r>
              <a:rPr lang="en-US" altLang="en-US" sz="1000" dirty="0">
                <a:latin typeface="Times New Roman" pitchFamily="18" charset="0"/>
                <a:cs typeface="Times New Roman" pitchFamily="18" charset="0"/>
              </a:rPr>
              <a:t> their employees on the FDR’s reporting processes </a:t>
            </a:r>
            <a:r>
              <a:rPr lang="en-US" altLang="en-US" sz="1000" b="1" dirty="0">
                <a:latin typeface="Times New Roman" pitchFamily="18" charset="0"/>
                <a:cs typeface="Times New Roman" pitchFamily="18" charset="0"/>
              </a:rPr>
              <a:t>including emphasis that reports must be made to the appropriate sponsor.</a:t>
            </a:r>
            <a:endParaRPr lang="en-US" altLang="en-US" sz="1000" dirty="0">
              <a:latin typeface="Times New Roman" pitchFamily="18" charset="0"/>
              <a:cs typeface="Times New Roman" pitchFamily="18" charset="0"/>
            </a:endParaRPr>
          </a:p>
          <a:p>
            <a:pPr>
              <a:defRPr/>
            </a:pPr>
            <a:endParaRPr lang="en-US" dirty="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69938" indent="-295275">
              <a:spcBef>
                <a:spcPct val="30000"/>
              </a:spcBef>
              <a:defRPr sz="1200">
                <a:solidFill>
                  <a:schemeClr val="tx1"/>
                </a:solidFill>
                <a:latin typeface="Calibri" panose="020F0502020204030204" pitchFamily="34" charset="0"/>
                <a:ea typeface="ヒラギノ角ゴ Pro W3"/>
                <a:cs typeface="ヒラギノ角ゴ Pro W3"/>
              </a:defRPr>
            </a:lvl2pPr>
            <a:lvl3pPr marL="1184275" indent="-236538">
              <a:spcBef>
                <a:spcPct val="30000"/>
              </a:spcBef>
              <a:defRPr sz="1200">
                <a:solidFill>
                  <a:schemeClr val="tx1"/>
                </a:solidFill>
                <a:latin typeface="Calibri" panose="020F0502020204030204" pitchFamily="34" charset="0"/>
                <a:ea typeface="ヒラギノ角ゴ Pro W3"/>
                <a:cs typeface="ヒラギノ角ゴ Pro W3"/>
              </a:defRPr>
            </a:lvl3pPr>
            <a:lvl4pPr marL="1658938" indent="-236538">
              <a:spcBef>
                <a:spcPct val="30000"/>
              </a:spcBef>
              <a:defRPr sz="1200">
                <a:solidFill>
                  <a:schemeClr val="tx1"/>
                </a:solidFill>
                <a:latin typeface="Calibri" panose="020F0502020204030204" pitchFamily="34" charset="0"/>
                <a:ea typeface="ヒラギノ角ゴ Pro W3"/>
                <a:cs typeface="ヒラギノ角ゴ Pro W3"/>
              </a:defRPr>
            </a:lvl4pPr>
            <a:lvl5pPr marL="2133600" indent="-236538">
              <a:spcBef>
                <a:spcPct val="30000"/>
              </a:spcBef>
              <a:defRPr sz="1200">
                <a:solidFill>
                  <a:schemeClr val="tx1"/>
                </a:solidFill>
                <a:latin typeface="Calibri" panose="020F0502020204030204" pitchFamily="34" charset="0"/>
                <a:ea typeface="ヒラギノ角ゴ Pro W3"/>
                <a:cs typeface="ヒラギノ角ゴ Pro W3"/>
              </a:defRPr>
            </a:lvl5pPr>
            <a:lvl6pPr marL="2590800" indent="-236538"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3048000" indent="-236538"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505200" indent="-236538"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962400" indent="-236538"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BB5E307C-71BF-4093-9945-5DFBD6127397}" type="slidenum">
              <a:rPr lang="en-US" altLang="en-US"/>
              <a:pPr>
                <a:spcBef>
                  <a:spcPct val="0"/>
                </a:spcBef>
              </a:pPr>
              <a:t>21</a:t>
            </a:fld>
            <a:endParaRPr lang="en-US" altLang="en-US"/>
          </a:p>
        </p:txBody>
      </p:sp>
    </p:spTree>
    <p:extLst>
      <p:ext uri="{BB962C8B-B14F-4D97-AF65-F5344CB8AC3E}">
        <p14:creationId xmlns:p14="http://schemas.microsoft.com/office/powerpoint/2010/main" val="2671494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Times New Roman" panose="02020603050405020304" pitchFamily="18" charset="0"/>
                <a:cs typeface="Times New Roman" panose="02020603050405020304" pitchFamily="18" charset="0"/>
              </a:rPr>
              <a:t># Overlapping</a:t>
            </a:r>
            <a:r>
              <a:rPr lang="en-US" sz="1200" b="1" baseline="0" dirty="0" smtClean="0">
                <a:latin typeface="Times New Roman" panose="02020603050405020304" pitchFamily="18" charset="0"/>
                <a:cs typeface="Times New Roman" panose="02020603050405020304" pitchFamily="18" charset="0"/>
              </a:rPr>
              <a:t> Medicare </a:t>
            </a:r>
            <a:r>
              <a:rPr lang="en-US" sz="1200" b="1" dirty="0" smtClean="0">
                <a:latin typeface="Times New Roman" panose="02020603050405020304" pitchFamily="18" charset="0"/>
                <a:cs typeface="Times New Roman" panose="02020603050405020304" pitchFamily="18" charset="0"/>
              </a:rPr>
              <a:t>Accounts</a:t>
            </a:r>
            <a:r>
              <a:rPr lang="en-US" sz="1200" dirty="0" smtClean="0">
                <a:latin typeface="Times New Roman" panose="02020603050405020304" pitchFamily="18" charset="0"/>
                <a:cs typeface="Times New Roman" panose="02020603050405020304" pitchFamily="18" charset="0"/>
              </a:rPr>
              <a:t>: 130</a:t>
            </a:r>
            <a:r>
              <a:rPr lang="en-US" sz="1200" baseline="0" dirty="0" smtClean="0">
                <a:latin typeface="Times New Roman" panose="02020603050405020304" pitchFamily="18" charset="0"/>
                <a:cs typeface="Times New Roman" panose="02020603050405020304" pitchFamily="18" charset="0"/>
              </a:rPr>
              <a:t> for $124,407 in payback  - ACCOUNTS PAID BACK ELECTRONICALLY AND WRITTEN RESPONSE SENT TO CMS AUG 30, 2021.  Initially </a:t>
            </a:r>
            <a:r>
              <a:rPr lang="en-US" sz="1200" kern="1200" dirty="0" smtClean="0">
                <a:solidFill>
                  <a:schemeClr val="tx1"/>
                </a:solidFill>
                <a:effectLst/>
                <a:latin typeface="+mn-lt"/>
                <a:ea typeface="+mn-ea"/>
                <a:cs typeface="+mn-cs"/>
              </a:rPr>
              <a:t>we sent PFS 368 Medicare accounts totaling $250,861.67 in payback. After PFS analysis, that has now dropped to 130 Medicare accounts and $124,407.42 in payback.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Times New Roman" panose="02020603050405020304" pitchFamily="18" charset="0"/>
                <a:cs typeface="Times New Roman" panose="02020603050405020304" pitchFamily="18" charset="0"/>
              </a:rPr>
              <a:t># Overlapping MAP/MMAI</a:t>
            </a:r>
            <a:r>
              <a:rPr lang="en-US" sz="1200" b="1" baseline="0" dirty="0" smtClean="0">
                <a:latin typeface="Times New Roman" panose="02020603050405020304" pitchFamily="18" charset="0"/>
                <a:cs typeface="Times New Roman" panose="02020603050405020304" pitchFamily="18" charset="0"/>
              </a:rPr>
              <a:t> Accounts:  </a:t>
            </a:r>
            <a:r>
              <a:rPr lang="en-US" sz="1200" b="0" baseline="0" dirty="0" smtClean="0">
                <a:latin typeface="Times New Roman" panose="02020603050405020304" pitchFamily="18" charset="0"/>
                <a:cs typeface="Times New Roman" panose="02020603050405020304" pitchFamily="18" charset="0"/>
              </a:rPr>
              <a:t>479 for $479,000 in payback (PFS IS REVIEWING FOR ACCURACY. FINAL AMOUNT MAY BE LOWER) THESE WILL BE PAID BACK BY CHECK TO EACH MAP/MMAI</a:t>
            </a:r>
            <a:endParaRPr lang="en-US" sz="1200" b="1"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274FD95-98A7-480E-9017-9CBA94E89EB9}" type="slidenum">
              <a:rPr lang="en-US" smtClean="0"/>
              <a:t>23</a:t>
            </a:fld>
            <a:endParaRPr lang="en-US" dirty="0"/>
          </a:p>
        </p:txBody>
      </p:sp>
    </p:spTree>
    <p:extLst>
      <p:ext uri="{BB962C8B-B14F-4D97-AF65-F5344CB8AC3E}">
        <p14:creationId xmlns:p14="http://schemas.microsoft.com/office/powerpoint/2010/main" val="1148277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74FD95-98A7-480E-9017-9CBA94E89EB9}" type="slidenum">
              <a:rPr lang="en-US" smtClean="0"/>
              <a:t>25</a:t>
            </a:fld>
            <a:endParaRPr lang="en-US" dirty="0"/>
          </a:p>
        </p:txBody>
      </p:sp>
    </p:spTree>
    <p:extLst>
      <p:ext uri="{BB962C8B-B14F-4D97-AF65-F5344CB8AC3E}">
        <p14:creationId xmlns:p14="http://schemas.microsoft.com/office/powerpoint/2010/main" val="554117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81F051-2A65-4443-8C95-436AE985329F}" type="slidenum">
              <a:rPr lang="en-US" smtClean="0"/>
              <a:t>26</a:t>
            </a:fld>
            <a:endParaRPr lang="en-US"/>
          </a:p>
        </p:txBody>
      </p:sp>
    </p:spTree>
    <p:extLst>
      <p:ext uri="{BB962C8B-B14F-4D97-AF65-F5344CB8AC3E}">
        <p14:creationId xmlns:p14="http://schemas.microsoft.com/office/powerpoint/2010/main" val="3110378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81F051-2A65-4443-8C95-436AE985329F}" type="slidenum">
              <a:rPr lang="en-US" smtClean="0"/>
              <a:t>27</a:t>
            </a:fld>
            <a:endParaRPr lang="en-US"/>
          </a:p>
        </p:txBody>
      </p:sp>
    </p:spTree>
    <p:extLst>
      <p:ext uri="{BB962C8B-B14F-4D97-AF65-F5344CB8AC3E}">
        <p14:creationId xmlns:p14="http://schemas.microsoft.com/office/powerpoint/2010/main" val="3371532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81F051-2A65-4443-8C95-436AE985329F}" type="slidenum">
              <a:rPr lang="en-US" smtClean="0"/>
              <a:t>28</a:t>
            </a:fld>
            <a:endParaRPr lang="en-US"/>
          </a:p>
        </p:txBody>
      </p:sp>
    </p:spTree>
    <p:extLst>
      <p:ext uri="{BB962C8B-B14F-4D97-AF65-F5344CB8AC3E}">
        <p14:creationId xmlns:p14="http://schemas.microsoft.com/office/powerpoint/2010/main" val="499641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81F051-2A65-4443-8C95-436AE985329F}" type="slidenum">
              <a:rPr lang="en-US" smtClean="0"/>
              <a:t>29</a:t>
            </a:fld>
            <a:endParaRPr lang="en-US"/>
          </a:p>
        </p:txBody>
      </p:sp>
    </p:spTree>
    <p:extLst>
      <p:ext uri="{BB962C8B-B14F-4D97-AF65-F5344CB8AC3E}">
        <p14:creationId xmlns:p14="http://schemas.microsoft.com/office/powerpoint/2010/main" val="894214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81F051-2A65-4443-8C95-436AE985329F}" type="slidenum">
              <a:rPr lang="en-US" smtClean="0"/>
              <a:t>31</a:t>
            </a:fld>
            <a:endParaRPr lang="en-US"/>
          </a:p>
        </p:txBody>
      </p:sp>
    </p:spTree>
    <p:extLst>
      <p:ext uri="{BB962C8B-B14F-4D97-AF65-F5344CB8AC3E}">
        <p14:creationId xmlns:p14="http://schemas.microsoft.com/office/powerpoint/2010/main" val="3607599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HB 3308: Effective immediately.</a:t>
            </a:r>
            <a:r>
              <a:rPr lang="en-US" sz="1200" kern="1200" baseline="0" dirty="0" smtClean="0">
                <a:solidFill>
                  <a:schemeClr val="tx1"/>
                </a:solidFill>
                <a:effectLst/>
                <a:latin typeface="+mn-lt"/>
                <a:ea typeface="+mn-ea"/>
                <a:cs typeface="+mn-cs"/>
              </a:rPr>
              <a:t> </a:t>
            </a:r>
            <a:r>
              <a:rPr lang="en-US" sz="1200" dirty="0" smtClean="0">
                <a:latin typeface="Times" panose="02020603050405020304" pitchFamily="18" charset="0"/>
                <a:cs typeface="Times" panose="02020603050405020304" pitchFamily="18" charset="0"/>
              </a:rPr>
              <a:t>Updates the Illinois Insurance Code. Also updates the </a:t>
            </a:r>
            <a:r>
              <a:rPr lang="en-US" sz="1200" dirty="0" smtClean="0">
                <a:latin typeface="Times" panose="02020603050405020304" pitchFamily="18" charset="0"/>
                <a:cs typeface="Times" panose="02020603050405020304" pitchFamily="18" charset="0"/>
                <a:hlinkClick r:id="rId3"/>
              </a:rPr>
              <a:t>Telehealth Act</a:t>
            </a:r>
            <a:r>
              <a:rPr lang="en-US" sz="1200" dirty="0" smtClean="0">
                <a:latin typeface="Times" panose="02020603050405020304" pitchFamily="18" charset="0"/>
                <a:cs typeface="Times" panose="02020603050405020304" pitchFamily="18" charset="0"/>
              </a:rPr>
              <a:t>  (not officially</a:t>
            </a:r>
            <a:r>
              <a:rPr lang="en-US" sz="1200" baseline="0" dirty="0" smtClean="0">
                <a:latin typeface="Times" panose="02020603050405020304" pitchFamily="18" charset="0"/>
                <a:cs typeface="Times" panose="02020603050405020304" pitchFamily="18" charset="0"/>
              </a:rPr>
              <a:t> </a:t>
            </a:r>
            <a:r>
              <a:rPr lang="en-US" sz="1200" dirty="0" smtClean="0">
                <a:latin typeface="Times" panose="02020603050405020304" pitchFamily="18" charset="0"/>
                <a:cs typeface="Times" panose="02020603050405020304" pitchFamily="18" charset="0"/>
              </a:rPr>
              <a:t>updated yet)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“With the governor’s signature, Illinois joins more than 20 states that have permanently revised their connected health guidelines in the wake of the coronavirus pandemic. Other states have allowed their emergency telehealth provision to lapse with the end of their public health emergencies or are waiting for the federal government to set its long-term telehealth policy.” </a:t>
            </a:r>
            <a:r>
              <a:rPr lang="en-US" sz="1200" b="0" i="0" kern="1200" dirty="0" err="1" smtClean="0">
                <a:solidFill>
                  <a:schemeClr val="tx1"/>
                </a:solidFill>
                <a:effectLst/>
                <a:latin typeface="+mn-lt"/>
                <a:ea typeface="+mn-ea"/>
                <a:cs typeface="+mn-cs"/>
              </a:rPr>
              <a:t>mhealthintelligence</a:t>
            </a:r>
            <a:endParaRPr lang="en-US" sz="1200" dirty="0" smtClean="0">
              <a:latin typeface="Times" panose="02020603050405020304" pitchFamily="18" charset="0"/>
              <a:cs typeface="Times" panose="02020603050405020304" pitchFamily="18" charset="0"/>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https://www.kff.org/medicaid/issue-brief/medicaid-emergency-authority-tracker-approved-state-actions-to-address-covid-19/</a:t>
            </a:r>
          </a:p>
          <a:p>
            <a:r>
              <a:rPr lang="en-US" sz="1200" kern="1200" dirty="0" smtClean="0">
                <a:solidFill>
                  <a:schemeClr val="tx1"/>
                </a:solidFill>
                <a:effectLst/>
                <a:latin typeface="+mn-lt"/>
                <a:ea typeface="+mn-ea"/>
                <a:cs typeface="+mn-cs"/>
              </a:rPr>
              <a:t>https://www.cms.gov/newsroom/press-releases/trump-administration-drives-telehealth-services-medicaid-and-medicare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Title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89 140.403 Telehealth Services last amended Aug 7 2020 https://www.ilga.gov/commission/jcar/admincode/089/089001400D04030R.html</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Gov</a:t>
            </a:r>
            <a:r>
              <a:rPr lang="en-US" sz="1200" kern="1200" dirty="0" smtClean="0">
                <a:solidFill>
                  <a:schemeClr val="tx1"/>
                </a:solidFill>
                <a:effectLst/>
                <a:latin typeface="+mn-lt"/>
                <a:ea typeface="+mn-ea"/>
                <a:cs typeface="+mn-cs"/>
              </a:rPr>
              <a:t> added a Pandemic Health</a:t>
            </a:r>
            <a:r>
              <a:rPr lang="en-US" sz="1200" kern="1200" baseline="0" dirty="0" smtClean="0">
                <a:solidFill>
                  <a:schemeClr val="tx1"/>
                </a:solidFill>
                <a:effectLst/>
                <a:latin typeface="+mn-lt"/>
                <a:ea typeface="+mn-ea"/>
                <a:cs typeface="+mn-cs"/>
              </a:rPr>
              <a:t> Worker program for monitoring covid-19 patient. Prior to that </a:t>
            </a:r>
            <a:r>
              <a:rPr lang="en-US" sz="1200" kern="1200" dirty="0" smtClean="0">
                <a:solidFill>
                  <a:schemeClr val="tx1"/>
                </a:solidFill>
                <a:effectLst/>
                <a:latin typeface="+mn-lt"/>
                <a:ea typeface="+mn-ea"/>
                <a:cs typeface="+mn-cs"/>
              </a:rPr>
              <a:t>Remote monitoring currently only covered for Pregnancy Induced</a:t>
            </a:r>
            <a:r>
              <a:rPr lang="en-US" sz="1200" kern="1200" baseline="0" dirty="0" smtClean="0">
                <a:solidFill>
                  <a:schemeClr val="tx1"/>
                </a:solidFill>
                <a:effectLst/>
                <a:latin typeface="+mn-lt"/>
                <a:ea typeface="+mn-ea"/>
                <a:cs typeface="+mn-cs"/>
              </a:rPr>
              <a:t> Hypertension Monitor: </a:t>
            </a:r>
            <a:r>
              <a:rPr lang="en-US" dirty="0" smtClean="0">
                <a:hlinkClick r:id="rId4"/>
              </a:rPr>
              <a:t>Illinois State Telehealth Laws - CCHP (cchpca.org)</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74FD95-98A7-480E-9017-9CBA94E89EB9}" type="slidenum">
              <a:rPr lang="en-US" smtClean="0"/>
              <a:t>5</a:t>
            </a:fld>
            <a:endParaRPr lang="en-US" dirty="0"/>
          </a:p>
        </p:txBody>
      </p:sp>
    </p:spTree>
    <p:extLst>
      <p:ext uri="{BB962C8B-B14F-4D97-AF65-F5344CB8AC3E}">
        <p14:creationId xmlns:p14="http://schemas.microsoft.com/office/powerpoint/2010/main" val="1023846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4C14B2-A0C6-4E14-89B7-9A4C00287666}" type="slidenum">
              <a:rPr lang="en-US" smtClean="0"/>
              <a:t>32</a:t>
            </a:fld>
            <a:endParaRPr lang="en-US"/>
          </a:p>
        </p:txBody>
      </p:sp>
    </p:spTree>
    <p:extLst>
      <p:ext uri="{BB962C8B-B14F-4D97-AF65-F5344CB8AC3E}">
        <p14:creationId xmlns:p14="http://schemas.microsoft.com/office/powerpoint/2010/main" val="4031792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4C14B2-A0C6-4E14-89B7-9A4C00287666}" type="slidenum">
              <a:rPr lang="en-US" smtClean="0"/>
              <a:t>33</a:t>
            </a:fld>
            <a:endParaRPr lang="en-US"/>
          </a:p>
        </p:txBody>
      </p:sp>
    </p:spTree>
    <p:extLst>
      <p:ext uri="{BB962C8B-B14F-4D97-AF65-F5344CB8AC3E}">
        <p14:creationId xmlns:p14="http://schemas.microsoft.com/office/powerpoint/2010/main" val="3677112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ヒラギノ角ゴ Pro W3"/>
              </a:rPr>
              <a:t>Significant increase in charitable</a:t>
            </a:r>
            <a:r>
              <a:rPr lang="en-US" altLang="en-US" baseline="0" dirty="0" smtClean="0">
                <a:ea typeface="ヒラギノ角ゴ Pro W3"/>
              </a:rPr>
              <a:t> contributions for CY20 due to PPE donations for the Covid-19 pandemic.</a:t>
            </a:r>
          </a:p>
          <a:p>
            <a:endParaRPr lang="en-US" altLang="en-US" baseline="0" dirty="0" smtClean="0">
              <a:ea typeface="ヒラギノ角ゴ Pro W3"/>
            </a:endParaRPr>
          </a:p>
          <a:p>
            <a:r>
              <a:rPr lang="en-US" altLang="en-US" baseline="0" dirty="0" smtClean="0">
                <a:ea typeface="ヒラギノ角ゴ Pro W3"/>
              </a:rPr>
              <a:t>Increase in compensation for services other than consulting was due to device loans.</a:t>
            </a:r>
          </a:p>
          <a:p>
            <a:endParaRPr lang="en-US" altLang="en-US" baseline="0" dirty="0" smtClean="0">
              <a:ea typeface="ヒラギノ角ゴ Pro W3"/>
            </a:endParaRPr>
          </a:p>
          <a:p>
            <a:r>
              <a:rPr lang="en-US" altLang="en-US" baseline="0" dirty="0" smtClean="0">
                <a:ea typeface="ヒラギノ角ゴ Pro W3"/>
              </a:rPr>
              <a:t>Increase in education was from one manufacturer and was for the installation and evaluation of a </a:t>
            </a:r>
            <a:r>
              <a:rPr lang="en-US" sz="1200" kern="1200" dirty="0" smtClean="0">
                <a:solidFill>
                  <a:schemeClr val="tx1"/>
                </a:solidFill>
                <a:effectLst/>
                <a:latin typeface="+mn-lt"/>
                <a:ea typeface="+mn-ea"/>
                <a:cs typeface="+mn-cs"/>
              </a:rPr>
              <a:t>High Resolution Image and Mapping System to be used in an EP Lab for cardiac </a:t>
            </a:r>
            <a:r>
              <a:rPr lang="en-US" sz="1200" kern="1200" dirty="0" err="1" smtClean="0">
                <a:solidFill>
                  <a:schemeClr val="tx1"/>
                </a:solidFill>
                <a:effectLst/>
                <a:latin typeface="+mn-lt"/>
                <a:ea typeface="+mn-ea"/>
                <a:cs typeface="+mn-cs"/>
              </a:rPr>
              <a:t>arrythmias</a:t>
            </a:r>
            <a:r>
              <a:rPr lang="en-US" sz="1200" kern="1200" dirty="0" smtClean="0">
                <a:solidFill>
                  <a:schemeClr val="tx1"/>
                </a:solidFill>
                <a:effectLst/>
                <a:latin typeface="+mn-lt"/>
                <a:ea typeface="+mn-ea"/>
                <a:cs typeface="+mn-cs"/>
              </a:rPr>
              <a:t>.</a:t>
            </a:r>
            <a:endParaRPr lang="en-US" altLang="en-US" dirty="0" smtClean="0">
              <a:ea typeface="ヒラギノ角ゴ Pro W3"/>
            </a:endParaRPr>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28663" indent="-279400">
              <a:defRPr>
                <a:solidFill>
                  <a:schemeClr val="tx1"/>
                </a:solidFill>
                <a:latin typeface="Arial" panose="020B0604020202020204" pitchFamily="34" charset="0"/>
                <a:ea typeface="ヒラギノ角ゴ Pro W3"/>
                <a:cs typeface="ヒラギノ角ゴ Pro W3"/>
              </a:defRPr>
            </a:lvl2pPr>
            <a:lvl3pPr marL="1120775" indent="-223838">
              <a:defRPr>
                <a:solidFill>
                  <a:schemeClr val="tx1"/>
                </a:solidFill>
                <a:latin typeface="Arial" panose="020B0604020202020204" pitchFamily="34" charset="0"/>
                <a:ea typeface="ヒラギノ角ゴ Pro W3"/>
                <a:cs typeface="ヒラギノ角ゴ Pro W3"/>
              </a:defRPr>
            </a:lvl3pPr>
            <a:lvl4pPr marL="1570038" indent="-223838">
              <a:defRPr>
                <a:solidFill>
                  <a:schemeClr val="tx1"/>
                </a:solidFill>
                <a:latin typeface="Arial" panose="020B0604020202020204" pitchFamily="34" charset="0"/>
                <a:ea typeface="ヒラギノ角ゴ Pro W3"/>
                <a:cs typeface="ヒラギノ角ゴ Pro W3"/>
              </a:defRPr>
            </a:lvl4pPr>
            <a:lvl5pPr marL="2017713" indent="-223838">
              <a:defRPr>
                <a:solidFill>
                  <a:schemeClr val="tx1"/>
                </a:solidFill>
                <a:latin typeface="Arial" panose="020B0604020202020204" pitchFamily="34" charset="0"/>
                <a:ea typeface="ヒラギノ角ゴ Pro W3"/>
                <a:cs typeface="ヒラギノ角ゴ Pro W3"/>
              </a:defRPr>
            </a:lvl5pPr>
            <a:lvl6pPr marL="2474913" indent="-223838"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32113" indent="-223838"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389313" indent="-223838"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46513" indent="-223838"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08EF8B3A-C2B3-4698-A5EF-CA055352068A}" type="slidenum">
              <a:rPr lang="en-US" altLang="en-US">
                <a:solidFill>
                  <a:srgbClr val="000000"/>
                </a:solidFill>
                <a:latin typeface="Calibri" panose="020F0502020204030204" pitchFamily="34" charset="0"/>
              </a:rPr>
              <a:pPr/>
              <a:t>34</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601331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HFS was granted 1135 Social Security Act waivers (gives authority to modify Medicare, Medicaid, CHIP requirements), and made emergency amendments to Title 89 for Telehealth Services (via executive orders).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States have flexibility to determine how they plan to cover telehealth beyond PHE flexibilities (Medicaid.gov).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Since the beginning of the pandemic, IL Medicaid</a:t>
            </a:r>
            <a:r>
              <a:rPr lang="en-US" sz="1200" kern="1200" baseline="0" dirty="0" smtClean="0">
                <a:solidFill>
                  <a:schemeClr val="tx1"/>
                </a:solidFill>
                <a:effectLst/>
                <a:latin typeface="+mn-lt"/>
                <a:ea typeface="+mn-ea"/>
                <a:cs typeface="+mn-cs"/>
              </a:rPr>
              <a:t> r</a:t>
            </a:r>
            <a:r>
              <a:rPr lang="en-US" sz="1200" kern="1200" dirty="0" smtClean="0">
                <a:solidFill>
                  <a:schemeClr val="tx1"/>
                </a:solidFill>
                <a:effectLst/>
                <a:latin typeface="+mn-lt"/>
                <a:ea typeface="+mn-ea"/>
                <a:cs typeface="+mn-cs"/>
              </a:rPr>
              <a:t>eimbursement for telehealth services has been made at the same rate paid for face-to-face services provided on-site: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https://www2.illinois.gov/hfs/MedicalProviders/notices/Pages/prn200320b.aspx</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dirty="0" smtClean="0">
              <a:latin typeface="Times" panose="02020603050405020304" pitchFamily="18" charset="0"/>
              <a:cs typeface="Times"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smtClean="0">
                <a:latin typeface="Times" panose="02020603050405020304" pitchFamily="18" charset="0"/>
                <a:cs typeface="Times" panose="02020603050405020304" pitchFamily="18" charset="0"/>
              </a:rPr>
              <a:t>The Pritzker administration could attempt to use executive authority to continue that policy after Illinois enters the final “Restore” phase of economic recovery from the pandemic. WTTW </a:t>
            </a:r>
            <a:r>
              <a:rPr lang="en-US" sz="1200" kern="1200" dirty="0" smtClean="0">
                <a:solidFill>
                  <a:schemeClr val="tx1"/>
                </a:solidFill>
                <a:effectLst/>
                <a:latin typeface="+mn-lt"/>
                <a:ea typeface="+mn-ea"/>
                <a:cs typeface="+mn-cs"/>
              </a:rPr>
              <a:t>https://news.wttw.com/2021/05/30/time-running-out-preserve-illinois-telehealth-protections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Medicaid State Flexibility allowed in Covering/Reimbursing Telehealth: https://www.medicaid.gov/medicaid/benefits/telemedicine/index.html</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Category 3 highlights:  </a:t>
            </a:r>
            <a:r>
              <a:rPr lang="en-US" sz="1200" b="0" i="0" kern="1200" dirty="0" smtClean="0">
                <a:solidFill>
                  <a:schemeClr val="tx1"/>
                </a:solidFill>
                <a:effectLst/>
                <a:latin typeface="+mn-lt"/>
                <a:ea typeface="+mn-ea"/>
                <a:cs typeface="+mn-cs"/>
              </a:rPr>
              <a:t>These temporary codes were added to the list of covered telehealth services on a temporary basis during a declared public health emergency. Codes chosen for Category 3 status were the ones that CMS stated had the "potential likelihood of clinical benefit when furnished as telehealth services, and as such, the potential likelihood to meet the Category 1 or Category 2 criteria for permanent addition to the Medicare telehealth services list with the development of additional evidence.”  Examples include:</a:t>
            </a:r>
            <a:endParaRPr lang="en-US" sz="1200" b="1"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Emergency Department Visits</a:t>
            </a:r>
          </a:p>
          <a:p>
            <a:pPr lvl="0"/>
            <a:r>
              <a:rPr lang="en-US" sz="1200" kern="1200" dirty="0" smtClean="0">
                <a:solidFill>
                  <a:schemeClr val="tx1"/>
                </a:solidFill>
                <a:effectLst/>
                <a:latin typeface="+mn-lt"/>
                <a:ea typeface="+mn-ea"/>
                <a:cs typeface="+mn-cs"/>
              </a:rPr>
              <a:t>Subsequent Observation Care</a:t>
            </a:r>
          </a:p>
          <a:p>
            <a:pPr lvl="0"/>
            <a:r>
              <a:rPr lang="en-US" sz="1200" kern="1200" dirty="0" smtClean="0">
                <a:solidFill>
                  <a:schemeClr val="tx1"/>
                </a:solidFill>
                <a:effectLst/>
                <a:latin typeface="+mn-lt"/>
                <a:ea typeface="+mn-ea"/>
                <a:cs typeface="+mn-cs"/>
              </a:rPr>
              <a:t>Hospital Discharge Day</a:t>
            </a:r>
          </a:p>
          <a:p>
            <a:pPr lvl="0"/>
            <a:r>
              <a:rPr lang="en-US" sz="1200" kern="1200" dirty="0" smtClean="0">
                <a:solidFill>
                  <a:schemeClr val="tx1"/>
                </a:solidFill>
                <a:effectLst/>
                <a:latin typeface="+mn-lt"/>
                <a:ea typeface="+mn-ea"/>
                <a:cs typeface="+mn-cs"/>
              </a:rPr>
              <a:t>Critical Care</a:t>
            </a:r>
          </a:p>
          <a:p>
            <a:pPr lvl="0"/>
            <a:r>
              <a:rPr lang="en-US" sz="1200" kern="1200" dirty="0" smtClean="0">
                <a:solidFill>
                  <a:schemeClr val="tx1"/>
                </a:solidFill>
                <a:effectLst/>
                <a:latin typeface="+mn-lt"/>
                <a:ea typeface="+mn-ea"/>
                <a:cs typeface="+mn-cs"/>
              </a:rPr>
              <a:t>Neonatal and Pediatric Critical Care, Subsequent</a:t>
            </a:r>
          </a:p>
          <a:p>
            <a:pPr lvl="0"/>
            <a:r>
              <a:rPr lang="en-US" sz="1200" kern="1200" dirty="0" smtClean="0">
                <a:solidFill>
                  <a:schemeClr val="tx1"/>
                </a:solidFill>
                <a:effectLst/>
                <a:latin typeface="+mn-lt"/>
                <a:ea typeface="+mn-ea"/>
                <a:cs typeface="+mn-cs"/>
              </a:rPr>
              <a:t>Psychological and </a:t>
            </a:r>
            <a:r>
              <a:rPr lang="en-US" sz="1200" kern="1200" dirty="0" err="1" smtClean="0">
                <a:solidFill>
                  <a:schemeClr val="tx1"/>
                </a:solidFill>
                <a:effectLst/>
                <a:latin typeface="+mn-lt"/>
                <a:ea typeface="+mn-ea"/>
                <a:cs typeface="+mn-cs"/>
              </a:rPr>
              <a:t>Neuropsych</a:t>
            </a:r>
            <a:r>
              <a:rPr lang="en-US" sz="1200" kern="1200" dirty="0" smtClean="0">
                <a:solidFill>
                  <a:schemeClr val="tx1"/>
                </a:solidFill>
                <a:effectLst/>
                <a:latin typeface="+mn-lt"/>
                <a:ea typeface="+mn-ea"/>
                <a:cs typeface="+mn-cs"/>
              </a:rPr>
              <a:t> testing</a:t>
            </a:r>
          </a:p>
          <a:p>
            <a:pPr lvl="0"/>
            <a:r>
              <a:rPr lang="en-US" sz="1200" kern="1200" dirty="0" smtClean="0">
                <a:solidFill>
                  <a:schemeClr val="tx1"/>
                </a:solidFill>
                <a:effectLst/>
                <a:latin typeface="+mn-lt"/>
                <a:ea typeface="+mn-ea"/>
                <a:cs typeface="+mn-cs"/>
              </a:rPr>
              <a:t>ESRD Monthly Capitation Payment Codes</a:t>
            </a:r>
          </a:p>
          <a:p>
            <a:pPr lvl="0"/>
            <a:r>
              <a:rPr lang="en-US" sz="1200" kern="1200" dirty="0" smtClean="0">
                <a:solidFill>
                  <a:schemeClr val="tx1"/>
                </a:solidFill>
                <a:effectLst/>
                <a:latin typeface="+mn-lt"/>
                <a:ea typeface="+mn-ea"/>
                <a:cs typeface="+mn-cs"/>
              </a:rPr>
              <a:t>Certain Physical &amp; Occupational Therapy Services</a:t>
            </a:r>
          </a:p>
          <a:p>
            <a:pPr lvl="0"/>
            <a:r>
              <a:rPr lang="en-US" sz="1200" kern="1200" dirty="0" smtClean="0">
                <a:solidFill>
                  <a:schemeClr val="tx1"/>
                </a:solidFill>
                <a:effectLst/>
                <a:latin typeface="+mn-lt"/>
                <a:ea typeface="+mn-ea"/>
                <a:cs typeface="+mn-cs"/>
              </a:rPr>
              <a:t>Established Pt Home Visits, Domiciliary, Rest Home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Category 2:</a:t>
            </a:r>
            <a:r>
              <a:rPr lang="en-US" sz="1200" b="1"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Services that are not similar to the current list of telehealth services.  CMS considers codes for Category 2 if assessment indicates that the service matches the CPT code when it is delivered through telehealth and that there is a demonstrated clinical benefit to the patient.  Examples include</a:t>
            </a:r>
            <a:endParaRPr lang="en-US" sz="1200" b="1"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Telephone E&amp;M, </a:t>
            </a:r>
          </a:p>
          <a:p>
            <a:pPr lvl="0"/>
            <a:r>
              <a:rPr lang="en-US" sz="1200" kern="1200" dirty="0" smtClean="0">
                <a:solidFill>
                  <a:schemeClr val="tx1"/>
                </a:solidFill>
                <a:effectLst/>
                <a:latin typeface="+mn-lt"/>
                <a:ea typeface="+mn-ea"/>
                <a:cs typeface="+mn-cs"/>
              </a:rPr>
              <a:t>Initial Observation Care Services, </a:t>
            </a:r>
          </a:p>
          <a:p>
            <a:pPr lvl="0"/>
            <a:r>
              <a:rPr lang="en-US" sz="1200" kern="1200" dirty="0" smtClean="0">
                <a:solidFill>
                  <a:schemeClr val="tx1"/>
                </a:solidFill>
                <a:effectLst/>
                <a:latin typeface="+mn-lt"/>
                <a:ea typeface="+mn-ea"/>
                <a:cs typeface="+mn-cs"/>
              </a:rPr>
              <a:t>Hospital Inpatient, </a:t>
            </a:r>
          </a:p>
          <a:p>
            <a:pPr lvl="0"/>
            <a:r>
              <a:rPr lang="en-US" sz="1200" kern="1200" dirty="0" smtClean="0">
                <a:solidFill>
                  <a:schemeClr val="tx1"/>
                </a:solidFill>
                <a:effectLst/>
                <a:latin typeface="+mn-lt"/>
                <a:ea typeface="+mn-ea"/>
                <a:cs typeface="+mn-cs"/>
              </a:rPr>
              <a:t>Certain PT/OT,</a:t>
            </a:r>
          </a:p>
          <a:p>
            <a:pPr lvl="0"/>
            <a:r>
              <a:rPr lang="en-US" sz="1200" kern="1200" dirty="0" smtClean="0">
                <a:solidFill>
                  <a:schemeClr val="tx1"/>
                </a:solidFill>
                <a:effectLst/>
                <a:latin typeface="+mn-lt"/>
                <a:ea typeface="+mn-ea"/>
                <a:cs typeface="+mn-cs"/>
              </a:rPr>
              <a:t>certain Behavioral Health Services, </a:t>
            </a:r>
          </a:p>
          <a:p>
            <a:pPr lvl="0"/>
            <a:r>
              <a:rPr lang="en-US" sz="1200" kern="1200" dirty="0" smtClean="0">
                <a:solidFill>
                  <a:schemeClr val="tx1"/>
                </a:solidFill>
                <a:effectLst/>
                <a:latin typeface="+mn-lt"/>
                <a:ea typeface="+mn-ea"/>
                <a:cs typeface="+mn-cs"/>
              </a:rPr>
              <a:t>Ophthalmology, </a:t>
            </a:r>
          </a:p>
          <a:p>
            <a:pPr lvl="0"/>
            <a:r>
              <a:rPr lang="en-US" sz="1200" kern="1200" dirty="0" smtClean="0">
                <a:solidFill>
                  <a:schemeClr val="tx1"/>
                </a:solidFill>
                <a:effectLst/>
                <a:latin typeface="+mn-lt"/>
                <a:ea typeface="+mn-ea"/>
                <a:cs typeface="+mn-cs"/>
              </a:rPr>
              <a:t>Speech Language, </a:t>
            </a:r>
          </a:p>
          <a:p>
            <a:pPr lvl="0"/>
            <a:r>
              <a:rPr lang="en-US" sz="1200" kern="1200" dirty="0" smtClean="0">
                <a:solidFill>
                  <a:schemeClr val="tx1"/>
                </a:solidFill>
                <a:effectLst/>
                <a:latin typeface="+mn-lt"/>
                <a:ea typeface="+mn-ea"/>
                <a:cs typeface="+mn-cs"/>
              </a:rPr>
              <a:t>VAD Interrogation, </a:t>
            </a:r>
          </a:p>
          <a:p>
            <a:pPr lvl="0"/>
            <a:r>
              <a:rPr lang="en-US" sz="1200" kern="1200" dirty="0" smtClean="0">
                <a:solidFill>
                  <a:schemeClr val="tx1"/>
                </a:solidFill>
                <a:effectLst/>
                <a:latin typeface="+mn-lt"/>
                <a:ea typeface="+mn-ea"/>
                <a:cs typeface="+mn-cs"/>
              </a:rPr>
              <a:t>Ventilation Assistance Management, </a:t>
            </a:r>
          </a:p>
          <a:p>
            <a:r>
              <a:rPr lang="en-US" sz="1200" kern="1200" dirty="0" smtClean="0">
                <a:solidFill>
                  <a:schemeClr val="tx1"/>
                </a:solidFill>
                <a:effectLst/>
                <a:latin typeface="+mn-lt"/>
                <a:ea typeface="+mn-ea"/>
                <a:cs typeface="+mn-cs"/>
              </a:rPr>
              <a:t>Neurology services,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Category 1</a:t>
            </a:r>
            <a:r>
              <a:rPr lang="en-US" sz="1200" b="0" i="0" kern="1200" dirty="0" smtClean="0">
                <a:solidFill>
                  <a:schemeClr val="tx1"/>
                </a:solidFill>
                <a:effectLst/>
                <a:latin typeface="+mn-lt"/>
                <a:ea typeface="+mn-ea"/>
                <a:cs typeface="+mn-cs"/>
              </a:rPr>
              <a:t>:  This is assigned to services that are similar to professional consultations, office visits, and office psychiatry services that are currently on the list of approved telehealth services.  CMS considers codes for Category 1 if they are similar, but different, from existing covered telehealth services in respect to the roles of, and interactions between, the beneficiary, and the physician/other provider performing the service.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74FD95-98A7-480E-9017-9CBA94E89EB9}" type="slidenum">
              <a:rPr lang="en-US" smtClean="0"/>
              <a:t>6</a:t>
            </a:fld>
            <a:endParaRPr lang="en-US" dirty="0"/>
          </a:p>
        </p:txBody>
      </p:sp>
    </p:spTree>
    <p:extLst>
      <p:ext uri="{BB962C8B-B14F-4D97-AF65-F5344CB8AC3E}">
        <p14:creationId xmlns:p14="http://schemas.microsoft.com/office/powerpoint/2010/main" val="3124363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p>
            <a:pPr>
              <a:defRPr/>
            </a:pPr>
            <a:r>
              <a:rPr lang="en-US" altLang="en-US" b="1" dirty="0" smtClean="0">
                <a:ea typeface="ヒラギノ角ゴ Pro W3"/>
              </a:rPr>
              <a:t>COMPLIANCE EDUCATION ACTIVITY STATS: </a:t>
            </a:r>
            <a:r>
              <a:rPr lang="en-US" altLang="en-US" b="0" dirty="0" smtClean="0">
                <a:ea typeface="ヒラギノ角ゴ Pro W3"/>
              </a:rPr>
              <a:t>110 (FY22) – 70 (FY21)= 40      (FY22-FY21)/FY21  40/70 =57.1%   due to new provider emails that were sent out, and an increase in provider meetings. This hasn’t been counted before.</a:t>
            </a:r>
          </a:p>
          <a:p>
            <a:pPr>
              <a:defRPr/>
            </a:pPr>
            <a:r>
              <a:rPr lang="en-US" altLang="en-US" b="0" dirty="0" smtClean="0">
                <a:ea typeface="ヒラギノ角ゴ Pro W3"/>
              </a:rPr>
              <a:t>Annual Training = Live Fraud Awareness Sessions conducted by OCC</a:t>
            </a:r>
          </a:p>
          <a:p>
            <a:pPr>
              <a:defRPr/>
            </a:pPr>
            <a:r>
              <a:rPr lang="en-US" altLang="en-US" b="0" dirty="0" smtClean="0">
                <a:ea typeface="ヒラギノ角ゴ Pro W3"/>
              </a:rPr>
              <a:t>Specialty Session = Brief updates. Typically by request. No Fraud Awareness credit provided at these sessions. "</a:t>
            </a:r>
          </a:p>
          <a:p>
            <a:pPr>
              <a:defRPr/>
            </a:pPr>
            <a:r>
              <a:rPr lang="en-US" altLang="en-US" b="0" dirty="0" smtClean="0">
                <a:ea typeface="ヒラギノ角ゴ Pro W3"/>
              </a:rPr>
              <a:t>COMPLIANCE EDUCATION ACTIVITY STATS: Includes all education efforts (formal sessions, provider meetings, corrective action meetings, and specialty sessions)</a:t>
            </a:r>
          </a:p>
          <a:p>
            <a:pPr>
              <a:defRPr/>
            </a:pPr>
            <a:endParaRPr lang="en-US" altLang="en-US" b="1" dirty="0" smtClean="0">
              <a:ea typeface="ヒラギノ角ゴ Pro W3"/>
            </a:endParaRPr>
          </a:p>
          <a:p>
            <a:pPr>
              <a:defRPr/>
            </a:pPr>
            <a:endParaRPr lang="en-US" altLang="en-US" b="1" dirty="0" smtClean="0">
              <a:ea typeface="ヒラギノ角ゴ Pro W3"/>
            </a:endParaRPr>
          </a:p>
          <a:p>
            <a:pPr>
              <a:defRPr/>
            </a:pPr>
            <a:r>
              <a:rPr lang="en-US" altLang="en-US" b="1" dirty="0" smtClean="0">
                <a:ea typeface="ヒラギノ角ゴ Pro W3"/>
              </a:rPr>
              <a:t>COMPLIANCE INQUIRIES</a:t>
            </a:r>
            <a:r>
              <a:rPr lang="en-US" sz="1200" b="0" i="0" u="none" strike="noStrike" kern="1200" dirty="0" smtClean="0">
                <a:solidFill>
                  <a:schemeClr val="tx1"/>
                </a:solidFill>
                <a:effectLst/>
                <a:latin typeface="+mn-lt"/>
                <a:ea typeface="+mn-ea"/>
                <a:cs typeface="+mn-cs"/>
              </a:rPr>
              <a:t>:  73 (FY22) – 81 (FY21) = -8        (FY22-FY21)/FY21 -8/81 = -9.9%   decrease    due to less requests for Guidance</a:t>
            </a:r>
            <a:br>
              <a:rPr lang="en-US" sz="1200" b="0" i="0" u="none" strike="noStrike" kern="1200" dirty="0" smtClean="0">
                <a:solidFill>
                  <a:schemeClr val="tx1"/>
                </a:solidFill>
                <a:effectLst/>
                <a:latin typeface="+mn-lt"/>
                <a:ea typeface="+mn-ea"/>
                <a:cs typeface="+mn-cs"/>
              </a:rPr>
            </a:br>
            <a:r>
              <a:rPr lang="en-US" sz="1200" b="0" i="0" u="none" strike="noStrike" kern="1200" dirty="0" smtClean="0">
                <a:solidFill>
                  <a:schemeClr val="tx1"/>
                </a:solidFill>
                <a:effectLst/>
                <a:latin typeface="+mn-lt"/>
                <a:ea typeface="+mn-ea"/>
                <a:cs typeface="+mn-cs"/>
              </a:rPr>
              <a:t>Not inclusive of all inquires.  These stats reflect those questions requiring extensive time and effort to research (i.e. more than 1 business day).  </a:t>
            </a:r>
            <a:br>
              <a:rPr lang="en-US" sz="1200" b="0" i="0" u="none" strike="noStrike" kern="1200" dirty="0" smtClean="0">
                <a:solidFill>
                  <a:schemeClr val="tx1"/>
                </a:solidFill>
                <a:effectLst/>
                <a:latin typeface="+mn-lt"/>
                <a:ea typeface="+mn-ea"/>
                <a:cs typeface="+mn-cs"/>
              </a:rPr>
            </a:br>
            <a:r>
              <a:rPr lang="en-US" sz="1200" b="0" i="0" u="none" strike="noStrike" kern="1200" dirty="0" smtClean="0">
                <a:solidFill>
                  <a:schemeClr val="tx1"/>
                </a:solidFill>
                <a:effectLst/>
                <a:latin typeface="+mn-lt"/>
                <a:ea typeface="+mn-ea"/>
                <a:cs typeface="+mn-cs"/>
              </a:rPr>
              <a:t/>
            </a:r>
            <a:br>
              <a:rPr lang="en-US" sz="1200" b="0" i="0" u="none" strike="noStrike" kern="1200" dirty="0" smtClean="0">
                <a:solidFill>
                  <a:schemeClr val="tx1"/>
                </a:solidFill>
                <a:effectLst/>
                <a:latin typeface="+mn-lt"/>
                <a:ea typeface="+mn-ea"/>
                <a:cs typeface="+mn-cs"/>
              </a:rPr>
            </a:br>
            <a:endParaRPr lang="en-US" altLang="en-US" dirty="0" smtClean="0">
              <a:ea typeface="ヒラギノ角ゴ Pro W3"/>
            </a:endParaRPr>
          </a:p>
          <a:p>
            <a:pPr>
              <a:defRPr/>
            </a:pPr>
            <a:r>
              <a:rPr lang="en-US" altLang="en-US" b="1" dirty="0" smtClean="0">
                <a:ea typeface="ヒラギノ角ゴ Pro W3"/>
              </a:rPr>
              <a:t>COMPLIANCE Ad-HOC AUDITS:</a:t>
            </a:r>
          </a:p>
          <a:p>
            <a:pPr>
              <a:defRPr/>
            </a:pPr>
            <a:r>
              <a:rPr lang="en-US" altLang="en-US" b="0" dirty="0" smtClean="0">
                <a:ea typeface="ヒラギノ角ゴ Pro W3"/>
              </a:rPr>
              <a:t>Ad-hoc audits:  45 (FY22)- 7 (FY21) = 38    38/7=  542.9%      due to significant increase in pre-bill reviews, and  Focus Audits</a:t>
            </a:r>
          </a:p>
          <a:p>
            <a:pPr>
              <a:defRPr/>
            </a:pPr>
            <a:r>
              <a:rPr lang="en-US" altLang="en-US" b="0" dirty="0" smtClean="0">
                <a:ea typeface="ヒラギノ角ゴ Pro W3"/>
              </a:rPr>
              <a:t>Contract Audit = Audit of vendor contracts for language related to sanction screening</a:t>
            </a:r>
          </a:p>
          <a:p>
            <a:pPr>
              <a:defRPr/>
            </a:pPr>
            <a:r>
              <a:rPr lang="en-US" altLang="en-US" b="0" dirty="0" smtClean="0">
                <a:ea typeface="ヒラギノ角ゴ Pro W3"/>
              </a:rPr>
              <a:t>Exclusion Screening =Gap analysis of the exclusion screening process</a:t>
            </a:r>
          </a:p>
          <a:p>
            <a:pPr>
              <a:defRPr/>
            </a:pPr>
            <a:r>
              <a:rPr lang="en-US" altLang="en-US" b="0" dirty="0" smtClean="0">
                <a:ea typeface="ヒラギノ角ゴ Pro W3"/>
              </a:rPr>
              <a:t>Focused = For cause audits, based on – reported compliance concerns, trends identified in provider audits, etc.</a:t>
            </a:r>
          </a:p>
          <a:p>
            <a:pPr>
              <a:defRPr/>
            </a:pPr>
            <a:endParaRPr lang="en-US" altLang="en-US" b="1" dirty="0" smtClean="0">
              <a:ea typeface="ヒラギノ角ゴ Pro W3"/>
            </a:endParaRPr>
          </a:p>
          <a:p>
            <a:pPr>
              <a:defRPr/>
            </a:pPr>
            <a:r>
              <a:rPr lang="en-US" altLang="en-US" b="1" dirty="0" smtClean="0">
                <a:ea typeface="ヒラギノ角ゴ Pro W3"/>
              </a:rPr>
              <a:t>COMPLIANCE INVESTIGATIONS:  </a:t>
            </a:r>
            <a:r>
              <a:rPr lang="en-US" altLang="en-US" b="0" dirty="0" smtClean="0">
                <a:ea typeface="ヒラギノ角ゴ Pro W3"/>
              </a:rPr>
              <a:t>These are Investigations triggered by complaints/concerns reported to the OCC.</a:t>
            </a:r>
          </a:p>
          <a:p>
            <a:pPr>
              <a:defRPr/>
            </a:pPr>
            <a:r>
              <a:rPr lang="en-US" altLang="en-US" b="0" dirty="0" smtClean="0">
                <a:ea typeface="ヒラギノ角ゴ Pro W3"/>
              </a:rPr>
              <a:t>Investigations:  19 (FY22)- 8 (FY21) = 11        11/8 = 137.5%     due to increased Exclusion and Compliance activities</a:t>
            </a:r>
          </a:p>
          <a:p>
            <a:pPr>
              <a:defRPr/>
            </a:pPr>
            <a:r>
              <a:rPr lang="en-US" altLang="en-US" b="0" dirty="0" smtClean="0">
                <a:ea typeface="ヒラギノ角ゴ Pro W3"/>
              </a:rPr>
              <a:t>Privacy and Security issues are forwarded to the HIPAA Privacy Program</a:t>
            </a:r>
          </a:p>
          <a:p>
            <a:pPr>
              <a:defRPr/>
            </a:pPr>
            <a:r>
              <a:rPr lang="en-US" altLang="en-US" b="0" dirty="0" smtClean="0">
                <a:ea typeface="ヒラギノ角ゴ Pro W3"/>
              </a:rPr>
              <a:t>Exclusion:  Investigation of any individuals that our third party vendor has identified as a potential match on one of the exclusion databases (i.e., OIG or State of Illinois exclusion list).  OCC checks if the flagged individual is a true match to the person on the exclusion list, and, if so, investigates what type of work the person is engaged in at UCMC, particularly any activity that is related to patient care that we bill for. </a:t>
            </a:r>
          </a:p>
          <a:p>
            <a:pPr>
              <a:defRPr/>
            </a:pPr>
            <a:endParaRPr lang="en-US" altLang="en-US" b="1" dirty="0" smtClean="0">
              <a:ea typeface="ヒラギノ角ゴ Pro W3"/>
            </a:endParaRPr>
          </a:p>
          <a:p>
            <a:pPr>
              <a:defRPr/>
            </a:pPr>
            <a:r>
              <a:rPr lang="en-US" altLang="en-US" b="1" dirty="0" smtClean="0">
                <a:ea typeface="ヒラギノ角ゴ Pro W3"/>
              </a:rPr>
              <a:t>Regulatory Review</a:t>
            </a:r>
            <a:r>
              <a:rPr lang="en-US" altLang="en-US" dirty="0" smtClean="0">
                <a:ea typeface="ヒラギノ角ゴ Pro W3"/>
              </a:rPr>
              <a:t>: 5 (FY22) – 29 (FY21) = -24    -24/29 = -82.8% decrease due to less CMS reviews, and reviews in general</a:t>
            </a:r>
          </a:p>
          <a:p>
            <a:pPr>
              <a:defRPr/>
            </a:pPr>
            <a:endParaRPr lang="en-US" altLang="en-US" dirty="0" smtClean="0">
              <a:ea typeface="ヒラギノ角ゴ Pro W3"/>
            </a:endParaRPr>
          </a:p>
          <a:p>
            <a:pPr>
              <a:defRPr/>
            </a:pPr>
            <a:r>
              <a:rPr lang="en-US" altLang="en-US" b="1" dirty="0" smtClean="0">
                <a:ea typeface="ヒラギノ角ゴ Pro W3"/>
              </a:rPr>
              <a:t>Sanction</a:t>
            </a:r>
            <a:r>
              <a:rPr lang="en-US" altLang="en-US" b="1" baseline="0" dirty="0" smtClean="0">
                <a:ea typeface="ヒラギノ角ゴ Pro W3"/>
              </a:rPr>
              <a:t> Screens: </a:t>
            </a:r>
            <a:r>
              <a:rPr lang="en-US" altLang="en-US" b="0" baseline="0" dirty="0" smtClean="0">
                <a:ea typeface="ヒラギノ角ゴ Pro W3"/>
              </a:rPr>
              <a:t>731</a:t>
            </a:r>
            <a:r>
              <a:rPr lang="en-US" altLang="en-US" dirty="0" smtClean="0">
                <a:ea typeface="ヒラギノ角ゴ Pro W3"/>
              </a:rPr>
              <a:t> (FY22) – 536 (FY21) = 195    195/536 = 36.4% increase</a:t>
            </a:r>
          </a:p>
          <a:p>
            <a:pPr>
              <a:defRPr/>
            </a:pPr>
            <a:endParaRPr lang="en-US" altLang="en-US" dirty="0" smtClean="0">
              <a:ea typeface="ヒラギノ角ゴ Pro W3"/>
            </a:endParaRPr>
          </a:p>
          <a:p>
            <a:pPr>
              <a:defRPr/>
            </a:pPr>
            <a:endParaRPr lang="en-US" altLang="en-US" dirty="0" smtClean="0">
              <a:ea typeface="ヒラギノ角ゴ Pro W3"/>
            </a:endParaRPr>
          </a:p>
          <a:p>
            <a:pPr>
              <a:defRPr/>
            </a:pPr>
            <a:endParaRPr lang="en-US" altLang="en-US" dirty="0" smtClean="0">
              <a:ea typeface="ヒラギノ角ゴ Pro W3"/>
            </a:endParaRPr>
          </a:p>
          <a:p>
            <a:pPr>
              <a:defRPr/>
            </a:pPr>
            <a:endParaRPr lang="en-US" altLang="en-US" dirty="0" smtClean="0">
              <a:ea typeface="ヒラギノ角ゴ Pro W3"/>
            </a:endParaRP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D17675C2-F06B-4908-89C1-3CD0BE3D989E}" type="slidenum">
              <a:rPr lang="en-US" altLang="en-US" smtClean="0">
                <a:latin typeface="Calibri" panose="020F0502020204030204" pitchFamily="34" charset="0"/>
              </a:rPr>
              <a:pPr/>
              <a:t>8</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4092485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Stats</a:t>
            </a:r>
            <a:r>
              <a:rPr lang="en-US" baseline="0" dirty="0" smtClean="0"/>
              <a:t> updated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95DF3-F5F6-464A-9F9B-155313D8B6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6393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dirty="0" smtClean="0">
                <a:solidFill>
                  <a:schemeClr val="bg1"/>
                </a:solidFill>
                <a:effectLst/>
                <a:latin typeface="Times New Roman" panose="02020603050405020304" pitchFamily="18" charset="0"/>
                <a:cs typeface="Times New Roman" panose="02020603050405020304" pitchFamily="18" charset="0"/>
              </a:rPr>
              <a:t>Risk (w/ assigned *risk weight):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dirty="0" smtClean="0">
                <a:effectLst/>
                <a:latin typeface="Times New Roman" panose="02020603050405020304" pitchFamily="18" charset="0"/>
                <a:cs typeface="Times New Roman" panose="02020603050405020304" pitchFamily="18" charset="0"/>
              </a:rPr>
              <a:t>E&amp;M Service</a:t>
            </a:r>
            <a:r>
              <a:rPr lang="en-US" sz="1000" b="0" i="0" u="none" strike="noStrike" dirty="0" smtClean="0">
                <a:effectLst/>
                <a:latin typeface="Times New Roman" panose="02020603050405020304" pitchFamily="18" charset="0"/>
                <a:cs typeface="Times New Roman" panose="02020603050405020304" pitchFamily="18" charset="0"/>
              </a:rPr>
              <a:t>- Flags providers billing</a:t>
            </a:r>
            <a:r>
              <a:rPr lang="en-US" sz="1000" b="0" i="0" u="none" strike="noStrike" baseline="0" dirty="0" smtClean="0">
                <a:effectLst/>
                <a:latin typeface="Times New Roman" panose="02020603050405020304" pitchFamily="18" charset="0"/>
                <a:cs typeface="Times New Roman" panose="02020603050405020304" pitchFamily="18" charset="0"/>
              </a:rPr>
              <a:t> high volumes of a particular E&amp;M service.  Targets providers who may be over-utilizing a single E&amp;M service to determine any risk or revenue opportunities.: </a:t>
            </a:r>
            <a:r>
              <a:rPr lang="en-US" sz="1000" b="1" i="0" u="none" strike="noStrike" baseline="0" dirty="0" smtClean="0">
                <a:effectLst/>
                <a:latin typeface="Times New Roman" panose="02020603050405020304" pitchFamily="18" charset="0"/>
                <a:cs typeface="Times New Roman" panose="02020603050405020304" pitchFamily="18" charset="0"/>
              </a:rPr>
              <a:t>14 providers reviewed/ 9 Passed</a:t>
            </a:r>
            <a:endParaRPr lang="en-US" sz="1000" b="1" i="0" u="none" strike="noStrike" dirty="0" smtClean="0">
              <a:solidFill>
                <a:srgbClr val="3F3F3F"/>
              </a:solidFill>
              <a:effectLst/>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i="0" u="none" strike="noStrike" dirty="0" smtClean="0">
              <a:effectLst/>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dirty="0" smtClean="0">
                <a:effectLst/>
                <a:latin typeface="Times New Roman" panose="02020603050405020304" pitchFamily="18" charset="0"/>
                <a:cs typeface="Times New Roman" panose="02020603050405020304" pitchFamily="18" charset="0"/>
              </a:rPr>
              <a:t>Billing Trend</a:t>
            </a:r>
            <a:r>
              <a:rPr lang="en-US" sz="1000" b="0" i="0" u="none" strike="noStrike" dirty="0" smtClean="0">
                <a:effectLst/>
                <a:latin typeface="Times New Roman" panose="02020603050405020304" pitchFamily="18" charset="0"/>
                <a:cs typeface="Times New Roman" panose="02020603050405020304" pitchFamily="18" charset="0"/>
              </a:rPr>
              <a:t>-Provider’s utilization metrics are evaluated monthly related to charge skew and average work RVU. Significant</a:t>
            </a:r>
            <a:r>
              <a:rPr lang="en-US" sz="1000" b="0" i="0" u="none" strike="noStrike" baseline="0" dirty="0" smtClean="0">
                <a:effectLst/>
                <a:latin typeface="Times New Roman" panose="02020603050405020304" pitchFamily="18" charset="0"/>
                <a:cs typeface="Times New Roman" panose="02020603050405020304" pitchFamily="18" charset="0"/>
              </a:rPr>
              <a:t> increases or decreases in these metrics over time may indicate changes in billing practices needing review to determine any risk or revenue opportunities: </a:t>
            </a:r>
            <a:r>
              <a:rPr lang="en-US" sz="1000" b="1" i="0" u="none" strike="noStrike" baseline="0" dirty="0" smtClean="0">
                <a:effectLst/>
                <a:latin typeface="Times New Roman" panose="02020603050405020304" pitchFamily="18" charset="0"/>
                <a:cs typeface="Times New Roman" panose="02020603050405020304" pitchFamily="18" charset="0"/>
              </a:rPr>
              <a:t>6 providers reviewed/ 5 Passed</a:t>
            </a:r>
            <a:endParaRPr lang="en-US" sz="1000" b="1" i="0" u="none" strike="noStrike" dirty="0" smtClean="0">
              <a:solidFill>
                <a:srgbClr val="3F3F3F"/>
              </a:solidFill>
              <a:effectLst/>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dirty="0" smtClean="0">
              <a:solidFill>
                <a:srgbClr val="3F3F3F"/>
              </a:solidFill>
              <a:effectLst/>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dirty="0" smtClean="0">
                <a:effectLst/>
                <a:latin typeface="Times New Roman" panose="02020603050405020304" pitchFamily="18" charset="0"/>
                <a:cs typeface="Times New Roman" panose="02020603050405020304" pitchFamily="18" charset="0"/>
              </a:rPr>
              <a:t>Billing</a:t>
            </a:r>
            <a:r>
              <a:rPr lang="en-US" sz="1000" b="1" i="0" u="none" strike="noStrike" baseline="0" dirty="0" smtClean="0">
                <a:effectLst/>
                <a:latin typeface="Times New Roman" panose="02020603050405020304" pitchFamily="18" charset="0"/>
                <a:cs typeface="Times New Roman" panose="02020603050405020304" pitchFamily="18" charset="0"/>
              </a:rPr>
              <a:t> </a:t>
            </a:r>
            <a:r>
              <a:rPr lang="en-US" sz="1000" b="1" i="0" u="none" strike="noStrike" dirty="0" smtClean="0">
                <a:effectLst/>
                <a:latin typeface="Times New Roman" panose="02020603050405020304" pitchFamily="18" charset="0"/>
                <a:cs typeface="Times New Roman" panose="02020603050405020304" pitchFamily="18" charset="0"/>
              </a:rPr>
              <a:t>Variance</a:t>
            </a:r>
            <a:r>
              <a:rPr lang="en-US" sz="1000" b="0" i="0" u="none" strike="noStrike" dirty="0" smtClean="0">
                <a:effectLst/>
                <a:latin typeface="Times New Roman" panose="02020603050405020304" pitchFamily="18" charset="0"/>
                <a:cs typeface="Times New Roman" panose="02020603050405020304" pitchFamily="18" charset="0"/>
              </a:rPr>
              <a:t>- This category identifies providers </a:t>
            </a:r>
            <a:r>
              <a:rPr lang="en-US" sz="1000" b="0" i="0" u="none" strike="noStrike" baseline="0" dirty="0" smtClean="0">
                <a:effectLst/>
                <a:latin typeface="Times New Roman" panose="02020603050405020304" pitchFamily="18" charset="0"/>
                <a:cs typeface="Times New Roman" panose="02020603050405020304" pitchFamily="18" charset="0"/>
              </a:rPr>
              <a:t>with a large degree of skew who may not be billing in a way that resembles the normative billing pattern and are reviewed for risk or revenue opportunities.</a:t>
            </a:r>
            <a:r>
              <a:rPr lang="en-US" sz="1000" b="1" i="0" u="none" strike="noStrike" baseline="0" dirty="0" smtClean="0">
                <a:effectLst/>
                <a:latin typeface="Times New Roman" panose="02020603050405020304" pitchFamily="18" charset="0"/>
                <a:cs typeface="Times New Roman" panose="02020603050405020304" pitchFamily="18" charset="0"/>
              </a:rPr>
              <a:t>:  51 providers reviewed/ 28 Passed</a:t>
            </a:r>
            <a:endParaRPr lang="en-US" sz="1000" b="1" i="0" u="none" strike="noStrike" dirty="0" smtClean="0">
              <a:solidFill>
                <a:srgbClr val="3F3F3F"/>
              </a:solidFill>
              <a:effectLst/>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dirty="0" smtClean="0">
              <a:solidFill>
                <a:srgbClr val="3F3F3F"/>
              </a:solidFill>
              <a:effectLst/>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dirty="0" smtClean="0">
                <a:effectLst/>
                <a:latin typeface="Times New Roman" panose="02020603050405020304" pitchFamily="18" charset="0"/>
                <a:cs typeface="Times New Roman" panose="02020603050405020304" pitchFamily="18" charset="0"/>
              </a:rPr>
              <a:t>New Provider</a:t>
            </a:r>
            <a:r>
              <a:rPr lang="en-US" sz="1000" b="0" i="0" u="none" strike="noStrike" dirty="0" smtClean="0">
                <a:effectLst/>
                <a:latin typeface="Times New Roman" panose="02020603050405020304" pitchFamily="18" charset="0"/>
                <a:cs typeface="Times New Roman" panose="02020603050405020304" pitchFamily="18" charset="0"/>
              </a:rPr>
              <a:t>-</a:t>
            </a:r>
            <a:r>
              <a:rPr lang="en-US" sz="1000" b="0" i="0" u="none" strike="noStrike" baseline="0" dirty="0" smtClean="0">
                <a:effectLst/>
                <a:latin typeface="Times New Roman" panose="02020603050405020304" pitchFamily="18" charset="0"/>
                <a:cs typeface="Times New Roman" panose="02020603050405020304" pitchFamily="18" charset="0"/>
              </a:rPr>
              <a:t> This category identifies providers whose initial billing dates are within the last several months: </a:t>
            </a:r>
            <a:r>
              <a:rPr lang="en-US" sz="1000" b="1" i="0" u="none" strike="noStrike" baseline="0" dirty="0" smtClean="0">
                <a:effectLst/>
                <a:latin typeface="Times New Roman" panose="02020603050405020304" pitchFamily="18" charset="0"/>
                <a:cs typeface="Times New Roman" panose="02020603050405020304" pitchFamily="18" charset="0"/>
              </a:rPr>
              <a:t>16 providers reviewed/ 10 Passed</a:t>
            </a:r>
            <a:endParaRPr lang="en-US" sz="1000" b="1" i="0" u="none" strike="noStrike" dirty="0" smtClean="0">
              <a:solidFill>
                <a:srgbClr val="3F3F3F"/>
              </a:solidFill>
              <a:effectLst/>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baseline="0" dirty="0" smtClean="0">
                <a:effectLst/>
                <a:latin typeface="Times New Roman" panose="02020603050405020304" pitchFamily="18" charset="0"/>
                <a:cs typeface="Times New Roman" panose="02020603050405020304" pitchFamily="18" charset="0"/>
              </a:rPr>
              <a:t> </a:t>
            </a:r>
            <a:endParaRPr lang="en-US" sz="1000" b="0" i="0" u="none" strike="noStrike" dirty="0" smtClean="0">
              <a:solidFill>
                <a:srgbClr val="3F3F3F"/>
              </a:solidFill>
              <a:effectLst/>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dirty="0" smtClean="0">
                <a:solidFill>
                  <a:srgbClr val="3F3F3F"/>
                </a:solidFill>
                <a:effectLst/>
                <a:latin typeface="Times New Roman" panose="02020603050405020304" pitchFamily="18" charset="0"/>
                <a:cs typeface="Times New Roman" panose="02020603050405020304" pitchFamily="18" charset="0"/>
              </a:rPr>
              <a:t>Previous Outcome- </a:t>
            </a:r>
            <a:r>
              <a:rPr lang="en-US" sz="1000" b="0" i="0" u="none" strike="noStrike" baseline="0" dirty="0" smtClean="0">
                <a:effectLst/>
                <a:latin typeface="Times New Roman" panose="02020603050405020304" pitchFamily="18" charset="0"/>
                <a:cs typeface="Times New Roman" panose="02020603050405020304" pitchFamily="18" charset="0"/>
              </a:rPr>
              <a:t>This category identifies providers who are being re-reviewed based on previous audit outcome:  </a:t>
            </a:r>
            <a:r>
              <a:rPr lang="en-US" sz="1000" b="1" i="0" u="none" strike="noStrike" baseline="0" dirty="0" smtClean="0">
                <a:effectLst/>
                <a:latin typeface="Times New Roman" panose="02020603050405020304" pitchFamily="18" charset="0"/>
                <a:cs typeface="Times New Roman" panose="02020603050405020304" pitchFamily="18" charset="0"/>
              </a:rPr>
              <a:t>4 providers reviewed/  3 Passed</a:t>
            </a:r>
            <a:endParaRPr lang="en-US" sz="1000" b="1" i="0" u="none" strike="noStrike" dirty="0" smtClean="0">
              <a:solidFill>
                <a:srgbClr val="3F3F3F"/>
              </a:solidFill>
              <a:effectLst/>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dirty="0" smtClean="0">
              <a:solidFill>
                <a:srgbClr val="3F3F3F"/>
              </a:solidFill>
              <a:effectLst/>
              <a:latin typeface="Times New Roman" panose="02020603050405020304" pitchFamily="18" charset="0"/>
              <a:cs typeface="Times New Roman" panose="02020603050405020304" pitchFamily="18" charset="0"/>
            </a:endParaRPr>
          </a:p>
          <a:p>
            <a:endParaRPr lang="en-US" altLang="en-US" sz="1000" dirty="0" smtClean="0">
              <a:ea typeface="ヒラギノ角ゴ Pro W3"/>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41363" indent="-284163">
              <a:spcBef>
                <a:spcPct val="30000"/>
              </a:spcBef>
              <a:defRPr sz="1200">
                <a:solidFill>
                  <a:schemeClr val="tx1"/>
                </a:solidFill>
                <a:latin typeface="Calibri" panose="020F0502020204030204" pitchFamily="34" charset="0"/>
                <a:ea typeface="ヒラギノ角ゴ Pro W3"/>
                <a:cs typeface="ヒラギノ角ゴ Pro W3"/>
              </a:defRPr>
            </a:lvl2pPr>
            <a:lvl3pPr marL="1141413" indent="-227013">
              <a:spcBef>
                <a:spcPct val="30000"/>
              </a:spcBef>
              <a:defRPr sz="1200">
                <a:solidFill>
                  <a:schemeClr val="tx1"/>
                </a:solidFill>
                <a:latin typeface="Calibri" panose="020F0502020204030204" pitchFamily="34" charset="0"/>
                <a:ea typeface="ヒラギノ角ゴ Pro W3"/>
                <a:cs typeface="ヒラギノ角ゴ Pro W3"/>
              </a:defRPr>
            </a:lvl3pPr>
            <a:lvl4pPr marL="1598613" indent="-227013">
              <a:spcBef>
                <a:spcPct val="30000"/>
              </a:spcBef>
              <a:defRPr sz="1200">
                <a:solidFill>
                  <a:schemeClr val="tx1"/>
                </a:solidFill>
                <a:latin typeface="Calibri" panose="020F0502020204030204" pitchFamily="34" charset="0"/>
                <a:ea typeface="ヒラギノ角ゴ Pro W3"/>
                <a:cs typeface="ヒラギノ角ゴ Pro W3"/>
              </a:defRPr>
            </a:lvl4pPr>
            <a:lvl5pPr marL="2055813" indent="-227013">
              <a:spcBef>
                <a:spcPct val="30000"/>
              </a:spcBef>
              <a:defRPr sz="1200">
                <a:solidFill>
                  <a:schemeClr val="tx1"/>
                </a:solidFill>
                <a:latin typeface="Calibri" panose="020F0502020204030204" pitchFamily="34" charset="0"/>
                <a:ea typeface="ヒラギノ角ゴ Pro W3"/>
                <a:cs typeface="ヒラギノ角ゴ Pro W3"/>
              </a:defRPr>
            </a:lvl5pPr>
            <a:lvl6pPr marL="2513013" indent="-227013"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70213" indent="-227013"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27413" indent="-227013"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84613" indent="-227013"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76E2B728-89B2-49F1-978E-9427C3F577D5}" type="slidenum">
              <a:rPr lang="en-US" altLang="en-US"/>
              <a:pPr>
                <a:spcBef>
                  <a:spcPct val="0"/>
                </a:spcBef>
              </a:pPr>
              <a:t>11</a:t>
            </a:fld>
            <a:endParaRPr lang="en-US" altLang="en-US"/>
          </a:p>
        </p:txBody>
      </p:sp>
    </p:spTree>
    <p:extLst>
      <p:ext uri="{BB962C8B-B14F-4D97-AF65-F5344CB8AC3E}">
        <p14:creationId xmlns:p14="http://schemas.microsoft.com/office/powerpoint/2010/main" val="2581537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3000" dirty="0" smtClean="0">
                <a:latin typeface="Times" panose="02020603050405020304" pitchFamily="18" charset="0"/>
                <a:cs typeface="Times" panose="02020603050405020304" pitchFamily="18" charset="0"/>
              </a:rPr>
              <a:t>High Risk providers are associated with one of the following risk areas: (1) billing high volumes in particular E&amp;M service; (2) significant increase/decrease in  utilization of certain codes; (3) billing variance outside of norm billing pattern; or (4) new provider</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Follow-up/</a:t>
            </a:r>
            <a:r>
              <a:rPr lang="en-US" sz="1200" kern="1200" baseline="0" dirty="0" smtClean="0">
                <a:solidFill>
                  <a:schemeClr val="tx1"/>
                </a:solidFill>
                <a:effectLst/>
                <a:latin typeface="+mn-lt"/>
                <a:ea typeface="+mn-ea"/>
                <a:cs typeface="+mn-cs"/>
              </a:rPr>
              <a:t> Corrective Action for non-passing providers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1:1 Provider counseling to take place; redistribution of OCC telehealth guidance documents.  </a:t>
            </a:r>
            <a:r>
              <a:rPr lang="en-US" sz="1200" b="1" kern="1200" dirty="0" smtClean="0">
                <a:solidFill>
                  <a:schemeClr val="tx1"/>
                </a:solidFill>
                <a:effectLst/>
                <a:latin typeface="+mn-lt"/>
                <a:ea typeface="+mn-ea"/>
                <a:cs typeface="+mn-cs"/>
              </a:rPr>
              <a:t>Due</a:t>
            </a:r>
            <a:r>
              <a:rPr lang="en-US" sz="1200" b="1" kern="1200" baseline="0" dirty="0" smtClean="0">
                <a:solidFill>
                  <a:schemeClr val="tx1"/>
                </a:solidFill>
                <a:effectLst/>
                <a:latin typeface="+mn-lt"/>
                <a:ea typeface="+mn-ea"/>
                <a:cs typeface="+mn-cs"/>
              </a:rPr>
              <a:t> to the recent coding and billing guidance issued for office/</a:t>
            </a:r>
            <a:r>
              <a:rPr lang="en-US" sz="1200" b="1" kern="1200" baseline="0" dirty="0" err="1" smtClean="0">
                <a:solidFill>
                  <a:schemeClr val="tx1"/>
                </a:solidFill>
                <a:effectLst/>
                <a:latin typeface="+mn-lt"/>
                <a:ea typeface="+mn-ea"/>
                <a:cs typeface="+mn-cs"/>
              </a:rPr>
              <a:t>outpt</a:t>
            </a:r>
            <a:r>
              <a:rPr lang="en-US" sz="1200" b="1" kern="1200" baseline="0" dirty="0" smtClean="0">
                <a:solidFill>
                  <a:schemeClr val="tx1"/>
                </a:solidFill>
                <a:effectLst/>
                <a:latin typeface="+mn-lt"/>
                <a:ea typeface="+mn-ea"/>
                <a:cs typeface="+mn-cs"/>
              </a:rPr>
              <a:t> visits, provider meetings have been longer than usual…averaging about an hour which is double the time typically spent in discussion about results.</a:t>
            </a:r>
            <a:endParaRPr lang="en-US" sz="12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Non-passing providers scheduled</a:t>
            </a:r>
            <a:r>
              <a:rPr lang="en-US" sz="1200" kern="1200" baseline="0" dirty="0" smtClean="0">
                <a:solidFill>
                  <a:schemeClr val="tx1"/>
                </a:solidFill>
                <a:effectLst/>
                <a:latin typeface="+mn-lt"/>
                <a:ea typeface="+mn-ea"/>
                <a:cs typeface="+mn-cs"/>
              </a:rPr>
              <a:t> for re-audit in</a:t>
            </a:r>
            <a:r>
              <a:rPr lang="en-US" sz="1200" kern="1200" dirty="0" smtClean="0">
                <a:solidFill>
                  <a:schemeClr val="tx1"/>
                </a:solidFill>
                <a:effectLst/>
                <a:latin typeface="+mn-lt"/>
                <a:ea typeface="+mn-ea"/>
                <a:cs typeface="+mn-cs"/>
              </a:rPr>
              <a:t> 3-6 months post counseling</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US" sz="1200" kern="1200" dirty="0" smtClean="0">
                <a:solidFill>
                  <a:schemeClr val="tx1"/>
                </a:solidFill>
                <a:effectLst/>
                <a:latin typeface="+mn-lt"/>
                <a:ea typeface="+mn-ea"/>
                <a:cs typeface="+mn-cs"/>
              </a:rPr>
              <a:t>Telehealth</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Decrease in CPT accuracy rate primarily due to e/m </a:t>
            </a:r>
            <a:r>
              <a:rPr lang="en-US" sz="1200" kern="1200" dirty="0" err="1" smtClean="0">
                <a:solidFill>
                  <a:schemeClr val="tx1"/>
                </a:solidFill>
                <a:effectLst/>
                <a:latin typeface="+mn-lt"/>
                <a:ea typeface="+mn-ea"/>
                <a:cs typeface="+mn-cs"/>
              </a:rPr>
              <a:t>outpt</a:t>
            </a:r>
            <a:r>
              <a:rPr lang="en-US" sz="1200" kern="1200" dirty="0" smtClean="0">
                <a:solidFill>
                  <a:schemeClr val="tx1"/>
                </a:solidFill>
                <a:effectLst/>
                <a:latin typeface="+mn-lt"/>
                <a:ea typeface="+mn-ea"/>
                <a:cs typeface="+mn-cs"/>
              </a:rPr>
              <a:t>/office visit leveling issues in accordance</a:t>
            </a:r>
            <a:r>
              <a:rPr lang="en-US" sz="1200" kern="1200" baseline="0" dirty="0" smtClean="0">
                <a:solidFill>
                  <a:schemeClr val="tx1"/>
                </a:solidFill>
                <a:effectLst/>
                <a:latin typeface="+mn-lt"/>
                <a:ea typeface="+mn-ea"/>
                <a:cs typeface="+mn-cs"/>
              </a:rPr>
              <a:t> with new 2021 guidelines</a:t>
            </a:r>
            <a:r>
              <a:rPr lang="en-US" sz="1200" kern="1200" dirty="0" smtClean="0">
                <a:solidFill>
                  <a:schemeClr val="tx1"/>
                </a:solidFill>
                <a:effectLst/>
                <a:latin typeface="+mn-lt"/>
                <a:ea typeface="+mn-ea"/>
                <a:cs typeface="+mn-cs"/>
              </a:rPr>
              <a:t>.  Documentation of Mode and Time (when warranted) remain in</a:t>
            </a:r>
            <a:r>
              <a:rPr lang="en-US" sz="1200" kern="1200" baseline="0" dirty="0" smtClean="0">
                <a:solidFill>
                  <a:schemeClr val="tx1"/>
                </a:solidFill>
                <a:effectLst/>
                <a:latin typeface="+mn-lt"/>
                <a:ea typeface="+mn-ea"/>
                <a:cs typeface="+mn-cs"/>
              </a:rPr>
              <a:t> the 90</a:t>
            </a:r>
            <a:r>
              <a:rPr lang="en-US" sz="1200" kern="1200" baseline="30000" dirty="0" smtClean="0">
                <a:solidFill>
                  <a:schemeClr val="tx1"/>
                </a:solidFill>
                <a:effectLst/>
                <a:latin typeface="+mn-lt"/>
                <a:ea typeface="+mn-ea"/>
                <a:cs typeface="+mn-cs"/>
              </a:rPr>
              <a:t>th</a:t>
            </a:r>
            <a:r>
              <a:rPr lang="en-US" sz="1200" kern="1200" baseline="0" dirty="0" smtClean="0">
                <a:solidFill>
                  <a:schemeClr val="tx1"/>
                </a:solidFill>
                <a:effectLst/>
                <a:latin typeface="+mn-lt"/>
                <a:ea typeface="+mn-ea"/>
                <a:cs typeface="+mn-cs"/>
              </a:rPr>
              <a:t> percentile.  Documentation of verbal consent has decreased since last reported.</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2021 E&amp;M Off/</a:t>
            </a:r>
            <a:r>
              <a:rPr lang="en-US" sz="1200" kern="1200" dirty="0" err="1" smtClean="0">
                <a:solidFill>
                  <a:schemeClr val="tx1"/>
                </a:solidFill>
                <a:effectLst/>
                <a:latin typeface="+mn-lt"/>
                <a:ea typeface="+mn-ea"/>
                <a:cs typeface="+mn-cs"/>
              </a:rPr>
              <a:t>Outpt</a:t>
            </a: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It remains that providers continue to select</a:t>
            </a:r>
            <a:r>
              <a:rPr lang="en-US" sz="1200" kern="1200" baseline="0" dirty="0" smtClean="0">
                <a:solidFill>
                  <a:schemeClr val="tx1"/>
                </a:solidFill>
                <a:effectLst/>
                <a:latin typeface="+mn-lt"/>
                <a:ea typeface="+mn-ea"/>
                <a:cs typeface="+mn-cs"/>
              </a:rPr>
              <a:t> level based on MDM.  However accuracy rate (of 57%) demonstrates continued need for educating providers on new guidelines, specifically when leveling according to medical decision making.</a:t>
            </a:r>
            <a:r>
              <a:rPr lang="en-US" sz="1200" kern="1200" dirty="0" smtClean="0">
                <a:solidFill>
                  <a:schemeClr val="tx1"/>
                </a:solidFill>
                <a:effectLst/>
                <a:latin typeface="+mn-lt"/>
                <a:ea typeface="+mn-ea"/>
                <a:cs typeface="+mn-cs"/>
              </a:rPr>
              <a:t> 136 cases w/ MDM deficiency **(92 over coded findings, 44 under coded findings) ** (58 of the over coded finding were 99215)</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6895DF3-F5F6-464A-9F9B-155313D8B60F}" type="slidenum">
              <a:rPr lang="en-US" smtClean="0"/>
              <a:t>12</a:t>
            </a:fld>
            <a:endParaRPr lang="en-US"/>
          </a:p>
        </p:txBody>
      </p:sp>
    </p:spTree>
    <p:extLst>
      <p:ext uri="{BB962C8B-B14F-4D97-AF65-F5344CB8AC3E}">
        <p14:creationId xmlns:p14="http://schemas.microsoft.com/office/powerpoint/2010/main" val="4226634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smtClean="0"/>
              <a:t>Office/</a:t>
            </a:r>
            <a:r>
              <a:rPr lang="en-US" dirty="0" err="1" smtClean="0"/>
              <a:t>Outpt</a:t>
            </a:r>
            <a:r>
              <a:rPr lang="en-US" dirty="0" smtClean="0"/>
              <a:t> E/M Visits</a:t>
            </a:r>
            <a:r>
              <a:rPr lang="en-US" baseline="0" dirty="0" smtClean="0"/>
              <a:t> audit- Selection of service billed based on MDM- 73%; based on Time- 27%; Primary deficiency </a:t>
            </a:r>
            <a:r>
              <a:rPr lang="en-US" baseline="0" dirty="0" err="1" smtClean="0"/>
              <a:t>overcoding</a:t>
            </a:r>
            <a:r>
              <a:rPr lang="en-US" baseline="0" dirty="0" smtClean="0"/>
              <a:t>  level wherein </a:t>
            </a:r>
            <a:r>
              <a:rPr lang="en-US" sz="1200" baseline="0" dirty="0" smtClean="0"/>
              <a:t>t</a:t>
            </a:r>
            <a:r>
              <a:rPr lang="en-US" altLang="en-US" sz="1200" dirty="0" smtClean="0">
                <a:ea typeface="ヒラギノ角ゴ Pro W3"/>
              </a:rPr>
              <a:t>he amount and/or complexity of data reviewed and analyzed (of the medical decision making), number and/or complexity of problem(s) (of the medical decision making) and risk of complications and/or morbidity or mortality of patient management (of the medical decision making) as noted in the documentation supported a lower level of service. In these instances wherein there is an e/m leveling issue, we include an e/m worksheet for the case to show the information from the note that the auditor abstracted to contribute to supported level.  </a:t>
            </a:r>
          </a:p>
          <a:p>
            <a:pPr marL="171450" indent="-171450">
              <a:buFontTx/>
              <a:buChar char="-"/>
            </a:pP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4656F0B6-C455-461C-B617-FC49A686B146}" type="slidenum">
              <a:rPr lang="en-US" altLang="en-US" smtClean="0"/>
              <a:pPr>
                <a:defRPr/>
              </a:pPr>
              <a:t>13</a:t>
            </a:fld>
            <a:endParaRPr lang="en-US" altLang="en-US"/>
          </a:p>
        </p:txBody>
      </p:sp>
    </p:spTree>
    <p:extLst>
      <p:ext uri="{BB962C8B-B14F-4D97-AF65-F5344CB8AC3E}">
        <p14:creationId xmlns:p14="http://schemas.microsoft.com/office/powerpoint/2010/main" val="2154267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Reason for gap in the annual provider audits: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 annual  PHA provider documentation audit of  coding and documentation accuracy has been in place since 2019, prior to Epic implementation, under the purview of the Office of Corporate Compliance. Post Epic implementation the Office of Corporate Compliance transitioned the annual PHA provider audits from a manual review system to </a:t>
            </a:r>
            <a:r>
              <a:rPr lang="en-US" sz="1200" kern="1200" dirty="0" err="1" smtClean="0">
                <a:solidFill>
                  <a:schemeClr val="tx1"/>
                </a:solidFill>
                <a:effectLst/>
                <a:latin typeface="+mn-lt"/>
                <a:ea typeface="+mn-ea"/>
                <a:cs typeface="+mn-cs"/>
              </a:rPr>
              <a:t>MDAudit</a:t>
            </a:r>
            <a:r>
              <a:rPr lang="en-US" sz="1200" kern="1200" dirty="0" smtClean="0">
                <a:solidFill>
                  <a:schemeClr val="tx1"/>
                </a:solidFill>
                <a:effectLst/>
                <a:latin typeface="+mn-lt"/>
                <a:ea typeface="+mn-ea"/>
                <a:cs typeface="+mn-cs"/>
              </a:rPr>
              <a:t>.  The use of this analytics tool streamlines the audit process,  provides a more robust reporting system and allows for risk-based provider audits.  There was a gap in the provider audit schedule to allow for claims data file transfer set up and audit schedule creation in the </a:t>
            </a:r>
            <a:r>
              <a:rPr lang="en-US" sz="1200" kern="1200" dirty="0" err="1" smtClean="0">
                <a:solidFill>
                  <a:schemeClr val="tx1"/>
                </a:solidFill>
                <a:effectLst/>
                <a:latin typeface="+mn-lt"/>
                <a:ea typeface="+mn-ea"/>
                <a:cs typeface="+mn-cs"/>
              </a:rPr>
              <a:t>MDAudit</a:t>
            </a:r>
            <a:r>
              <a:rPr lang="en-US" sz="1200" kern="1200" dirty="0" smtClean="0">
                <a:solidFill>
                  <a:schemeClr val="tx1"/>
                </a:solidFill>
                <a:effectLst/>
                <a:latin typeface="+mn-lt"/>
                <a:ea typeface="+mn-ea"/>
                <a:cs typeface="+mn-cs"/>
              </a:rPr>
              <a:t> system.  The use of </a:t>
            </a:r>
            <a:r>
              <a:rPr lang="en-US" sz="1200" kern="1200" dirty="0" err="1" smtClean="0">
                <a:solidFill>
                  <a:schemeClr val="tx1"/>
                </a:solidFill>
                <a:effectLst/>
                <a:latin typeface="+mn-lt"/>
                <a:ea typeface="+mn-ea"/>
                <a:cs typeface="+mn-cs"/>
              </a:rPr>
              <a:t>MDAudit</a:t>
            </a:r>
            <a:r>
              <a:rPr lang="en-US" sz="1200" kern="1200" dirty="0" smtClean="0">
                <a:solidFill>
                  <a:schemeClr val="tx1"/>
                </a:solidFill>
                <a:effectLst/>
                <a:latin typeface="+mn-lt"/>
                <a:ea typeface="+mn-ea"/>
                <a:cs typeface="+mn-cs"/>
              </a:rPr>
              <a:t> for annual provider audits went live in June of 2021.  The annual audit of all PHA providers (total of</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approx</a:t>
            </a:r>
            <a:r>
              <a:rPr lang="en-US" sz="1200" kern="1200" baseline="0" dirty="0" smtClean="0">
                <a:solidFill>
                  <a:schemeClr val="tx1"/>
                </a:solidFill>
                <a:effectLst/>
                <a:latin typeface="+mn-lt"/>
                <a:ea typeface="+mn-ea"/>
                <a:cs typeface="+mn-cs"/>
              </a:rPr>
              <a:t> 50) </a:t>
            </a:r>
            <a:r>
              <a:rPr lang="en-US" sz="1200" kern="1200" dirty="0" smtClean="0">
                <a:solidFill>
                  <a:schemeClr val="tx1"/>
                </a:solidFill>
                <a:effectLst/>
                <a:latin typeface="+mn-lt"/>
                <a:ea typeface="+mn-ea"/>
                <a:cs typeface="+mn-cs"/>
              </a:rPr>
              <a:t>will be completed by February 2022.</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data above is through the end of July for FY22.  August</a:t>
            </a:r>
            <a:r>
              <a:rPr lang="en-US" sz="1200" kern="1200" baseline="0" dirty="0" smtClean="0">
                <a:solidFill>
                  <a:schemeClr val="tx1"/>
                </a:solidFill>
                <a:effectLst/>
                <a:latin typeface="+mn-lt"/>
                <a:ea typeface="+mn-ea"/>
                <a:cs typeface="+mn-cs"/>
              </a:rPr>
              <a:t> results are being finalized pending provider meetings.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44C14B2-A0C6-4E14-89B7-9A4C00287666}" type="slidenum">
              <a:rPr lang="en-US" smtClean="0"/>
              <a:t>14</a:t>
            </a:fld>
            <a:endParaRPr lang="en-US"/>
          </a:p>
        </p:txBody>
      </p:sp>
    </p:spTree>
    <p:extLst>
      <p:ext uri="{BB962C8B-B14F-4D97-AF65-F5344CB8AC3E}">
        <p14:creationId xmlns:p14="http://schemas.microsoft.com/office/powerpoint/2010/main" val="12038206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51FAFE-FA7F-434D-AC3C-1BFC5F791D7E}"/>
              </a:ext>
            </a:extLst>
          </p:cNvPr>
          <p:cNvSpPr/>
          <p:nvPr/>
        </p:nvSpPr>
        <p:spPr>
          <a:xfrm>
            <a:off x="1" y="2140948"/>
            <a:ext cx="12192000" cy="4717052"/>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UChicago Medicine logo">
            <a:extLst>
              <a:ext uri="{FF2B5EF4-FFF2-40B4-BE49-F238E27FC236}">
                <a16:creationId xmlns:a16="http://schemas.microsoft.com/office/drawing/2014/main" id="{29CE725B-CDE8-1549-8274-868001F7B1E5}"/>
              </a:ext>
            </a:extLst>
          </p:cNvPr>
          <p:cNvPicPr>
            <a:picLocks noChangeAspect="1"/>
          </p:cNvPicPr>
          <p:nvPr/>
        </p:nvPicPr>
        <p:blipFill>
          <a:blip r:embed="rId2"/>
          <a:stretch>
            <a:fillRect/>
          </a:stretch>
        </p:blipFill>
        <p:spPr>
          <a:xfrm>
            <a:off x="457200" y="488315"/>
            <a:ext cx="3527773" cy="1206707"/>
          </a:xfrm>
          <a:prstGeom prst="rect">
            <a:avLst/>
          </a:prstGeom>
        </p:spPr>
      </p:pic>
      <p:sp>
        <p:nvSpPr>
          <p:cNvPr id="6" name="Text Placeholder 5">
            <a:extLst>
              <a:ext uri="{FF2B5EF4-FFF2-40B4-BE49-F238E27FC236}">
                <a16:creationId xmlns:a16="http://schemas.microsoft.com/office/drawing/2014/main" id="{A9D0BA54-9400-8640-A96B-958D1AC06639}"/>
              </a:ext>
            </a:extLst>
          </p:cNvPr>
          <p:cNvSpPr>
            <a:spLocks noGrp="1"/>
          </p:cNvSpPr>
          <p:nvPr>
            <p:ph type="body" sz="quarter" idx="10" hasCustomPrompt="1"/>
          </p:nvPr>
        </p:nvSpPr>
        <p:spPr>
          <a:xfrm>
            <a:off x="486164" y="2440303"/>
            <a:ext cx="11248635" cy="2551488"/>
          </a:xfrm>
        </p:spPr>
        <p:txBody>
          <a:bodyPr lIns="182880" tIns="274320" rIns="457200" bIns="274320" anchor="ctr" anchorCtr="0"/>
          <a:lstStyle>
            <a:lvl1pPr marL="0" indent="0">
              <a:buNone/>
              <a:defRPr sz="5400" b="1">
                <a:solidFill>
                  <a:schemeClr val="bg1"/>
                </a:solidFill>
              </a:defRPr>
            </a:lvl1pPr>
          </a:lstStyle>
          <a:p>
            <a:pPr lvl="0"/>
            <a:r>
              <a:rPr lang="en-US" dirty="0"/>
              <a:t>Edit Presentation Title</a:t>
            </a:r>
          </a:p>
        </p:txBody>
      </p:sp>
      <p:sp>
        <p:nvSpPr>
          <p:cNvPr id="13" name="Text Placeholder 5">
            <a:extLst>
              <a:ext uri="{FF2B5EF4-FFF2-40B4-BE49-F238E27FC236}">
                <a16:creationId xmlns:a16="http://schemas.microsoft.com/office/drawing/2014/main" id="{CF30B05A-0A55-7C46-B92B-5BD2602AB550}"/>
              </a:ext>
            </a:extLst>
          </p:cNvPr>
          <p:cNvSpPr>
            <a:spLocks noGrp="1"/>
          </p:cNvSpPr>
          <p:nvPr>
            <p:ph type="body" sz="quarter" idx="11" hasCustomPrompt="1"/>
          </p:nvPr>
        </p:nvSpPr>
        <p:spPr>
          <a:xfrm>
            <a:off x="486164" y="5057134"/>
            <a:ext cx="11248633" cy="1358020"/>
          </a:xfrm>
        </p:spPr>
        <p:txBody>
          <a:bodyPr lIns="182880" tIns="274320" rIns="457200" bIns="274320" anchor="ctr" anchorCtr="0"/>
          <a:lstStyle>
            <a:lvl1pPr marL="0" indent="0">
              <a:buNone/>
              <a:defRPr sz="2800">
                <a:ln>
                  <a:noFill/>
                </a:ln>
                <a:solidFill>
                  <a:schemeClr val="bg1"/>
                </a:solidFill>
              </a:defRPr>
            </a:lvl1pPr>
          </a:lstStyle>
          <a:p>
            <a:pPr lvl="0"/>
            <a:r>
              <a:rPr lang="en-US" dirty="0"/>
              <a:t>Edit secondary information</a:t>
            </a:r>
          </a:p>
        </p:txBody>
      </p:sp>
      <p:cxnSp>
        <p:nvCxnSpPr>
          <p:cNvPr id="7" name="Straight Connector 6">
            <a:extLst>
              <a:ext uri="{FF2B5EF4-FFF2-40B4-BE49-F238E27FC236}">
                <a16:creationId xmlns:a16="http://schemas.microsoft.com/office/drawing/2014/main" id="{0AB00EAB-6299-F343-BAA1-6544C2FD34E6}"/>
              </a:ext>
            </a:extLst>
          </p:cNvPr>
          <p:cNvCxnSpPr>
            <a:cxnSpLocks/>
          </p:cNvCxnSpPr>
          <p:nvPr/>
        </p:nvCxnSpPr>
        <p:spPr>
          <a:xfrm>
            <a:off x="701749" y="5024462"/>
            <a:ext cx="1078849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B81B1DB-274C-CA4E-A263-AD892B13C036}"/>
              </a:ext>
            </a:extLst>
          </p:cNvPr>
          <p:cNvSpPr/>
          <p:nvPr/>
        </p:nvSpPr>
        <p:spPr>
          <a:xfrm>
            <a:off x="1" y="0"/>
            <a:ext cx="12192000" cy="136526"/>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821A4682-255D-C442-8464-B41AE97F8C5F}"/>
              </a:ext>
            </a:extLst>
          </p:cNvPr>
          <p:cNvSpPr/>
          <p:nvPr userDrawn="1"/>
        </p:nvSpPr>
        <p:spPr>
          <a:xfrm>
            <a:off x="486164" y="2440303"/>
            <a:ext cx="11248633" cy="3974851"/>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5154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Words only">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US" dirty="0"/>
          </a:p>
        </p:txBody>
      </p:sp>
      <p:sp>
        <p:nvSpPr>
          <p:cNvPr id="9" name="Text Placeholder 7"/>
          <p:cNvSpPr>
            <a:spLocks noGrp="1"/>
          </p:cNvSpPr>
          <p:nvPr>
            <p:ph type="body" sz="quarter" idx="13"/>
          </p:nvPr>
        </p:nvSpPr>
        <p:spPr>
          <a:xfrm>
            <a:off x="1511810" y="1902503"/>
            <a:ext cx="9575292" cy="3299085"/>
          </a:xfrm>
        </p:spPr>
        <p:txBody>
          <a:bodyPr anchor="t">
            <a:normAutofit/>
          </a:bodyPr>
          <a:lstStyle>
            <a:lvl1pPr marL="285750" indent="-285750">
              <a:lnSpc>
                <a:spcPct val="100000"/>
              </a:lnSpc>
              <a:buClrTx/>
              <a:buFont typeface="Wingdings" panose="05000000000000000000" pitchFamily="2" charset="2"/>
              <a:buChar char="§"/>
              <a:defRPr sz="3200" baseline="0"/>
            </a:lvl1pPr>
            <a:lvl2pPr marL="502920" indent="0">
              <a:buNone/>
              <a:defRPr/>
            </a:lvl2pPr>
          </a:lstStyle>
          <a:p>
            <a:pPr lvl="0"/>
            <a:r>
              <a:rPr lang="en-US" dirty="0" smtClean="0"/>
              <a:t>Click to edit Master text styles</a:t>
            </a:r>
          </a:p>
        </p:txBody>
      </p:sp>
      <p:sp>
        <p:nvSpPr>
          <p:cNvPr id="5" name="Slide Number Placeholder 5"/>
          <p:cNvSpPr>
            <a:spLocks noGrp="1"/>
          </p:cNvSpPr>
          <p:nvPr>
            <p:ph type="sldNum" sz="quarter" idx="14"/>
          </p:nvPr>
        </p:nvSpPr>
        <p:spPr/>
        <p:txBody>
          <a:bodyPr/>
          <a:lstStyle>
            <a:lvl1pPr defTabSz="457200">
              <a:defRPr>
                <a:cs typeface="ヒラギノ角ゴ Pro W3"/>
              </a:defRPr>
            </a:lvl1pPr>
          </a:lstStyle>
          <a:p>
            <a:pPr>
              <a:defRPr/>
            </a:pPr>
            <a:fld id="{232C9B6E-D4F9-498A-94D2-408EB2FF2D9A}" type="slidenum">
              <a:rPr lang="en-US" altLang="en-US"/>
              <a:pPr>
                <a:defRPr/>
              </a:pPr>
              <a:t>‹#›</a:t>
            </a:fld>
            <a:endParaRPr lang="en-US" altLang="en-US" dirty="0"/>
          </a:p>
        </p:txBody>
      </p:sp>
    </p:spTree>
    <p:extLst>
      <p:ext uri="{BB962C8B-B14F-4D97-AF65-F5344CB8AC3E}">
        <p14:creationId xmlns:p14="http://schemas.microsoft.com/office/powerpoint/2010/main" val="4117183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933"/>
            </a:lvl1pPr>
          </a:lstStyle>
          <a:p>
            <a:r>
              <a:rPr lang="en-US" smtClean="0"/>
              <a:t>Click to edit Master title style</a:t>
            </a:r>
            <a:endParaRPr lang="en-US" dirty="0"/>
          </a:p>
        </p:txBody>
      </p:sp>
      <p:sp>
        <p:nvSpPr>
          <p:cNvPr id="6" name="Text Placeholder 6"/>
          <p:cNvSpPr>
            <a:spLocks noGrp="1"/>
          </p:cNvSpPr>
          <p:nvPr>
            <p:ph type="body" sz="quarter" idx="10"/>
          </p:nvPr>
        </p:nvSpPr>
        <p:spPr>
          <a:xfrm>
            <a:off x="3860800" y="5943600"/>
            <a:ext cx="7721600" cy="609600"/>
          </a:xfrm>
        </p:spPr>
        <p:txBody>
          <a:bodyPr anchor="b"/>
          <a:lstStyle>
            <a:lvl1pPr>
              <a:defRPr sz="1333" b="0" baseline="0"/>
            </a:lvl1pPr>
          </a:lstStyle>
          <a:p>
            <a:pPr lvl="0"/>
            <a:r>
              <a:rPr lang="en-US" smtClean="0"/>
              <a:t>Click to edit Master text styles</a:t>
            </a:r>
          </a:p>
        </p:txBody>
      </p:sp>
      <p:sp>
        <p:nvSpPr>
          <p:cNvPr id="4" name="Slide Number Placeholder 3"/>
          <p:cNvSpPr>
            <a:spLocks noGrp="1"/>
          </p:cNvSpPr>
          <p:nvPr>
            <p:ph type="sldNum" sz="quarter" idx="11"/>
          </p:nvPr>
        </p:nvSpPr>
        <p:spPr/>
        <p:txBody>
          <a:bodyPr/>
          <a:lstStyle>
            <a:lvl1pPr>
              <a:defRPr/>
            </a:lvl1pPr>
          </a:lstStyle>
          <a:p>
            <a:pPr>
              <a:defRPr/>
            </a:pPr>
            <a:fld id="{FDA099CA-0110-4FC1-AFC1-C7BBBFFB085C}" type="slidenum">
              <a:rPr lang="en-US"/>
              <a:pPr>
                <a:defRPr/>
              </a:pPr>
              <a:t>‹#›</a:t>
            </a:fld>
            <a:endParaRPr lang="en-US"/>
          </a:p>
        </p:txBody>
      </p:sp>
    </p:spTree>
    <p:extLst>
      <p:ext uri="{BB962C8B-B14F-4D97-AF65-F5344CB8AC3E}">
        <p14:creationId xmlns:p14="http://schemas.microsoft.com/office/powerpoint/2010/main" val="1495289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E111C519-9914-4E3F-A262-12E9A0A1EE32}" type="slidenum">
              <a:rPr lang="en-US"/>
              <a:pPr>
                <a:defRPr/>
              </a:pPr>
              <a:t>‹#›</a:t>
            </a:fld>
            <a:endParaRPr lang="en-US"/>
          </a:p>
        </p:txBody>
      </p:sp>
    </p:spTree>
    <p:extLst>
      <p:ext uri="{BB962C8B-B14F-4D97-AF65-F5344CB8AC3E}">
        <p14:creationId xmlns:p14="http://schemas.microsoft.com/office/powerpoint/2010/main" val="2918895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50">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xfrm>
            <a:off x="736600" y="6248400"/>
            <a:ext cx="2844800" cy="476250"/>
          </a:xfrm>
          <a:prstGeom prst="rect">
            <a:avLst/>
          </a:prstGeom>
        </p:spPr>
        <p:txBody>
          <a:bodyPr/>
          <a:lstStyle>
            <a:lvl1pPr>
              <a:defRPr>
                <a:ea typeface="MS PGothic"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a:ea typeface="MS PGothic" pitchFamily="34" charset="-128"/>
              <a:cs typeface="+mn-cs"/>
            </a:endParaRPr>
          </a:p>
        </p:txBody>
      </p:sp>
      <p:sp>
        <p:nvSpPr>
          <p:cNvPr id="5" name="Rectangle 3"/>
          <p:cNvSpPr>
            <a:spLocks noGrp="1" noChangeArrowheads="1"/>
          </p:cNvSpPr>
          <p:nvPr>
            <p:ph type="sldNum" sz="quarter" idx="11"/>
          </p:nvPr>
        </p:nvSpPr>
        <p:spPr/>
        <p:txBody>
          <a:bodyPr/>
          <a:lstStyle>
            <a:lvl1pPr>
              <a:defRPr/>
            </a:lvl1pPr>
          </a:lstStyle>
          <a:p>
            <a:pPr marL="0" marR="0" lvl="0" indent="0" algn="r" defTabSz="914400" rtl="0" eaLnBrk="1" fontAlgn="auto" latinLnBrk="0" hangingPunct="1">
              <a:lnSpc>
                <a:spcPct val="100000"/>
              </a:lnSpc>
              <a:spcBef>
                <a:spcPts val="300"/>
              </a:spcBef>
              <a:spcAft>
                <a:spcPts val="0"/>
              </a:spcAft>
              <a:buClrTx/>
              <a:buSzTx/>
              <a:buFontTx/>
              <a:buNone/>
              <a:tabLst/>
              <a:defRPr/>
            </a:pPr>
            <a:fld id="{ED37B52B-F889-472B-8B62-450AE89934DE}" type="slidenum">
              <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300"/>
                </a:spcBef>
                <a:spcAft>
                  <a:spcPts val="0"/>
                </a:spcAft>
                <a:buClrTx/>
                <a:buSzTx/>
                <a:buFontTx/>
                <a:buNone/>
                <a:tabLst/>
                <a:defRPr/>
              </a:pPr>
              <a:t>‹#›</a:t>
            </a:fld>
            <a:endPar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noChangeArrowheads="1"/>
          </p:cNvSpPr>
          <p:nvPr>
            <p:ph type="ftr" sz="quarter" idx="12"/>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82546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Chapter slide">
    <p:spTree>
      <p:nvGrpSpPr>
        <p:cNvPr id="1" name=""/>
        <p:cNvGrpSpPr/>
        <p:nvPr/>
      </p:nvGrpSpPr>
      <p:grpSpPr>
        <a:xfrm>
          <a:off x="0" y="0"/>
          <a:ext cx="0" cy="0"/>
          <a:chOff x="0" y="0"/>
          <a:chExt cx="0" cy="0"/>
        </a:xfrm>
      </p:grpSpPr>
      <p:cxnSp>
        <p:nvCxnSpPr>
          <p:cNvPr id="3" name="Straight Connector 2">
            <a:extLst/>
          </p:cNvPr>
          <p:cNvCxnSpPr/>
          <p:nvPr userDrawn="1"/>
        </p:nvCxnSpPr>
        <p:spPr>
          <a:xfrm>
            <a:off x="0" y="3886200"/>
            <a:ext cx="12192000" cy="0"/>
          </a:xfrm>
          <a:prstGeom prst="line">
            <a:avLst/>
          </a:prstGeom>
          <a:ln w="3175">
            <a:solidFill>
              <a:srgbClr val="767676"/>
            </a:solidFill>
          </a:ln>
        </p:spPr>
        <p:style>
          <a:lnRef idx="1">
            <a:schemeClr val="accent1"/>
          </a:lnRef>
          <a:fillRef idx="0">
            <a:schemeClr val="accent1"/>
          </a:fillRef>
          <a:effectRef idx="0">
            <a:schemeClr val="accent1"/>
          </a:effectRef>
          <a:fontRef idx="minor">
            <a:schemeClr val="tx1"/>
          </a:fontRef>
        </p:style>
      </p:cxnSp>
      <p:sp>
        <p:nvSpPr>
          <p:cNvPr id="4" name="Rectangle 3">
            <a:extLst/>
          </p:cNvPr>
          <p:cNvSpPr/>
          <p:nvPr userDrawn="1"/>
        </p:nvSpPr>
        <p:spPr>
          <a:xfrm>
            <a:off x="996951" y="3352800"/>
            <a:ext cx="10193867" cy="10668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5" name="Picture 1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45967" y="306388"/>
            <a:ext cx="3706284"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p:cNvPr>
          <p:cNvSpPr/>
          <p:nvPr userDrawn="1"/>
        </p:nvSpPr>
        <p:spPr>
          <a:xfrm>
            <a:off x="0" y="6569076"/>
            <a:ext cx="12211051" cy="288925"/>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 name="Title Placeholder 12"/>
          <p:cNvSpPr>
            <a:spLocks noGrp="1"/>
          </p:cNvSpPr>
          <p:nvPr>
            <p:ph type="title"/>
          </p:nvPr>
        </p:nvSpPr>
        <p:spPr>
          <a:xfrm>
            <a:off x="1528064" y="3532864"/>
            <a:ext cx="9139937" cy="706672"/>
          </a:xfrm>
          <a:prstGeom prst="rect">
            <a:avLst/>
          </a:prstGeom>
        </p:spPr>
        <p:txBody>
          <a:bodyPr vert="horz" lIns="91440" tIns="45720" rIns="91440" bIns="45720" rtlCol="0" anchor="ctr">
            <a:normAutofit/>
          </a:bodyPr>
          <a:lstStyle>
            <a:lvl1pPr algn="ctr">
              <a:defRPr sz="3200" b="0" baseline="0">
                <a:solidFill>
                  <a:schemeClr val="bg1"/>
                </a:solidFill>
              </a:defRPr>
            </a:lvl1pPr>
          </a:lstStyle>
          <a:p>
            <a:r>
              <a:rPr lang="en-US"/>
              <a:t>Click to edit Master title style</a:t>
            </a:r>
            <a:endParaRPr lang="en-US" dirty="0"/>
          </a:p>
        </p:txBody>
      </p:sp>
      <p:sp>
        <p:nvSpPr>
          <p:cNvPr id="7" name="Slide Number Placeholder 5">
            <a:extLst/>
          </p:cNvPr>
          <p:cNvSpPr>
            <a:spLocks noGrp="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300"/>
              </a:spcBef>
              <a:spcAft>
                <a:spcPts val="0"/>
              </a:spcAft>
              <a:buClrTx/>
              <a:buSzTx/>
              <a:buFontTx/>
              <a:buNone/>
              <a:tabLst/>
              <a:defRPr/>
            </a:pPr>
            <a:fld id="{2E5DC7CC-A5DA-4CA2-9A99-E089DCEB86AA}" type="slidenum">
              <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300"/>
                </a:spcBef>
                <a:spcAft>
                  <a:spcPts val="0"/>
                </a:spcAft>
                <a:buClrTx/>
                <a:buSzTx/>
                <a:buFontTx/>
                <a:buNone/>
                <a:tabLst/>
                <a:defRPr/>
              </a:pPr>
              <a:t>‹#›</a:t>
            </a:fld>
            <a:endPar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92387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9EB59FE8-DB2D-49D3-9511-D273E684ED7B}" type="datetimeFigureOut">
              <a:rPr lang="en-US" smtClean="0"/>
              <a:t>11/10/2021</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CF91A139-2BD4-43B7-87B9-9EAF4B4F98E3}" type="slidenum">
              <a:rPr lang="en-US" smtClean="0"/>
              <a:t>‹#›</a:t>
            </a:fld>
            <a:endParaRPr lang="en-US"/>
          </a:p>
        </p:txBody>
      </p:sp>
    </p:spTree>
    <p:extLst>
      <p:ext uri="{BB962C8B-B14F-4D97-AF65-F5344CB8AC3E}">
        <p14:creationId xmlns:p14="http://schemas.microsoft.com/office/powerpoint/2010/main" val="4085120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Rectangle 4"/>
          <p:cNvSpPr/>
          <p:nvPr/>
        </p:nvSpPr>
        <p:spPr>
          <a:xfrm>
            <a:off x="-21166" y="0"/>
            <a:ext cx="6076951" cy="6858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t="16937" r="44241" b="20589"/>
          <a:stretch>
            <a:fillRect/>
          </a:stretch>
        </p:blipFill>
        <p:spPr bwMode="auto">
          <a:xfrm>
            <a:off x="-924984" y="0"/>
            <a:ext cx="698076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2063751" y="1666875"/>
            <a:ext cx="1014518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Picture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45967" y="306388"/>
            <a:ext cx="3706284"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21166" y="6569076"/>
            <a:ext cx="12230100" cy="288925"/>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sz="1800" dirty="0">
              <a:solidFill>
                <a:srgbClr val="D6D6D0"/>
              </a:solidFill>
            </a:endParaRPr>
          </a:p>
        </p:txBody>
      </p:sp>
      <p:sp>
        <p:nvSpPr>
          <p:cNvPr id="3" name="Subtitle 2"/>
          <p:cNvSpPr>
            <a:spLocks noGrp="1"/>
          </p:cNvSpPr>
          <p:nvPr>
            <p:ph type="subTitle" idx="1"/>
          </p:nvPr>
        </p:nvSpPr>
        <p:spPr>
          <a:xfrm>
            <a:off x="3351037" y="4119592"/>
            <a:ext cx="5488163" cy="452408"/>
          </a:xfrm>
        </p:spPr>
        <p:txBody>
          <a:bodyPr anchor="t">
            <a:normAutofit/>
          </a:bodyPr>
          <a:lstStyle>
            <a:lvl1pPr marL="0" indent="0" algn="l">
              <a:buNone/>
              <a:defRPr sz="2200" b="0" i="0" cap="none" spc="0" baseline="0">
                <a:solidFill>
                  <a:schemeClr val="bg1">
                    <a:lumMod val="10000"/>
                  </a:schemeClr>
                </a:solidFill>
                <a:latin typeface="Arial" charset="0"/>
                <a:ea typeface="Arial" charset="0"/>
                <a:cs typeface="Arial" charset="0"/>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10" name="Title 1"/>
          <p:cNvSpPr>
            <a:spLocks noGrp="1"/>
          </p:cNvSpPr>
          <p:nvPr>
            <p:ph type="ctrTitle"/>
          </p:nvPr>
        </p:nvSpPr>
        <p:spPr>
          <a:xfrm>
            <a:off x="2743201" y="1143000"/>
            <a:ext cx="5488163" cy="2941364"/>
          </a:xfrm>
          <a:prstGeom prst="rect">
            <a:avLst/>
          </a:prstGeom>
        </p:spPr>
        <p:txBody>
          <a:bodyPr lIns="274320" anchor="b">
            <a:normAutofit/>
          </a:bodyPr>
          <a:lstStyle>
            <a:lvl1pPr algn="l">
              <a:lnSpc>
                <a:spcPct val="100000"/>
              </a:lnSpc>
              <a:defRPr sz="4000" b="0" i="0" spc="-100" baseline="0">
                <a:solidFill>
                  <a:srgbClr val="800000"/>
                </a:solidFill>
                <a:latin typeface="Arial" charset="0"/>
                <a:ea typeface="Arial" charset="0"/>
                <a:cs typeface="Arial" charset="0"/>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3324540" y="4572000"/>
            <a:ext cx="5486400" cy="609600"/>
          </a:xfrm>
        </p:spPr>
        <p:txBody>
          <a:bodyPr>
            <a:normAutofit/>
          </a:bodyPr>
          <a:lstStyle>
            <a:lvl1pPr marL="0" marR="0" indent="0" algn="l" defTabSz="914400" rtl="0" eaLnBrk="1" fontAlgn="auto" latinLnBrk="0" hangingPunct="1">
              <a:lnSpc>
                <a:spcPct val="90000"/>
              </a:lnSpc>
              <a:spcBef>
                <a:spcPts val="1200"/>
              </a:spcBef>
              <a:spcAft>
                <a:spcPts val="0"/>
              </a:spcAft>
              <a:buClr>
                <a:schemeClr val="accent2"/>
              </a:buClr>
              <a:buSzTx/>
              <a:buFont typeface="Wingdings" panose="05000000000000000000" pitchFamily="2" charset="2"/>
              <a:buNone/>
              <a:tabLst/>
              <a:defRPr sz="2000">
                <a:solidFill>
                  <a:schemeClr val="bg1">
                    <a:lumMod val="10000"/>
                  </a:schemeClr>
                </a:solidFill>
              </a:defRPr>
            </a:lvl1pPr>
          </a:lstStyle>
          <a:p>
            <a:pPr lvl="0"/>
            <a:r>
              <a:rPr lang="en-US" smtClean="0"/>
              <a:t>Click to edit Master text styles</a:t>
            </a:r>
          </a:p>
        </p:txBody>
      </p:sp>
      <p:sp>
        <p:nvSpPr>
          <p:cNvPr id="11" name="Slide Number Placeholder 5"/>
          <p:cNvSpPr>
            <a:spLocks noGrp="1"/>
          </p:cNvSpPr>
          <p:nvPr>
            <p:ph type="sldNum" sz="quarter" idx="11"/>
          </p:nvPr>
        </p:nvSpPr>
        <p:spPr/>
        <p:txBody>
          <a:bodyPr/>
          <a:lstStyle>
            <a:lvl1pPr defTabSz="457200">
              <a:defRPr>
                <a:cs typeface="ヒラギノ角ゴ Pro W3"/>
              </a:defRPr>
            </a:lvl1pPr>
          </a:lstStyle>
          <a:p>
            <a:pPr>
              <a:defRPr/>
            </a:pPr>
            <a:fld id="{716B2FDC-A96D-42B4-8393-91DA4E8028EA}" type="slidenum">
              <a:rPr lang="en-US" altLang="en-US"/>
              <a:pPr>
                <a:defRPr/>
              </a:pPr>
              <a:t>‹#›</a:t>
            </a:fld>
            <a:endParaRPr lang="en-US" altLang="en-US" dirty="0"/>
          </a:p>
        </p:txBody>
      </p:sp>
    </p:spTree>
    <p:extLst>
      <p:ext uri="{BB962C8B-B14F-4D97-AF65-F5344CB8AC3E}">
        <p14:creationId xmlns:p14="http://schemas.microsoft.com/office/powerpoint/2010/main" val="2401096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spTree>
      <p:nvGrpSpPr>
        <p:cNvPr id="1" name=""/>
        <p:cNvGrpSpPr/>
        <p:nvPr/>
      </p:nvGrpSpPr>
      <p:grpSpPr>
        <a:xfrm>
          <a:off x="0" y="0"/>
          <a:ext cx="0" cy="0"/>
          <a:chOff x="0" y="0"/>
          <a:chExt cx="0" cy="0"/>
        </a:xfrm>
      </p:grpSpPr>
      <p:sp>
        <p:nvSpPr>
          <p:cNvPr id="6" name="Rectangle 5"/>
          <p:cNvSpPr/>
          <p:nvPr/>
        </p:nvSpPr>
        <p:spPr>
          <a:xfrm>
            <a:off x="101600" y="3498851"/>
            <a:ext cx="296333" cy="1482725"/>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 name="Straight Connector 6"/>
          <p:cNvCxnSpPr/>
          <p:nvPr userDrawn="1"/>
        </p:nvCxnSpPr>
        <p:spPr>
          <a:xfrm>
            <a:off x="0" y="1666875"/>
            <a:ext cx="12192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45967" y="306388"/>
            <a:ext cx="3706284"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10502901" y="1784350"/>
            <a:ext cx="1073151" cy="4819650"/>
          </a:xfrm>
          <a:prstGeom prst="rect">
            <a:avLst/>
          </a:prstGeom>
          <a:solidFill>
            <a:srgbClr val="8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userDrawn="1"/>
        </p:nvSpPr>
        <p:spPr>
          <a:xfrm>
            <a:off x="11129434" y="1752600"/>
            <a:ext cx="1073151" cy="481965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0" y="6569076"/>
            <a:ext cx="12211051" cy="288925"/>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sz="1800" dirty="0">
              <a:solidFill>
                <a:srgbClr val="D6D6D0"/>
              </a:solidFill>
            </a:endParaRPr>
          </a:p>
        </p:txBody>
      </p:sp>
      <p:sp>
        <p:nvSpPr>
          <p:cNvPr id="11" name="Picture Placeholder 10"/>
          <p:cNvSpPr>
            <a:spLocks noGrp="1"/>
          </p:cNvSpPr>
          <p:nvPr>
            <p:ph type="pic" sz="quarter" idx="13"/>
          </p:nvPr>
        </p:nvSpPr>
        <p:spPr>
          <a:xfrm>
            <a:off x="5486401" y="1753049"/>
            <a:ext cx="5642351" cy="4819203"/>
          </a:xfrm>
          <a:solidFill>
            <a:schemeClr val="bg1">
              <a:lumMod val="85000"/>
            </a:schemeClr>
          </a:solidFill>
        </p:spPr>
        <p:txBody>
          <a:bodyPr rtlCol="0">
            <a:normAutofit/>
          </a:bodyPr>
          <a:lstStyle/>
          <a:p>
            <a:pPr lvl="0"/>
            <a:r>
              <a:rPr lang="en-US" noProof="0" dirty="0" smtClean="0"/>
              <a:t>Click icon to add picture</a:t>
            </a:r>
            <a:endParaRPr lang="en-US" noProof="0" dirty="0"/>
          </a:p>
        </p:txBody>
      </p:sp>
      <p:sp>
        <p:nvSpPr>
          <p:cNvPr id="2" name="Title 1"/>
          <p:cNvSpPr>
            <a:spLocks noGrp="1"/>
          </p:cNvSpPr>
          <p:nvPr>
            <p:ph type="ctrTitle"/>
          </p:nvPr>
        </p:nvSpPr>
        <p:spPr>
          <a:xfrm>
            <a:off x="203201" y="2039631"/>
            <a:ext cx="5488163" cy="2941364"/>
          </a:xfrm>
          <a:prstGeom prst="rect">
            <a:avLst/>
          </a:prstGeom>
        </p:spPr>
        <p:txBody>
          <a:bodyPr lIns="274320" anchor="b">
            <a:normAutofit/>
          </a:bodyPr>
          <a:lstStyle>
            <a:lvl1pPr algn="l">
              <a:lnSpc>
                <a:spcPct val="100000"/>
              </a:lnSpc>
              <a:defRPr sz="4000" b="0" i="0" spc="-100" baseline="0">
                <a:solidFill>
                  <a:srgbClr val="800000"/>
                </a:solidFill>
                <a:latin typeface="Arial" charset="0"/>
                <a:ea typeface="Arial" charset="0"/>
                <a:cs typeface="Arial" charset="0"/>
              </a:defRPr>
            </a:lvl1pPr>
          </a:lstStyle>
          <a:p>
            <a:r>
              <a:rPr lang="en-US" smtClean="0"/>
              <a:t>Click to edit Master title style</a:t>
            </a:r>
            <a:endParaRPr lang="en-US" dirty="0"/>
          </a:p>
        </p:txBody>
      </p:sp>
      <p:sp>
        <p:nvSpPr>
          <p:cNvPr id="12" name="Subtitle 2"/>
          <p:cNvSpPr>
            <a:spLocks noGrp="1"/>
          </p:cNvSpPr>
          <p:nvPr>
            <p:ph type="subTitle" idx="1"/>
          </p:nvPr>
        </p:nvSpPr>
        <p:spPr>
          <a:xfrm>
            <a:off x="914400" y="5105400"/>
            <a:ext cx="4775200" cy="452408"/>
          </a:xfrm>
        </p:spPr>
        <p:txBody>
          <a:bodyPr anchor="t">
            <a:normAutofit/>
          </a:bodyPr>
          <a:lstStyle>
            <a:lvl1pPr marL="0" indent="0" algn="l">
              <a:buNone/>
              <a:defRPr sz="2200" b="0" i="0" cap="none" spc="0" baseline="0">
                <a:solidFill>
                  <a:schemeClr val="bg1">
                    <a:lumMod val="10000"/>
                  </a:schemeClr>
                </a:solidFill>
                <a:latin typeface="Arial" charset="0"/>
                <a:ea typeface="Arial" charset="0"/>
                <a:cs typeface="Arial" charset="0"/>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14" name="Text Placeholder 3"/>
          <p:cNvSpPr>
            <a:spLocks noGrp="1"/>
          </p:cNvSpPr>
          <p:nvPr>
            <p:ph type="body" sz="quarter" idx="10"/>
          </p:nvPr>
        </p:nvSpPr>
        <p:spPr>
          <a:xfrm>
            <a:off x="915933" y="5557808"/>
            <a:ext cx="4773667" cy="609600"/>
          </a:xfrm>
        </p:spPr>
        <p:txBody>
          <a:bodyPr>
            <a:normAutofit/>
          </a:bodyPr>
          <a:lstStyle>
            <a:lvl1pPr marL="0" marR="0" indent="0" algn="l" defTabSz="914400" rtl="0" eaLnBrk="1" fontAlgn="auto" latinLnBrk="0" hangingPunct="1">
              <a:lnSpc>
                <a:spcPct val="90000"/>
              </a:lnSpc>
              <a:spcBef>
                <a:spcPts val="1200"/>
              </a:spcBef>
              <a:spcAft>
                <a:spcPts val="0"/>
              </a:spcAft>
              <a:buClr>
                <a:schemeClr val="accent2"/>
              </a:buClr>
              <a:buSzTx/>
              <a:buFont typeface="Wingdings" panose="05000000000000000000" pitchFamily="2" charset="2"/>
              <a:buNone/>
              <a:tabLst/>
              <a:defRPr sz="2000">
                <a:solidFill>
                  <a:schemeClr val="bg1">
                    <a:lumMod val="10000"/>
                  </a:schemeClr>
                </a:solidFill>
              </a:defRPr>
            </a:lvl1pPr>
          </a:lstStyle>
          <a:p>
            <a:pPr lvl="0"/>
            <a:r>
              <a:rPr lang="en-US" smtClean="0"/>
              <a:t>Click to edit Master text styles</a:t>
            </a:r>
          </a:p>
        </p:txBody>
      </p:sp>
      <p:sp>
        <p:nvSpPr>
          <p:cNvPr id="15" name="Slide Number Placeholder 5"/>
          <p:cNvSpPr>
            <a:spLocks noGrp="1"/>
          </p:cNvSpPr>
          <p:nvPr>
            <p:ph type="sldNum" sz="quarter" idx="14"/>
          </p:nvPr>
        </p:nvSpPr>
        <p:spPr/>
        <p:txBody>
          <a:bodyPr/>
          <a:lstStyle>
            <a:lvl1pPr defTabSz="457200">
              <a:defRPr>
                <a:cs typeface="ヒラギノ角ゴ Pro W3"/>
              </a:defRPr>
            </a:lvl1pPr>
          </a:lstStyle>
          <a:p>
            <a:pPr>
              <a:defRPr/>
            </a:pPr>
            <a:fld id="{3BB74B38-B2B1-4391-B121-7FC98EE683AD}" type="slidenum">
              <a:rPr lang="en-US" altLang="en-US"/>
              <a:pPr>
                <a:defRPr/>
              </a:pPr>
              <a:t>‹#›</a:t>
            </a:fld>
            <a:endParaRPr lang="en-US" altLang="en-US" dirty="0"/>
          </a:p>
        </p:txBody>
      </p:sp>
    </p:spTree>
    <p:extLst>
      <p:ext uri="{BB962C8B-B14F-4D97-AF65-F5344CB8AC3E}">
        <p14:creationId xmlns:p14="http://schemas.microsoft.com/office/powerpoint/2010/main" val="26798420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hapter slide">
    <p:spTree>
      <p:nvGrpSpPr>
        <p:cNvPr id="1" name=""/>
        <p:cNvGrpSpPr/>
        <p:nvPr/>
      </p:nvGrpSpPr>
      <p:grpSpPr>
        <a:xfrm>
          <a:off x="0" y="0"/>
          <a:ext cx="0" cy="0"/>
          <a:chOff x="0" y="0"/>
          <a:chExt cx="0" cy="0"/>
        </a:xfrm>
      </p:grpSpPr>
      <p:cxnSp>
        <p:nvCxnSpPr>
          <p:cNvPr id="3" name="Straight Connector 2"/>
          <p:cNvCxnSpPr/>
          <p:nvPr userDrawn="1"/>
        </p:nvCxnSpPr>
        <p:spPr>
          <a:xfrm>
            <a:off x="0" y="3886200"/>
            <a:ext cx="12192000" cy="0"/>
          </a:xfrm>
          <a:prstGeom prst="line">
            <a:avLst/>
          </a:prstGeom>
          <a:ln w="3175">
            <a:solidFill>
              <a:srgbClr val="767676"/>
            </a:solidFill>
          </a:ln>
        </p:spPr>
        <p:style>
          <a:lnRef idx="1">
            <a:schemeClr val="accent1"/>
          </a:lnRef>
          <a:fillRef idx="0">
            <a:schemeClr val="accent1"/>
          </a:fillRef>
          <a:effectRef idx="0">
            <a:schemeClr val="accent1"/>
          </a:effectRef>
          <a:fontRef idx="minor">
            <a:schemeClr val="tx1"/>
          </a:fontRef>
        </p:style>
      </p:cxnSp>
      <p:sp>
        <p:nvSpPr>
          <p:cNvPr id="4" name="Rectangle 3"/>
          <p:cNvSpPr/>
          <p:nvPr userDrawn="1"/>
        </p:nvSpPr>
        <p:spPr>
          <a:xfrm>
            <a:off x="996951" y="3352800"/>
            <a:ext cx="10193867" cy="10668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sz="1800" dirty="0">
              <a:solidFill>
                <a:srgbClr val="D6D6D0"/>
              </a:solidFill>
            </a:endParaRPr>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45967" y="306388"/>
            <a:ext cx="3706284"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6569076"/>
            <a:ext cx="12211051" cy="288925"/>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sz="1800" dirty="0">
              <a:solidFill>
                <a:srgbClr val="D6D6D0"/>
              </a:solidFill>
            </a:endParaRPr>
          </a:p>
        </p:txBody>
      </p:sp>
      <p:sp>
        <p:nvSpPr>
          <p:cNvPr id="10" name="Title Placeholder 12"/>
          <p:cNvSpPr>
            <a:spLocks noGrp="1"/>
          </p:cNvSpPr>
          <p:nvPr>
            <p:ph type="title"/>
          </p:nvPr>
        </p:nvSpPr>
        <p:spPr>
          <a:xfrm>
            <a:off x="1528065" y="3532864"/>
            <a:ext cx="9139937" cy="706672"/>
          </a:xfrm>
          <a:prstGeom prst="rect">
            <a:avLst/>
          </a:prstGeom>
        </p:spPr>
        <p:txBody>
          <a:bodyPr vert="horz" lIns="91440" tIns="45720" rIns="91440" bIns="45720" rtlCol="0" anchor="ctr">
            <a:normAutofit/>
          </a:bodyPr>
          <a:lstStyle>
            <a:lvl1pPr algn="ctr">
              <a:defRPr sz="3200" b="0" baseline="0">
                <a:solidFill>
                  <a:schemeClr val="bg1"/>
                </a:solidFill>
              </a:defRPr>
            </a:lvl1pPr>
          </a:lstStyle>
          <a:p>
            <a:r>
              <a:rPr lang="en-US" smtClean="0"/>
              <a:t>Click to edit Master title style</a:t>
            </a:r>
            <a:endParaRPr lang="en-US" dirty="0"/>
          </a:p>
        </p:txBody>
      </p:sp>
      <p:sp>
        <p:nvSpPr>
          <p:cNvPr id="7" name="Slide Number Placeholder 5"/>
          <p:cNvSpPr>
            <a:spLocks noGrp="1"/>
          </p:cNvSpPr>
          <p:nvPr>
            <p:ph type="sldNum" sz="quarter" idx="10"/>
          </p:nvPr>
        </p:nvSpPr>
        <p:spPr/>
        <p:txBody>
          <a:bodyPr/>
          <a:lstStyle>
            <a:lvl1pPr defTabSz="457200">
              <a:defRPr>
                <a:cs typeface="ヒラギノ角ゴ Pro W3"/>
              </a:defRPr>
            </a:lvl1pPr>
          </a:lstStyle>
          <a:p>
            <a:pPr>
              <a:defRPr/>
            </a:pPr>
            <a:fld id="{DA2CCFF7-2473-4D1C-95A6-5199D9A93B65}" type="slidenum">
              <a:rPr lang="en-US" altLang="en-US"/>
              <a:pPr>
                <a:defRPr/>
              </a:pPr>
              <a:t>‹#›</a:t>
            </a:fld>
            <a:endParaRPr lang="en-US" altLang="en-US" dirty="0"/>
          </a:p>
        </p:txBody>
      </p:sp>
    </p:spTree>
    <p:extLst>
      <p:ext uri="{BB962C8B-B14F-4D97-AF65-F5344CB8AC3E}">
        <p14:creationId xmlns:p14="http://schemas.microsoft.com/office/powerpoint/2010/main" val="2223156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ords only">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US" dirty="0"/>
          </a:p>
        </p:txBody>
      </p:sp>
      <p:sp>
        <p:nvSpPr>
          <p:cNvPr id="9" name="Text Placeholder 7"/>
          <p:cNvSpPr>
            <a:spLocks noGrp="1"/>
          </p:cNvSpPr>
          <p:nvPr>
            <p:ph type="body" sz="quarter" idx="13"/>
          </p:nvPr>
        </p:nvSpPr>
        <p:spPr>
          <a:xfrm>
            <a:off x="1511810" y="1902503"/>
            <a:ext cx="9575292" cy="3299085"/>
          </a:xfrm>
        </p:spPr>
        <p:txBody>
          <a:bodyPr anchor="t">
            <a:normAutofit/>
          </a:bodyPr>
          <a:lstStyle>
            <a:lvl1pPr marL="285750" indent="-285750">
              <a:lnSpc>
                <a:spcPct val="100000"/>
              </a:lnSpc>
              <a:buClrTx/>
              <a:buFont typeface="Wingdings" panose="05000000000000000000" pitchFamily="2" charset="2"/>
              <a:buChar char="§"/>
              <a:defRPr sz="3200" baseline="0"/>
            </a:lvl1pPr>
            <a:lvl2pPr marL="502920" indent="0">
              <a:buNone/>
              <a:defRPr/>
            </a:lvl2pPr>
          </a:lstStyle>
          <a:p>
            <a:pPr lvl="0"/>
            <a:r>
              <a:rPr lang="en-US" dirty="0" smtClean="0"/>
              <a:t>Click to edit Master text styles</a:t>
            </a:r>
          </a:p>
        </p:txBody>
      </p:sp>
      <p:sp>
        <p:nvSpPr>
          <p:cNvPr id="5" name="Slide Number Placeholder 5"/>
          <p:cNvSpPr>
            <a:spLocks noGrp="1"/>
          </p:cNvSpPr>
          <p:nvPr>
            <p:ph type="sldNum" sz="quarter" idx="14"/>
          </p:nvPr>
        </p:nvSpPr>
        <p:spPr/>
        <p:txBody>
          <a:bodyPr/>
          <a:lstStyle>
            <a:lvl1pPr defTabSz="457200">
              <a:defRPr>
                <a:cs typeface="ヒラギノ角ゴ Pro W3"/>
              </a:defRPr>
            </a:lvl1pPr>
          </a:lstStyle>
          <a:p>
            <a:pPr>
              <a:defRPr/>
            </a:pPr>
            <a:fld id="{C8749674-BEEA-4D48-89C6-D609C341C6BA}" type="slidenum">
              <a:rPr lang="en-US" altLang="en-US"/>
              <a:pPr>
                <a:defRPr/>
              </a:pPr>
              <a:t>‹#›</a:t>
            </a:fld>
            <a:endParaRPr lang="en-US" altLang="en-US" dirty="0"/>
          </a:p>
        </p:txBody>
      </p:sp>
    </p:spTree>
    <p:extLst>
      <p:ext uri="{BB962C8B-B14F-4D97-AF65-F5344CB8AC3E}">
        <p14:creationId xmlns:p14="http://schemas.microsoft.com/office/powerpoint/2010/main" val="1088545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9521C8-3CE9-7A40-82C2-3CC811306190}"/>
              </a:ext>
            </a:extLst>
          </p:cNvPr>
          <p:cNvSpPr>
            <a:spLocks noGrp="1"/>
          </p:cNvSpPr>
          <p:nvPr>
            <p:ph type="sldNum" sz="quarter" idx="10"/>
          </p:nvPr>
        </p:nvSpPr>
        <p:spPr/>
        <p:txBody>
          <a:bodyPr/>
          <a:lstStyle/>
          <a:p>
            <a:fld id="{0F467E3B-A5AC-2A43-BE2E-DFA99641A995}" type="slidenum">
              <a:rPr lang="en-US" smtClean="0"/>
              <a:pPr/>
              <a:t>‹#›</a:t>
            </a:fld>
            <a:endParaRPr lang="en-US" dirty="0"/>
          </a:p>
        </p:txBody>
      </p:sp>
      <p:sp>
        <p:nvSpPr>
          <p:cNvPr id="5" name="Text Placeholder 4">
            <a:extLst>
              <a:ext uri="{FF2B5EF4-FFF2-40B4-BE49-F238E27FC236}">
                <a16:creationId xmlns:a16="http://schemas.microsoft.com/office/drawing/2014/main" id="{14862691-2F3A-7D43-92E8-F4B0F95DC563}"/>
              </a:ext>
            </a:extLst>
          </p:cNvPr>
          <p:cNvSpPr>
            <a:spLocks noGrp="1"/>
          </p:cNvSpPr>
          <p:nvPr>
            <p:ph type="body" sz="quarter" idx="11"/>
          </p:nvPr>
        </p:nvSpPr>
        <p:spPr>
          <a:xfrm>
            <a:off x="457200" y="1356465"/>
            <a:ext cx="11271385" cy="4422544"/>
          </a:xfrm>
        </p:spPr>
        <p:txBody>
          <a:bodyPr tIns="9144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a:extLst>
              <a:ext uri="{FF2B5EF4-FFF2-40B4-BE49-F238E27FC236}">
                <a16:creationId xmlns:a16="http://schemas.microsoft.com/office/drawing/2014/main" id="{1E1778F4-84D6-BB43-BF0E-E741F171474A}"/>
              </a:ext>
            </a:extLst>
          </p:cNvPr>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9323798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6" name="Rectangle 5"/>
          <p:cNvSpPr/>
          <p:nvPr userDrawn="1"/>
        </p:nvSpPr>
        <p:spPr>
          <a:xfrm>
            <a:off x="10490201" y="1417638"/>
            <a:ext cx="1073151" cy="4819650"/>
          </a:xfrm>
          <a:prstGeom prst="rect">
            <a:avLst/>
          </a:prstGeom>
          <a:solidFill>
            <a:srgbClr val="8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userDrawn="1"/>
        </p:nvSpPr>
        <p:spPr>
          <a:xfrm>
            <a:off x="11116734" y="1417638"/>
            <a:ext cx="1073151" cy="481965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Picture Placeholder 4"/>
          <p:cNvSpPr>
            <a:spLocks noGrp="1"/>
          </p:cNvSpPr>
          <p:nvPr>
            <p:ph type="pic" sz="quarter" idx="11"/>
          </p:nvPr>
        </p:nvSpPr>
        <p:spPr>
          <a:xfrm>
            <a:off x="1" y="1417638"/>
            <a:ext cx="11116019" cy="4819338"/>
          </a:xfrm>
        </p:spPr>
        <p:txBody>
          <a:bodyPr rtlCol="0">
            <a:normAutofit/>
          </a:bodyPr>
          <a:lstStyle>
            <a:lvl1pPr>
              <a:defRPr/>
            </a:lvl1pPr>
          </a:lstStyle>
          <a:p>
            <a:pPr lvl="0"/>
            <a:r>
              <a:rPr lang="en-US" noProof="0" dirty="0" smtClean="0"/>
              <a:t>Click icon to add picture</a:t>
            </a:r>
            <a:endParaRPr lang="en-US" noProof="0" dirty="0"/>
          </a:p>
        </p:txBody>
      </p:sp>
      <p:sp>
        <p:nvSpPr>
          <p:cNvPr id="4" name="Title 3"/>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p:txBody>
          <a:bodyPr/>
          <a:lstStyle>
            <a:lvl1pPr defTabSz="457200">
              <a:defRPr>
                <a:cs typeface="ヒラギノ角ゴ Pro W3"/>
              </a:defRPr>
            </a:lvl1pPr>
          </a:lstStyle>
          <a:p>
            <a:pPr>
              <a:defRPr/>
            </a:pPr>
            <a:fld id="{199F3FB5-7BE2-4790-AC6E-625F4535E6F9}" type="slidenum">
              <a:rPr lang="en-US" altLang="en-US"/>
              <a:pPr>
                <a:defRPr/>
              </a:pPr>
              <a:t>‹#›</a:t>
            </a:fld>
            <a:endParaRPr lang="en-US" altLang="en-US" dirty="0"/>
          </a:p>
        </p:txBody>
      </p:sp>
    </p:spTree>
    <p:extLst>
      <p:ext uri="{BB962C8B-B14F-4D97-AF65-F5344CB8AC3E}">
        <p14:creationId xmlns:p14="http://schemas.microsoft.com/office/powerpoint/2010/main" val="1774919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ords with picture">
    <p:spTree>
      <p:nvGrpSpPr>
        <p:cNvPr id="1" name=""/>
        <p:cNvGrpSpPr/>
        <p:nvPr/>
      </p:nvGrpSpPr>
      <p:grpSpPr>
        <a:xfrm>
          <a:off x="0" y="0"/>
          <a:ext cx="0" cy="0"/>
          <a:chOff x="0" y="0"/>
          <a:chExt cx="0" cy="0"/>
        </a:xfrm>
      </p:grpSpPr>
      <p:grpSp>
        <p:nvGrpSpPr>
          <p:cNvPr id="5" name="Group 6"/>
          <p:cNvGrpSpPr>
            <a:grpSpLocks/>
          </p:cNvGrpSpPr>
          <p:nvPr userDrawn="1"/>
        </p:nvGrpSpPr>
        <p:grpSpPr bwMode="auto">
          <a:xfrm>
            <a:off x="9734551" y="1784350"/>
            <a:ext cx="1382183" cy="3417888"/>
            <a:chOff x="7063151" y="1784404"/>
            <a:chExt cx="1273864" cy="4819338"/>
          </a:xfrm>
        </p:grpSpPr>
        <p:sp>
          <p:nvSpPr>
            <p:cNvPr id="6" name="Rectangle 5"/>
            <p:cNvSpPr/>
            <p:nvPr userDrawn="1"/>
          </p:nvSpPr>
          <p:spPr>
            <a:xfrm>
              <a:off x="7063151" y="1784404"/>
              <a:ext cx="803725" cy="4819338"/>
            </a:xfrm>
            <a:prstGeom prst="rect">
              <a:avLst/>
            </a:prstGeom>
            <a:solidFill>
              <a:srgbClr val="8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userDrawn="1"/>
          </p:nvSpPr>
          <p:spPr>
            <a:xfrm>
              <a:off x="7533290" y="1784404"/>
              <a:ext cx="803725" cy="4819338"/>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8" name="Text Placeholder 7"/>
          <p:cNvSpPr>
            <a:spLocks noGrp="1"/>
          </p:cNvSpPr>
          <p:nvPr>
            <p:ph type="body" sz="quarter" idx="13"/>
          </p:nvPr>
        </p:nvSpPr>
        <p:spPr>
          <a:xfrm>
            <a:off x="1487427" y="1785082"/>
            <a:ext cx="4396215" cy="3416459"/>
          </a:xfrm>
        </p:spPr>
        <p:txBody>
          <a:bodyPr anchor="t">
            <a:normAutofit/>
          </a:bodyPr>
          <a:lstStyle>
            <a:lvl1pPr marL="0" indent="0">
              <a:lnSpc>
                <a:spcPct val="100000"/>
              </a:lnSpc>
              <a:buFontTx/>
              <a:buNone/>
              <a:defRPr sz="1800"/>
            </a:lvl1pPr>
          </a:lstStyle>
          <a:p>
            <a:pPr lvl="0"/>
            <a:r>
              <a:rPr lang="en-US" smtClean="0"/>
              <a:t>Click to edit Master text styles</a:t>
            </a:r>
          </a:p>
        </p:txBody>
      </p:sp>
      <p:sp>
        <p:nvSpPr>
          <p:cNvPr id="4" name="Picture Placeholder 3"/>
          <p:cNvSpPr>
            <a:spLocks noGrp="1"/>
          </p:cNvSpPr>
          <p:nvPr>
            <p:ph type="pic" sz="quarter" idx="14"/>
          </p:nvPr>
        </p:nvSpPr>
        <p:spPr>
          <a:xfrm>
            <a:off x="5884336" y="1784404"/>
            <a:ext cx="3850217" cy="3417834"/>
          </a:xfrm>
        </p:spPr>
        <p:txBody>
          <a:bodyPr rtlCol="0">
            <a:normAutofit/>
          </a:bodyPr>
          <a:lstStyle/>
          <a:p>
            <a:pPr lvl="0"/>
            <a:r>
              <a:rPr lang="en-US" noProof="0" dirty="0" smtClean="0"/>
              <a:t>Click icon to add picture</a:t>
            </a:r>
            <a:endParaRPr lang="en-US" noProof="0" dirty="0"/>
          </a:p>
        </p:txBody>
      </p:sp>
      <p:sp>
        <p:nvSpPr>
          <p:cNvPr id="12" name="Title 3"/>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US" dirty="0"/>
          </a:p>
        </p:txBody>
      </p:sp>
      <p:sp>
        <p:nvSpPr>
          <p:cNvPr id="9" name="Slide Number Placeholder 5"/>
          <p:cNvSpPr>
            <a:spLocks noGrp="1"/>
          </p:cNvSpPr>
          <p:nvPr>
            <p:ph type="sldNum" sz="quarter" idx="15"/>
          </p:nvPr>
        </p:nvSpPr>
        <p:spPr/>
        <p:txBody>
          <a:bodyPr/>
          <a:lstStyle>
            <a:lvl1pPr defTabSz="457200">
              <a:defRPr>
                <a:cs typeface="ヒラギノ角ゴ Pro W3"/>
              </a:defRPr>
            </a:lvl1pPr>
          </a:lstStyle>
          <a:p>
            <a:pPr>
              <a:defRPr/>
            </a:pPr>
            <a:fld id="{2B6C4E4D-B690-4D53-A06B-A84798FBED7A}" type="slidenum">
              <a:rPr lang="en-US" altLang="en-US"/>
              <a:pPr>
                <a:defRPr/>
              </a:pPr>
              <a:t>‹#›</a:t>
            </a:fld>
            <a:endParaRPr lang="en-US" altLang="en-US" dirty="0"/>
          </a:p>
        </p:txBody>
      </p:sp>
    </p:spTree>
    <p:extLst>
      <p:ext uri="{BB962C8B-B14F-4D97-AF65-F5344CB8AC3E}">
        <p14:creationId xmlns:p14="http://schemas.microsoft.com/office/powerpoint/2010/main" val="41577393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5" name="Rectangle 4"/>
          <p:cNvSpPr/>
          <p:nvPr userDrawn="1"/>
        </p:nvSpPr>
        <p:spPr>
          <a:xfrm>
            <a:off x="569384" y="1066800"/>
            <a:ext cx="11013016" cy="4546600"/>
          </a:xfrm>
          <a:prstGeom prst="rect">
            <a:avLst/>
          </a:prstGeom>
          <a:solidFill>
            <a:srgbClr val="80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hape 2708"/>
          <p:cNvSpPr/>
          <p:nvPr userDrawn="1"/>
        </p:nvSpPr>
        <p:spPr>
          <a:xfrm>
            <a:off x="10737851" y="4679951"/>
            <a:ext cx="514349" cy="38576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8836" y="13888"/>
                </a:moveTo>
                <a:lnTo>
                  <a:pt x="8836" y="7712"/>
                </a:lnTo>
                <a:lnTo>
                  <a:pt x="14241" y="10800"/>
                </a:lnTo>
                <a:cubicBezTo>
                  <a:pt x="14241" y="10800"/>
                  <a:pt x="8836" y="13888"/>
                  <a:pt x="8836" y="13888"/>
                </a:cubicBezTo>
                <a:close/>
                <a:moveTo>
                  <a:pt x="15520" y="10422"/>
                </a:moveTo>
                <a:lnTo>
                  <a:pt x="15525" y="10416"/>
                </a:lnTo>
                <a:lnTo>
                  <a:pt x="15438" y="10367"/>
                </a:lnTo>
                <a:cubicBezTo>
                  <a:pt x="15425" y="10361"/>
                  <a:pt x="15414" y="10351"/>
                  <a:pt x="15401" y="10346"/>
                </a:cubicBezTo>
                <a:lnTo>
                  <a:pt x="8652" y="6489"/>
                </a:lnTo>
                <a:lnTo>
                  <a:pt x="8647" y="6495"/>
                </a:lnTo>
                <a:cubicBezTo>
                  <a:pt x="8563" y="6428"/>
                  <a:pt x="8461" y="6382"/>
                  <a:pt x="8345" y="6382"/>
                </a:cubicBezTo>
                <a:cubicBezTo>
                  <a:pt x="8075" y="6382"/>
                  <a:pt x="7855" y="6601"/>
                  <a:pt x="7855" y="6873"/>
                </a:cubicBezTo>
                <a:lnTo>
                  <a:pt x="7855" y="14727"/>
                </a:lnTo>
                <a:cubicBezTo>
                  <a:pt x="7855" y="14999"/>
                  <a:pt x="8075" y="15218"/>
                  <a:pt x="8345" y="15218"/>
                </a:cubicBezTo>
                <a:cubicBezTo>
                  <a:pt x="8461" y="15218"/>
                  <a:pt x="8563" y="15172"/>
                  <a:pt x="8647" y="15105"/>
                </a:cubicBezTo>
                <a:lnTo>
                  <a:pt x="8652" y="15111"/>
                </a:lnTo>
                <a:lnTo>
                  <a:pt x="15401" y="11254"/>
                </a:lnTo>
                <a:cubicBezTo>
                  <a:pt x="15414" y="11249"/>
                  <a:pt x="15425" y="11240"/>
                  <a:pt x="15438" y="11233"/>
                </a:cubicBezTo>
                <a:lnTo>
                  <a:pt x="15525" y="11184"/>
                </a:lnTo>
                <a:lnTo>
                  <a:pt x="15520" y="11178"/>
                </a:lnTo>
                <a:cubicBezTo>
                  <a:pt x="15632" y="11088"/>
                  <a:pt x="15709" y="10955"/>
                  <a:pt x="15709" y="10800"/>
                </a:cubicBezTo>
                <a:cubicBezTo>
                  <a:pt x="15709" y="10645"/>
                  <a:pt x="15632" y="10512"/>
                  <a:pt x="15520" y="10422"/>
                </a:cubicBezTo>
              </a:path>
            </a:pathLst>
          </a:custGeom>
          <a:solidFill>
            <a:schemeClr val="tx1"/>
          </a:solidFill>
          <a:ln w="12700">
            <a:solidFill>
              <a:schemeClr val="tx1"/>
            </a:solidFill>
            <a:miter lim="400000"/>
          </a:ln>
        </p:spPr>
        <p:txBody>
          <a:bodyPr lIns="14284" tIns="14284" rIns="14284" bIns="14284" anchor="ctr"/>
          <a:lstStyle/>
          <a:p>
            <a:pPr defTabSz="171399"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 name="Title 3"/>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US" dirty="0"/>
          </a:p>
        </p:txBody>
      </p:sp>
      <p:sp>
        <p:nvSpPr>
          <p:cNvPr id="3" name="Media Placeholder 2"/>
          <p:cNvSpPr>
            <a:spLocks noGrp="1"/>
          </p:cNvSpPr>
          <p:nvPr>
            <p:ph type="media" sz="quarter" idx="11"/>
          </p:nvPr>
        </p:nvSpPr>
        <p:spPr>
          <a:xfrm>
            <a:off x="837120" y="1252516"/>
            <a:ext cx="9497729" cy="3812788"/>
          </a:xfrm>
        </p:spPr>
        <p:txBody>
          <a:bodyPr rtlCol="0">
            <a:normAutofit/>
          </a:bodyPr>
          <a:lstStyle/>
          <a:p>
            <a:pPr lvl="0"/>
            <a:r>
              <a:rPr lang="en-US" noProof="0" dirty="0" smtClean="0"/>
              <a:t>Click icon to add media</a:t>
            </a:r>
            <a:endParaRPr lang="en-US" noProof="0" dirty="0"/>
          </a:p>
        </p:txBody>
      </p:sp>
      <p:sp>
        <p:nvSpPr>
          <p:cNvPr id="7" name="Slide Number Placeholder 5"/>
          <p:cNvSpPr>
            <a:spLocks noGrp="1"/>
          </p:cNvSpPr>
          <p:nvPr>
            <p:ph type="sldNum" sz="quarter" idx="12"/>
          </p:nvPr>
        </p:nvSpPr>
        <p:spPr/>
        <p:txBody>
          <a:bodyPr/>
          <a:lstStyle>
            <a:lvl1pPr defTabSz="457200">
              <a:defRPr>
                <a:cs typeface="ヒラギノ角ゴ Pro W3"/>
              </a:defRPr>
            </a:lvl1pPr>
          </a:lstStyle>
          <a:p>
            <a:pPr>
              <a:defRPr/>
            </a:pPr>
            <a:fld id="{83922625-1CF3-44E8-BB45-24DF016F0487}" type="slidenum">
              <a:rPr lang="en-US" altLang="en-US"/>
              <a:pPr>
                <a:defRPr/>
              </a:pPr>
              <a:t>‹#›</a:t>
            </a:fld>
            <a:endParaRPr lang="en-US" altLang="en-US" dirty="0"/>
          </a:p>
        </p:txBody>
      </p:sp>
    </p:spTree>
    <p:extLst>
      <p:ext uri="{BB962C8B-B14F-4D97-AF65-F5344CB8AC3E}">
        <p14:creationId xmlns:p14="http://schemas.microsoft.com/office/powerpoint/2010/main" val="3729612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cxnSp>
        <p:nvCxnSpPr>
          <p:cNvPr id="4" name="Straight Connector 3"/>
          <p:cNvCxnSpPr/>
          <p:nvPr userDrawn="1"/>
        </p:nvCxnSpPr>
        <p:spPr>
          <a:xfrm>
            <a:off x="0" y="2716213"/>
            <a:ext cx="1251796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996951" y="1901825"/>
            <a:ext cx="10193867" cy="18161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sz="1800" dirty="0">
              <a:solidFill>
                <a:srgbClr val="D6D6D0"/>
              </a:solidFill>
            </a:endParaRPr>
          </a:p>
        </p:txBody>
      </p:sp>
      <p:pic>
        <p:nvPicPr>
          <p:cNvPr id="6"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45967" y="306388"/>
            <a:ext cx="3706284"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Placeholder 12"/>
          <p:cNvSpPr>
            <a:spLocks noGrp="1"/>
          </p:cNvSpPr>
          <p:nvPr>
            <p:ph type="title"/>
          </p:nvPr>
        </p:nvSpPr>
        <p:spPr>
          <a:xfrm>
            <a:off x="1528063" y="2362733"/>
            <a:ext cx="9559036" cy="706672"/>
          </a:xfrm>
          <a:prstGeom prst="rect">
            <a:avLst/>
          </a:prstGeom>
        </p:spPr>
        <p:txBody>
          <a:bodyPr vert="horz" lIns="91440" tIns="45720" rIns="91440" bIns="45720" rtlCol="0" anchor="ctr">
            <a:normAutofit/>
          </a:bodyPr>
          <a:lstStyle>
            <a:lvl1pPr>
              <a:defRPr baseline="0">
                <a:solidFill>
                  <a:schemeClr val="bg1"/>
                </a:solidFill>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1784350" y="4179223"/>
            <a:ext cx="9302751" cy="2019300"/>
          </a:xfrm>
        </p:spPr>
        <p:txBody>
          <a:bodyPr/>
          <a:lstStyle>
            <a:lvl1pPr marL="0" indent="0">
              <a:buNone/>
              <a:defRPr sz="360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91513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hart or Graph Slide">
    <p:spTree>
      <p:nvGrpSpPr>
        <p:cNvPr id="1" name=""/>
        <p:cNvGrpSpPr/>
        <p:nvPr/>
      </p:nvGrpSpPr>
      <p:grpSpPr>
        <a:xfrm>
          <a:off x="0" y="0"/>
          <a:ext cx="0" cy="0"/>
          <a:chOff x="0" y="0"/>
          <a:chExt cx="0" cy="0"/>
        </a:xfrm>
      </p:grpSpPr>
      <p:pic>
        <p:nvPicPr>
          <p:cNvPr id="5" name="Picture 3" descr="UC_MED_Horiz_2C_CMY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6146801"/>
            <a:ext cx="35560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9"/>
          <p:cNvSpPr>
            <a:spLocks noGrp="1"/>
          </p:cNvSpPr>
          <p:nvPr>
            <p:ph type="body" sz="quarter" idx="13"/>
          </p:nvPr>
        </p:nvSpPr>
        <p:spPr>
          <a:xfrm>
            <a:off x="457200" y="342900"/>
            <a:ext cx="9296400" cy="558800"/>
          </a:xfrm>
          <a:prstGeom prst="rect">
            <a:avLst/>
          </a:prstGeom>
        </p:spPr>
        <p:txBody>
          <a:bodyPr/>
          <a:lstStyle>
            <a:lvl1pPr algn="l">
              <a:buNone/>
              <a:defRPr sz="2400">
                <a:solidFill>
                  <a:srgbClr val="8B0021"/>
                </a:solidFill>
                <a:latin typeface="Times New Roman"/>
                <a:cs typeface="Times New Roman"/>
              </a:defRPr>
            </a:lvl1pPr>
          </a:lstStyle>
          <a:p>
            <a:pPr lvl="0"/>
            <a:r>
              <a:rPr lang="en-US" smtClean="0"/>
              <a:t>Click to edit Master text styles</a:t>
            </a:r>
          </a:p>
        </p:txBody>
      </p:sp>
      <p:sp>
        <p:nvSpPr>
          <p:cNvPr id="8" name="Text Placeholder 21"/>
          <p:cNvSpPr>
            <a:spLocks noGrp="1"/>
          </p:cNvSpPr>
          <p:nvPr>
            <p:ph type="body" sz="quarter" idx="15"/>
          </p:nvPr>
        </p:nvSpPr>
        <p:spPr>
          <a:xfrm>
            <a:off x="9144000" y="355600"/>
            <a:ext cx="2641600" cy="406400"/>
          </a:xfrm>
          <a:prstGeom prst="rect">
            <a:avLst/>
          </a:prstGeom>
        </p:spPr>
        <p:txBody>
          <a:bodyPr/>
          <a:lstStyle>
            <a:lvl1pPr algn="r">
              <a:buNone/>
              <a:defRPr sz="1200" b="0" i="0" baseline="0">
                <a:latin typeface="Arial"/>
                <a:cs typeface="Arial"/>
              </a:defRPr>
            </a:lvl1pPr>
          </a:lstStyle>
          <a:p>
            <a:pPr lvl="0"/>
            <a:r>
              <a:rPr lang="en-US" smtClean="0"/>
              <a:t>Click to edit Master text styles</a:t>
            </a:r>
          </a:p>
        </p:txBody>
      </p:sp>
      <p:sp>
        <p:nvSpPr>
          <p:cNvPr id="13" name="Content Placeholder 2"/>
          <p:cNvSpPr>
            <a:spLocks noGrp="1"/>
          </p:cNvSpPr>
          <p:nvPr>
            <p:ph idx="1"/>
          </p:nvPr>
        </p:nvSpPr>
        <p:spPr>
          <a:xfrm>
            <a:off x="457201" y="1028700"/>
            <a:ext cx="11260667" cy="4775200"/>
          </a:xfrm>
          <a:prstGeom prst="rect">
            <a:avLst/>
          </a:prstGeom>
        </p:spPr>
        <p:txBody>
          <a:bodyPr/>
          <a:lstStyle>
            <a:lvl1pPr>
              <a:spcAft>
                <a:spcPts val="1200"/>
              </a:spcAft>
              <a:defRPr sz="1600">
                <a:latin typeface="Arial"/>
              </a:defRPr>
            </a:lvl1pPr>
          </a:lstStyle>
          <a:p>
            <a:pPr lvl="0"/>
            <a:r>
              <a:rPr lang="en-US" dirty="0" smtClean="0"/>
              <a:t>Click to edit Master text styles</a:t>
            </a:r>
          </a:p>
          <a:p>
            <a:pPr lvl="0"/>
            <a:r>
              <a:rPr lang="en-US" dirty="0" smtClean="0"/>
              <a:t>Next Line of information</a:t>
            </a:r>
          </a:p>
        </p:txBody>
      </p:sp>
      <p:sp>
        <p:nvSpPr>
          <p:cNvPr id="6" name="Slide Number Placeholder 13"/>
          <p:cNvSpPr>
            <a:spLocks noGrp="1"/>
          </p:cNvSpPr>
          <p:nvPr>
            <p:ph type="sldNum" sz="quarter" idx="16"/>
          </p:nvPr>
        </p:nvSpPr>
        <p:spPr>
          <a:xfrm>
            <a:off x="11192933" y="6248401"/>
            <a:ext cx="508000" cy="365125"/>
          </a:xfrm>
        </p:spPr>
        <p:txBody>
          <a:bodyPr lIns="91440" anchor="ctr"/>
          <a:lstStyle>
            <a:lvl1pPr defTabSz="457200">
              <a:defRPr sz="1200">
                <a:solidFill>
                  <a:srgbClr val="898989"/>
                </a:solidFill>
                <a:cs typeface="ヒラギノ角ゴ Pro W3"/>
              </a:defRPr>
            </a:lvl1pPr>
          </a:lstStyle>
          <a:p>
            <a:pPr>
              <a:defRPr/>
            </a:pPr>
            <a:fld id="{9C4840D9-41E8-47EE-BA68-78F08948EAF6}" type="slidenum">
              <a:rPr lang="en-US" altLang="en-US"/>
              <a:pPr>
                <a:defRPr/>
              </a:pPr>
              <a:t>‹#›</a:t>
            </a:fld>
            <a:endParaRPr lang="en-US" altLang="en-US" dirty="0"/>
          </a:p>
        </p:txBody>
      </p:sp>
      <p:sp>
        <p:nvSpPr>
          <p:cNvPr id="7" name="Footer Placeholder 14"/>
          <p:cNvSpPr>
            <a:spLocks noGrp="1"/>
          </p:cNvSpPr>
          <p:nvPr>
            <p:ph type="ftr" sz="quarter" idx="17"/>
          </p:nvPr>
        </p:nvSpPr>
        <p:spPr>
          <a:xfrm>
            <a:off x="7535333" y="6248401"/>
            <a:ext cx="3860800" cy="365125"/>
          </a:xfrm>
          <a:prstGeom prst="rect">
            <a:avLst/>
          </a:prstGeom>
        </p:spPr>
        <p:txBody>
          <a:bodyPr vert="horz" wrap="square" lIns="91440" tIns="45720" rIns="91440" bIns="45720" numCol="1" anchor="ctr" anchorCtr="0" compatLnSpc="1">
            <a:prstTxWarp prst="textNoShape">
              <a:avLst/>
            </a:prstTxWarp>
          </a:bodyPr>
          <a:lstStyle>
            <a:lvl1pPr algn="r" defTabSz="914400" eaLnBrk="1" hangingPunct="1">
              <a:defRPr sz="1200">
                <a:solidFill>
                  <a:srgbClr val="8B0021"/>
                </a:solidFill>
                <a:latin typeface="Arial" pitchFamily="34" charset="0"/>
                <a:ea typeface="ヒラギノ角ゴ Pro W3" pitchFamily="-83" charset="-128"/>
                <a:cs typeface="Arial" pitchFamily="34" charset="0"/>
              </a:defRPr>
            </a:lvl1pPr>
          </a:lstStyle>
          <a:p>
            <a:pPr>
              <a:defRPr/>
            </a:pPr>
            <a:endParaRPr lang="en-US" dirty="0"/>
          </a:p>
        </p:txBody>
      </p:sp>
    </p:spTree>
    <p:extLst>
      <p:ext uri="{BB962C8B-B14F-4D97-AF65-F5344CB8AC3E}">
        <p14:creationId xmlns:p14="http://schemas.microsoft.com/office/powerpoint/2010/main" val="3836925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ide by Side Slide">
    <p:spTree>
      <p:nvGrpSpPr>
        <p:cNvPr id="1" name=""/>
        <p:cNvGrpSpPr/>
        <p:nvPr/>
      </p:nvGrpSpPr>
      <p:grpSpPr>
        <a:xfrm>
          <a:off x="0" y="0"/>
          <a:ext cx="0" cy="0"/>
          <a:chOff x="0" y="0"/>
          <a:chExt cx="0" cy="0"/>
        </a:xfrm>
      </p:grpSpPr>
      <p:pic>
        <p:nvPicPr>
          <p:cNvPr id="6" name="Picture 1" descr="image0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6000" y="6103939"/>
            <a:ext cx="17272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9"/>
          <p:cNvSpPr>
            <a:spLocks noGrp="1"/>
          </p:cNvSpPr>
          <p:nvPr>
            <p:ph type="body" sz="quarter" idx="13"/>
          </p:nvPr>
        </p:nvSpPr>
        <p:spPr>
          <a:xfrm>
            <a:off x="457200" y="342900"/>
            <a:ext cx="9296400" cy="558800"/>
          </a:xfrm>
          <a:prstGeom prst="rect">
            <a:avLst/>
          </a:prstGeom>
        </p:spPr>
        <p:txBody>
          <a:bodyPr/>
          <a:lstStyle>
            <a:lvl1pPr algn="l">
              <a:buNone/>
              <a:defRPr sz="2400">
                <a:solidFill>
                  <a:srgbClr val="8B0021"/>
                </a:solidFill>
                <a:latin typeface="Times New Roman"/>
                <a:cs typeface="Times New Roman"/>
              </a:defRPr>
            </a:lvl1pPr>
          </a:lstStyle>
          <a:p>
            <a:pPr lvl="0"/>
            <a:r>
              <a:rPr lang="en-US" smtClean="0"/>
              <a:t>Click to edit Master text styles</a:t>
            </a:r>
          </a:p>
        </p:txBody>
      </p:sp>
      <p:sp>
        <p:nvSpPr>
          <p:cNvPr id="8" name="Text Placeholder 21"/>
          <p:cNvSpPr>
            <a:spLocks noGrp="1"/>
          </p:cNvSpPr>
          <p:nvPr>
            <p:ph type="body" sz="quarter" idx="15"/>
          </p:nvPr>
        </p:nvSpPr>
        <p:spPr>
          <a:xfrm>
            <a:off x="9144000" y="355600"/>
            <a:ext cx="2641600" cy="406400"/>
          </a:xfrm>
          <a:prstGeom prst="rect">
            <a:avLst/>
          </a:prstGeom>
        </p:spPr>
        <p:txBody>
          <a:bodyPr/>
          <a:lstStyle>
            <a:lvl1pPr algn="r">
              <a:buNone/>
              <a:defRPr sz="1200" b="0" i="0" baseline="0">
                <a:latin typeface="Arial"/>
                <a:cs typeface="Arial"/>
              </a:defRPr>
            </a:lvl1pPr>
          </a:lstStyle>
          <a:p>
            <a:pPr lvl="0"/>
            <a:r>
              <a:rPr lang="en-US" smtClean="0"/>
              <a:t>Click to edit Master text styles</a:t>
            </a:r>
          </a:p>
        </p:txBody>
      </p:sp>
      <p:sp>
        <p:nvSpPr>
          <p:cNvPr id="13" name="Content Placeholder 2"/>
          <p:cNvSpPr>
            <a:spLocks noGrp="1"/>
          </p:cNvSpPr>
          <p:nvPr>
            <p:ph idx="1"/>
          </p:nvPr>
        </p:nvSpPr>
        <p:spPr>
          <a:xfrm>
            <a:off x="457200" y="1028700"/>
            <a:ext cx="5513917" cy="4775200"/>
          </a:xfrm>
          <a:prstGeom prst="rect">
            <a:avLst/>
          </a:prstGeom>
        </p:spPr>
        <p:txBody>
          <a:bodyPr/>
          <a:lstStyle>
            <a:lvl1pPr>
              <a:spcAft>
                <a:spcPts val="1200"/>
              </a:spcAft>
              <a:defRPr sz="1600">
                <a:latin typeface="Arial"/>
              </a:defRPr>
            </a:lvl1pPr>
          </a:lstStyle>
          <a:p>
            <a:pPr lvl="0"/>
            <a:r>
              <a:rPr lang="en-US" dirty="0" smtClean="0"/>
              <a:t>Click to edit Master text styles</a:t>
            </a:r>
          </a:p>
          <a:p>
            <a:pPr lvl="0"/>
            <a:r>
              <a:rPr lang="en-US" dirty="0" smtClean="0"/>
              <a:t>Next Line of information</a:t>
            </a:r>
          </a:p>
        </p:txBody>
      </p:sp>
      <p:sp>
        <p:nvSpPr>
          <p:cNvPr id="9" name="Content Placeholder 2"/>
          <p:cNvSpPr>
            <a:spLocks noGrp="1"/>
          </p:cNvSpPr>
          <p:nvPr>
            <p:ph idx="16"/>
          </p:nvPr>
        </p:nvSpPr>
        <p:spPr>
          <a:xfrm>
            <a:off x="6223000" y="1028700"/>
            <a:ext cx="5477933" cy="4775200"/>
          </a:xfrm>
          <a:prstGeom prst="rect">
            <a:avLst/>
          </a:prstGeom>
        </p:spPr>
        <p:txBody>
          <a:bodyPr/>
          <a:lstStyle>
            <a:lvl1pPr>
              <a:spcAft>
                <a:spcPts val="1200"/>
              </a:spcAft>
              <a:defRPr sz="1600">
                <a:latin typeface="Arial"/>
              </a:defRPr>
            </a:lvl1pPr>
          </a:lstStyle>
          <a:p>
            <a:pPr lvl="0"/>
            <a:r>
              <a:rPr lang="en-US" dirty="0" smtClean="0"/>
              <a:t>Click to edit Master text styles</a:t>
            </a:r>
          </a:p>
          <a:p>
            <a:pPr lvl="0"/>
            <a:r>
              <a:rPr lang="en-US" dirty="0" smtClean="0"/>
              <a:t>Next Line of information</a:t>
            </a:r>
          </a:p>
        </p:txBody>
      </p:sp>
      <p:sp>
        <p:nvSpPr>
          <p:cNvPr id="7" name="Slide Number Placeholder 13"/>
          <p:cNvSpPr>
            <a:spLocks noGrp="1"/>
          </p:cNvSpPr>
          <p:nvPr>
            <p:ph type="sldNum" sz="quarter" idx="17"/>
          </p:nvPr>
        </p:nvSpPr>
        <p:spPr>
          <a:xfrm>
            <a:off x="11192933" y="6248401"/>
            <a:ext cx="508000" cy="365125"/>
          </a:xfrm>
        </p:spPr>
        <p:txBody>
          <a:bodyPr lIns="91440" anchor="ctr"/>
          <a:lstStyle>
            <a:lvl1pPr defTabSz="457200">
              <a:defRPr sz="1200">
                <a:solidFill>
                  <a:srgbClr val="898989"/>
                </a:solidFill>
                <a:cs typeface="ヒラギノ角ゴ Pro W3"/>
              </a:defRPr>
            </a:lvl1pPr>
          </a:lstStyle>
          <a:p>
            <a:pPr>
              <a:defRPr/>
            </a:pPr>
            <a:fld id="{B228A770-5150-4568-8A51-1B83EFC66AA0}" type="slidenum">
              <a:rPr lang="en-US" altLang="en-US"/>
              <a:pPr>
                <a:defRPr/>
              </a:pPr>
              <a:t>‹#›</a:t>
            </a:fld>
            <a:endParaRPr lang="en-US" altLang="en-US" dirty="0"/>
          </a:p>
        </p:txBody>
      </p:sp>
      <p:sp>
        <p:nvSpPr>
          <p:cNvPr id="10" name="Footer Placeholder 14"/>
          <p:cNvSpPr>
            <a:spLocks noGrp="1"/>
          </p:cNvSpPr>
          <p:nvPr>
            <p:ph type="ftr" sz="quarter" idx="18"/>
          </p:nvPr>
        </p:nvSpPr>
        <p:spPr>
          <a:xfrm>
            <a:off x="7535333" y="6248401"/>
            <a:ext cx="38608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200">
                <a:solidFill>
                  <a:srgbClr val="8B0021"/>
                </a:solidFill>
                <a:latin typeface="Arial" pitchFamily="34" charset="0"/>
                <a:ea typeface="ヒラギノ角ゴ Pro W3" pitchFamily="-83" charset="-128"/>
                <a:cs typeface="Arial" pitchFamily="34" charset="0"/>
              </a:defRPr>
            </a:lvl1pPr>
          </a:lstStyle>
          <a:p>
            <a:pPr>
              <a:defRPr/>
            </a:pPr>
            <a:endParaRPr lang="en-US" dirty="0"/>
          </a:p>
        </p:txBody>
      </p:sp>
    </p:spTree>
    <p:extLst>
      <p:ext uri="{BB962C8B-B14F-4D97-AF65-F5344CB8AC3E}">
        <p14:creationId xmlns:p14="http://schemas.microsoft.com/office/powerpoint/2010/main" val="21545610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51FAFE-FA7F-434D-AC3C-1BFC5F791D7E}"/>
              </a:ext>
            </a:extLst>
          </p:cNvPr>
          <p:cNvSpPr/>
          <p:nvPr/>
        </p:nvSpPr>
        <p:spPr>
          <a:xfrm>
            <a:off x="1" y="2140948"/>
            <a:ext cx="12192000" cy="4717052"/>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UChicago Medicine logo">
            <a:extLst>
              <a:ext uri="{FF2B5EF4-FFF2-40B4-BE49-F238E27FC236}">
                <a16:creationId xmlns:a16="http://schemas.microsoft.com/office/drawing/2014/main" id="{29CE725B-CDE8-1549-8274-868001F7B1E5}"/>
              </a:ext>
            </a:extLst>
          </p:cNvPr>
          <p:cNvPicPr>
            <a:picLocks noChangeAspect="1"/>
          </p:cNvPicPr>
          <p:nvPr/>
        </p:nvPicPr>
        <p:blipFill>
          <a:blip r:embed="rId2"/>
          <a:stretch>
            <a:fillRect/>
          </a:stretch>
        </p:blipFill>
        <p:spPr>
          <a:xfrm>
            <a:off x="457200" y="488315"/>
            <a:ext cx="3527773" cy="1206707"/>
          </a:xfrm>
          <a:prstGeom prst="rect">
            <a:avLst/>
          </a:prstGeom>
        </p:spPr>
      </p:pic>
      <p:sp>
        <p:nvSpPr>
          <p:cNvPr id="6" name="Text Placeholder 5">
            <a:extLst>
              <a:ext uri="{FF2B5EF4-FFF2-40B4-BE49-F238E27FC236}">
                <a16:creationId xmlns:a16="http://schemas.microsoft.com/office/drawing/2014/main" id="{A9D0BA54-9400-8640-A96B-958D1AC06639}"/>
              </a:ext>
            </a:extLst>
          </p:cNvPr>
          <p:cNvSpPr>
            <a:spLocks noGrp="1"/>
          </p:cNvSpPr>
          <p:nvPr>
            <p:ph type="body" sz="quarter" idx="10" hasCustomPrompt="1"/>
          </p:nvPr>
        </p:nvSpPr>
        <p:spPr>
          <a:xfrm>
            <a:off x="486164" y="2440303"/>
            <a:ext cx="11248635" cy="2551488"/>
          </a:xfrm>
        </p:spPr>
        <p:txBody>
          <a:bodyPr lIns="182880" tIns="274320" rIns="457200" bIns="274320" anchor="ctr" anchorCtr="0"/>
          <a:lstStyle>
            <a:lvl1pPr marL="0" indent="0">
              <a:buNone/>
              <a:defRPr sz="5400" b="1">
                <a:solidFill>
                  <a:schemeClr val="bg1"/>
                </a:solidFill>
              </a:defRPr>
            </a:lvl1pPr>
          </a:lstStyle>
          <a:p>
            <a:pPr lvl="0"/>
            <a:r>
              <a:rPr lang="en-US" dirty="0"/>
              <a:t>Edit Presentation Title</a:t>
            </a:r>
          </a:p>
        </p:txBody>
      </p:sp>
      <p:sp>
        <p:nvSpPr>
          <p:cNvPr id="13" name="Text Placeholder 5">
            <a:extLst>
              <a:ext uri="{FF2B5EF4-FFF2-40B4-BE49-F238E27FC236}">
                <a16:creationId xmlns:a16="http://schemas.microsoft.com/office/drawing/2014/main" id="{CF30B05A-0A55-7C46-B92B-5BD2602AB550}"/>
              </a:ext>
            </a:extLst>
          </p:cNvPr>
          <p:cNvSpPr>
            <a:spLocks noGrp="1"/>
          </p:cNvSpPr>
          <p:nvPr>
            <p:ph type="body" sz="quarter" idx="11" hasCustomPrompt="1"/>
          </p:nvPr>
        </p:nvSpPr>
        <p:spPr>
          <a:xfrm>
            <a:off x="486164" y="5057134"/>
            <a:ext cx="11248633" cy="1358020"/>
          </a:xfrm>
        </p:spPr>
        <p:txBody>
          <a:bodyPr lIns="182880" tIns="274320" rIns="457200" bIns="274320" anchor="ctr" anchorCtr="0"/>
          <a:lstStyle>
            <a:lvl1pPr marL="0" indent="0">
              <a:buNone/>
              <a:defRPr sz="2800">
                <a:ln>
                  <a:noFill/>
                </a:ln>
                <a:solidFill>
                  <a:schemeClr val="bg1"/>
                </a:solidFill>
              </a:defRPr>
            </a:lvl1pPr>
          </a:lstStyle>
          <a:p>
            <a:pPr lvl="0"/>
            <a:r>
              <a:rPr lang="en-US" dirty="0"/>
              <a:t>Edit secondary information</a:t>
            </a:r>
          </a:p>
        </p:txBody>
      </p:sp>
      <p:cxnSp>
        <p:nvCxnSpPr>
          <p:cNvPr id="7" name="Straight Connector 6">
            <a:extLst>
              <a:ext uri="{FF2B5EF4-FFF2-40B4-BE49-F238E27FC236}">
                <a16:creationId xmlns:a16="http://schemas.microsoft.com/office/drawing/2014/main" id="{0AB00EAB-6299-F343-BAA1-6544C2FD34E6}"/>
              </a:ext>
            </a:extLst>
          </p:cNvPr>
          <p:cNvCxnSpPr>
            <a:cxnSpLocks/>
          </p:cNvCxnSpPr>
          <p:nvPr/>
        </p:nvCxnSpPr>
        <p:spPr>
          <a:xfrm>
            <a:off x="701749" y="5024462"/>
            <a:ext cx="1078849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B81B1DB-274C-CA4E-A263-AD892B13C036}"/>
              </a:ext>
            </a:extLst>
          </p:cNvPr>
          <p:cNvSpPr/>
          <p:nvPr/>
        </p:nvSpPr>
        <p:spPr>
          <a:xfrm>
            <a:off x="1" y="0"/>
            <a:ext cx="12192000" cy="136526"/>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821A4682-255D-C442-8464-B41AE97F8C5F}"/>
              </a:ext>
            </a:extLst>
          </p:cNvPr>
          <p:cNvSpPr/>
          <p:nvPr userDrawn="1"/>
        </p:nvSpPr>
        <p:spPr>
          <a:xfrm>
            <a:off x="486164" y="2440303"/>
            <a:ext cx="11248633" cy="3974851"/>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797526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5" name="Rectangle 4">
            <a:extLst/>
          </p:cNvPr>
          <p:cNvSpPr/>
          <p:nvPr/>
        </p:nvSpPr>
        <p:spPr>
          <a:xfrm>
            <a:off x="-21166" y="0"/>
            <a:ext cx="6076951" cy="6858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t="16937" r="44241" b="20589"/>
          <a:stretch>
            <a:fillRect/>
          </a:stretch>
        </p:blipFill>
        <p:spPr bwMode="auto">
          <a:xfrm>
            <a:off x="-924984" y="0"/>
            <a:ext cx="698076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p:cNvPr>
          <p:cNvCxnSpPr/>
          <p:nvPr userDrawn="1"/>
        </p:nvCxnSpPr>
        <p:spPr>
          <a:xfrm>
            <a:off x="2063751" y="1666875"/>
            <a:ext cx="1014518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Picture 1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45967" y="306388"/>
            <a:ext cx="3706284"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p:cNvPr>
          <p:cNvSpPr/>
          <p:nvPr userDrawn="1"/>
        </p:nvSpPr>
        <p:spPr>
          <a:xfrm>
            <a:off x="-21166" y="6569076"/>
            <a:ext cx="12230100" cy="288925"/>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3" name="Subtitle 2"/>
          <p:cNvSpPr>
            <a:spLocks noGrp="1"/>
          </p:cNvSpPr>
          <p:nvPr>
            <p:ph type="subTitle" idx="1"/>
          </p:nvPr>
        </p:nvSpPr>
        <p:spPr>
          <a:xfrm>
            <a:off x="3351037" y="4119592"/>
            <a:ext cx="5488163" cy="452408"/>
          </a:xfrm>
        </p:spPr>
        <p:txBody>
          <a:bodyPr anchor="t">
            <a:normAutofit/>
          </a:bodyPr>
          <a:lstStyle>
            <a:lvl1pPr marL="0" indent="0" algn="l">
              <a:buNone/>
              <a:defRPr sz="2200" b="0" i="0" cap="none" spc="0" baseline="0">
                <a:solidFill>
                  <a:schemeClr val="bg1">
                    <a:lumMod val="10000"/>
                  </a:schemeClr>
                </a:solidFill>
                <a:latin typeface="Arial" charset="0"/>
                <a:ea typeface="Arial" charset="0"/>
                <a:cs typeface="Arial" charset="0"/>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10" name="Title 1"/>
          <p:cNvSpPr>
            <a:spLocks noGrp="1"/>
          </p:cNvSpPr>
          <p:nvPr>
            <p:ph type="ctrTitle"/>
          </p:nvPr>
        </p:nvSpPr>
        <p:spPr>
          <a:xfrm>
            <a:off x="2743200" y="1143000"/>
            <a:ext cx="5488163" cy="2941364"/>
          </a:xfrm>
          <a:prstGeom prst="rect">
            <a:avLst/>
          </a:prstGeom>
        </p:spPr>
        <p:txBody>
          <a:bodyPr lIns="274320" anchor="b">
            <a:normAutofit/>
          </a:bodyPr>
          <a:lstStyle>
            <a:lvl1pPr algn="l">
              <a:lnSpc>
                <a:spcPct val="100000"/>
              </a:lnSpc>
              <a:defRPr sz="4000" b="0" i="0" spc="-100" baseline="0">
                <a:solidFill>
                  <a:srgbClr val="800000"/>
                </a:solidFill>
                <a:latin typeface="Arial" charset="0"/>
                <a:ea typeface="Arial" charset="0"/>
                <a:cs typeface="Arial" charset="0"/>
              </a:defRPr>
            </a:lvl1pPr>
          </a:lstStyle>
          <a:p>
            <a:r>
              <a:rPr lang="en-US"/>
              <a:t>Click to edit Master title style</a:t>
            </a:r>
            <a:endParaRPr lang="en-US" dirty="0"/>
          </a:p>
        </p:txBody>
      </p:sp>
      <p:sp>
        <p:nvSpPr>
          <p:cNvPr id="4" name="Text Placeholder 3"/>
          <p:cNvSpPr>
            <a:spLocks noGrp="1"/>
          </p:cNvSpPr>
          <p:nvPr>
            <p:ph type="body" sz="quarter" idx="10"/>
          </p:nvPr>
        </p:nvSpPr>
        <p:spPr>
          <a:xfrm>
            <a:off x="3324540" y="4572000"/>
            <a:ext cx="5486400" cy="609600"/>
          </a:xfrm>
        </p:spPr>
        <p:txBody>
          <a:bodyPr>
            <a:normAutofit/>
          </a:bodyPr>
          <a:lstStyle>
            <a:lvl1pPr marL="0" marR="0" indent="0" algn="l" defTabSz="914400" rtl="0" eaLnBrk="1" fontAlgn="auto" latinLnBrk="0" hangingPunct="1">
              <a:lnSpc>
                <a:spcPct val="90000"/>
              </a:lnSpc>
              <a:spcBef>
                <a:spcPts val="1200"/>
              </a:spcBef>
              <a:spcAft>
                <a:spcPts val="0"/>
              </a:spcAft>
              <a:buClr>
                <a:schemeClr val="accent2"/>
              </a:buClr>
              <a:buSzTx/>
              <a:buFont typeface="Wingdings" panose="05000000000000000000" pitchFamily="2" charset="2"/>
              <a:buNone/>
              <a:tabLst/>
              <a:defRPr sz="2000">
                <a:solidFill>
                  <a:schemeClr val="bg1">
                    <a:lumMod val="10000"/>
                  </a:schemeClr>
                </a:solidFill>
              </a:defRPr>
            </a:lvl1pPr>
          </a:lstStyle>
          <a:p>
            <a:pPr lvl="0"/>
            <a:r>
              <a:rPr lang="en-US"/>
              <a:t>Click to edit Master text styles</a:t>
            </a:r>
          </a:p>
        </p:txBody>
      </p:sp>
      <p:sp>
        <p:nvSpPr>
          <p:cNvPr id="11" name="Slide Number Placeholder 5">
            <a:extLst/>
          </p:cNvPr>
          <p:cNvSpPr>
            <a:spLocks noGrp="1"/>
          </p:cNvSpPr>
          <p:nvPr>
            <p:ph type="sldNum" sz="quarter" idx="11"/>
          </p:nvPr>
        </p:nvSpPr>
        <p:spPr/>
        <p:txBody>
          <a:bodyPr/>
          <a:lstStyle>
            <a:lvl1pPr>
              <a:defRPr/>
            </a:lvl1pPr>
          </a:lstStyle>
          <a:p>
            <a:fld id="{1EDF4F75-D11C-41DA-AE1B-20DAA634F50B}" type="slidenum">
              <a:rPr lang="en-US" altLang="en-US"/>
              <a:pPr/>
              <a:t>‹#›</a:t>
            </a:fld>
            <a:endParaRPr lang="en-US" altLang="en-US" dirty="0"/>
          </a:p>
        </p:txBody>
      </p:sp>
    </p:spTree>
    <p:extLst>
      <p:ext uri="{BB962C8B-B14F-4D97-AF65-F5344CB8AC3E}">
        <p14:creationId xmlns:p14="http://schemas.microsoft.com/office/powerpoint/2010/main" val="39215091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Words only">
  <p:cSld name="1_Words only">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0"/>
              </a:spcBef>
              <a:spcAft>
                <a:spcPts val="0"/>
              </a:spcAft>
              <a:buSzPts val="1400"/>
              <a:buNone/>
              <a:defRPr sz="3600" b="1" i="0" u="none" strike="noStrike" cap="none">
                <a:solidFill>
                  <a:srgbClr val="800000"/>
                </a:solidFill>
                <a:latin typeface="Arial"/>
                <a:ea typeface="Arial"/>
                <a:cs typeface="Arial"/>
                <a:sym typeface="Arial"/>
              </a:defRPr>
            </a:lvl1pPr>
            <a:lvl2pPr marL="0" marR="0" lvl="1" indent="0" algn="l" rtl="0">
              <a:lnSpc>
                <a:spcPct val="90000"/>
              </a:lnSpc>
              <a:spcBef>
                <a:spcPts val="0"/>
              </a:spcBef>
              <a:spcAft>
                <a:spcPts val="0"/>
              </a:spcAft>
              <a:buSzPts val="1400"/>
              <a:buNone/>
              <a:defRPr sz="3600" b="1" i="0" u="none" strike="noStrike" cap="none">
                <a:solidFill>
                  <a:srgbClr val="800000"/>
                </a:solidFill>
                <a:latin typeface="Arial"/>
                <a:ea typeface="Arial"/>
                <a:cs typeface="Arial"/>
                <a:sym typeface="Arial"/>
              </a:defRPr>
            </a:lvl2pPr>
            <a:lvl3pPr marL="0" marR="0" lvl="2" indent="0" algn="l" rtl="0">
              <a:lnSpc>
                <a:spcPct val="90000"/>
              </a:lnSpc>
              <a:spcBef>
                <a:spcPts val="0"/>
              </a:spcBef>
              <a:spcAft>
                <a:spcPts val="0"/>
              </a:spcAft>
              <a:buSzPts val="1400"/>
              <a:buNone/>
              <a:defRPr sz="3600" b="1" i="0" u="none" strike="noStrike" cap="none">
                <a:solidFill>
                  <a:srgbClr val="800000"/>
                </a:solidFill>
                <a:latin typeface="Arial"/>
                <a:ea typeface="Arial"/>
                <a:cs typeface="Arial"/>
                <a:sym typeface="Arial"/>
              </a:defRPr>
            </a:lvl3pPr>
            <a:lvl4pPr marL="0" marR="0" lvl="3" indent="0" algn="l" rtl="0">
              <a:lnSpc>
                <a:spcPct val="90000"/>
              </a:lnSpc>
              <a:spcBef>
                <a:spcPts val="0"/>
              </a:spcBef>
              <a:spcAft>
                <a:spcPts val="0"/>
              </a:spcAft>
              <a:buSzPts val="1400"/>
              <a:buNone/>
              <a:defRPr sz="3600" b="1" i="0" u="none" strike="noStrike" cap="none">
                <a:solidFill>
                  <a:srgbClr val="800000"/>
                </a:solidFill>
                <a:latin typeface="Arial"/>
                <a:ea typeface="Arial"/>
                <a:cs typeface="Arial"/>
                <a:sym typeface="Arial"/>
              </a:defRPr>
            </a:lvl4pPr>
            <a:lvl5pPr marL="0" marR="0" lvl="4" indent="0" algn="l" rtl="0">
              <a:lnSpc>
                <a:spcPct val="90000"/>
              </a:lnSpc>
              <a:spcBef>
                <a:spcPts val="0"/>
              </a:spcBef>
              <a:spcAft>
                <a:spcPts val="0"/>
              </a:spcAft>
              <a:buSzPts val="1400"/>
              <a:buNone/>
              <a:defRPr sz="3600" b="1" i="0" u="none" strike="noStrike" cap="none">
                <a:solidFill>
                  <a:srgbClr val="800000"/>
                </a:solidFill>
                <a:latin typeface="Arial"/>
                <a:ea typeface="Arial"/>
                <a:cs typeface="Arial"/>
                <a:sym typeface="Arial"/>
              </a:defRPr>
            </a:lvl5pPr>
            <a:lvl6pPr marL="457200" marR="0" lvl="5" indent="0" algn="l" rtl="0">
              <a:lnSpc>
                <a:spcPct val="90000"/>
              </a:lnSpc>
              <a:spcBef>
                <a:spcPts val="0"/>
              </a:spcBef>
              <a:spcAft>
                <a:spcPts val="0"/>
              </a:spcAft>
              <a:buSzPts val="1400"/>
              <a:buNone/>
              <a:defRPr sz="3600" b="1" i="0" u="none" strike="noStrike" cap="none">
                <a:solidFill>
                  <a:srgbClr val="800000"/>
                </a:solidFill>
                <a:latin typeface="Arial"/>
                <a:ea typeface="Arial"/>
                <a:cs typeface="Arial"/>
                <a:sym typeface="Arial"/>
              </a:defRPr>
            </a:lvl6pPr>
            <a:lvl7pPr marL="914400" marR="0" lvl="6" indent="0" algn="l" rtl="0">
              <a:lnSpc>
                <a:spcPct val="90000"/>
              </a:lnSpc>
              <a:spcBef>
                <a:spcPts val="0"/>
              </a:spcBef>
              <a:spcAft>
                <a:spcPts val="0"/>
              </a:spcAft>
              <a:buSzPts val="1400"/>
              <a:buNone/>
              <a:defRPr sz="3600" b="1" i="0" u="none" strike="noStrike" cap="none">
                <a:solidFill>
                  <a:srgbClr val="800000"/>
                </a:solidFill>
                <a:latin typeface="Arial"/>
                <a:ea typeface="Arial"/>
                <a:cs typeface="Arial"/>
                <a:sym typeface="Arial"/>
              </a:defRPr>
            </a:lvl7pPr>
            <a:lvl8pPr marL="1371600" marR="0" lvl="7" indent="0" algn="l" rtl="0">
              <a:lnSpc>
                <a:spcPct val="90000"/>
              </a:lnSpc>
              <a:spcBef>
                <a:spcPts val="0"/>
              </a:spcBef>
              <a:spcAft>
                <a:spcPts val="0"/>
              </a:spcAft>
              <a:buSzPts val="1400"/>
              <a:buNone/>
              <a:defRPr sz="3600" b="1" i="0" u="none" strike="noStrike" cap="none">
                <a:solidFill>
                  <a:srgbClr val="800000"/>
                </a:solidFill>
                <a:latin typeface="Arial"/>
                <a:ea typeface="Arial"/>
                <a:cs typeface="Arial"/>
                <a:sym typeface="Arial"/>
              </a:defRPr>
            </a:lvl8pPr>
            <a:lvl9pPr marL="1828800" marR="0" lvl="8" indent="0" algn="l" rtl="0">
              <a:lnSpc>
                <a:spcPct val="90000"/>
              </a:lnSpc>
              <a:spcBef>
                <a:spcPts val="0"/>
              </a:spcBef>
              <a:spcAft>
                <a:spcPts val="0"/>
              </a:spcAft>
              <a:buSzPts val="1400"/>
              <a:buNone/>
              <a:defRPr sz="3600" b="1" i="0" u="none" strike="noStrike" cap="none">
                <a:solidFill>
                  <a:srgbClr val="800000"/>
                </a:solidFill>
                <a:latin typeface="Arial"/>
                <a:ea typeface="Arial"/>
                <a:cs typeface="Arial"/>
                <a:sym typeface="Arial"/>
              </a:defRPr>
            </a:lvl9pPr>
          </a:lstStyle>
          <a:p>
            <a:endParaRPr/>
          </a:p>
        </p:txBody>
      </p:sp>
      <p:sp>
        <p:nvSpPr>
          <p:cNvPr id="41" name="Shape 41"/>
          <p:cNvSpPr txBox="1">
            <a:spLocks noGrp="1"/>
          </p:cNvSpPr>
          <p:nvPr>
            <p:ph type="body" idx="1"/>
          </p:nvPr>
        </p:nvSpPr>
        <p:spPr>
          <a:xfrm>
            <a:off x="1511810" y="1902503"/>
            <a:ext cx="9575292" cy="3299085"/>
          </a:xfrm>
          <a:prstGeom prst="rect">
            <a:avLst/>
          </a:prstGeom>
          <a:noFill/>
          <a:ln>
            <a:noFill/>
          </a:ln>
        </p:spPr>
        <p:txBody>
          <a:bodyPr spcFirstLastPara="1" lIns="91425" tIns="91425" rIns="91425" bIns="91425" anchor="t"/>
          <a:lstStyle>
            <a:lvl1pPr marL="457200" marR="0" lvl="0" indent="-431800" algn="l" rtl="0">
              <a:lnSpc>
                <a:spcPct val="100000"/>
              </a:lnSpc>
              <a:spcBef>
                <a:spcPts val="1200"/>
              </a:spcBef>
              <a:spcAft>
                <a:spcPts val="0"/>
              </a:spcAft>
              <a:buClr>
                <a:srgbClr val="171714"/>
              </a:buClr>
              <a:buSzPts val="3200"/>
              <a:buFont typeface="Noto Sans Symbols"/>
              <a:buChar char="▪"/>
              <a:defRPr sz="3200" b="0" i="0" u="none" strike="noStrike" cap="none">
                <a:solidFill>
                  <a:srgbClr val="171714"/>
                </a:solidFill>
                <a:latin typeface="Arial"/>
                <a:ea typeface="Arial"/>
                <a:cs typeface="Arial"/>
                <a:sym typeface="Arial"/>
              </a:defRPr>
            </a:lvl1pPr>
            <a:lvl2pPr marL="914400" marR="0" lvl="1" indent="-228600" algn="l" rtl="0">
              <a:lnSpc>
                <a:spcPct val="90000"/>
              </a:lnSpc>
              <a:spcBef>
                <a:spcPts val="250"/>
              </a:spcBef>
              <a:spcAft>
                <a:spcPts val="0"/>
              </a:spcAft>
              <a:buClr>
                <a:srgbClr val="171714"/>
              </a:buClr>
              <a:buSzPts val="2800"/>
              <a:buFont typeface="Noto Sans Symbols"/>
              <a:buNone/>
              <a:defRPr sz="2800" b="0" i="0" u="none" strike="noStrike" cap="none">
                <a:solidFill>
                  <a:srgbClr val="171714"/>
                </a:solidFill>
                <a:latin typeface="Arial"/>
                <a:ea typeface="Arial"/>
                <a:cs typeface="Arial"/>
                <a:sym typeface="Arial"/>
              </a:defRPr>
            </a:lvl2pPr>
            <a:lvl3pPr marL="1371600" marR="0" lvl="2" indent="-406400" algn="l" rtl="0">
              <a:lnSpc>
                <a:spcPct val="90000"/>
              </a:lnSpc>
              <a:spcBef>
                <a:spcPts val="250"/>
              </a:spcBef>
              <a:spcAft>
                <a:spcPts val="0"/>
              </a:spcAft>
              <a:buClr>
                <a:srgbClr val="171714"/>
              </a:buClr>
              <a:buSzPts val="2800"/>
              <a:buFont typeface="Noto Sans Symbols"/>
              <a:buChar char="▪"/>
              <a:defRPr sz="2800" b="0" i="0" u="none" strike="noStrike" cap="none">
                <a:solidFill>
                  <a:srgbClr val="171714"/>
                </a:solidFill>
                <a:latin typeface="Arial"/>
                <a:ea typeface="Arial"/>
                <a:cs typeface="Arial"/>
                <a:sym typeface="Arial"/>
              </a:defRPr>
            </a:lvl3pPr>
            <a:lvl4pPr marL="1828800" marR="0" lvl="3" indent="-406400" algn="l" rtl="0">
              <a:lnSpc>
                <a:spcPct val="90000"/>
              </a:lnSpc>
              <a:spcBef>
                <a:spcPts val="250"/>
              </a:spcBef>
              <a:spcAft>
                <a:spcPts val="0"/>
              </a:spcAft>
              <a:buClr>
                <a:srgbClr val="171714"/>
              </a:buClr>
              <a:buSzPts val="2800"/>
              <a:buFont typeface="Noto Sans Symbols"/>
              <a:buChar char="▪"/>
              <a:defRPr sz="2800" b="0" i="0" u="none" strike="noStrike" cap="none">
                <a:solidFill>
                  <a:srgbClr val="171714"/>
                </a:solidFill>
                <a:latin typeface="Arial"/>
                <a:ea typeface="Arial"/>
                <a:cs typeface="Arial"/>
                <a:sym typeface="Arial"/>
              </a:defRPr>
            </a:lvl4pPr>
            <a:lvl5pPr marL="2286000" marR="0" lvl="4" indent="-406400" algn="l" rtl="0">
              <a:lnSpc>
                <a:spcPct val="90000"/>
              </a:lnSpc>
              <a:spcBef>
                <a:spcPts val="250"/>
              </a:spcBef>
              <a:spcAft>
                <a:spcPts val="0"/>
              </a:spcAft>
              <a:buClr>
                <a:srgbClr val="171714"/>
              </a:buClr>
              <a:buSzPts val="2800"/>
              <a:buFont typeface="Noto Sans Symbols"/>
              <a:buChar char="▪"/>
              <a:defRPr sz="2800" b="0" i="0" u="none" strike="noStrike" cap="none">
                <a:solidFill>
                  <a:srgbClr val="171714"/>
                </a:solidFill>
                <a:latin typeface="Arial"/>
                <a:ea typeface="Arial"/>
                <a:cs typeface="Arial"/>
                <a:sym typeface="Arial"/>
              </a:defRPr>
            </a:lvl5pPr>
            <a:lvl6pPr marL="2743200" marR="0" lvl="5"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DB0000"/>
                </a:solidFill>
                <a:latin typeface="Arial"/>
                <a:ea typeface="Arial"/>
                <a:cs typeface="Arial"/>
                <a:sym typeface="Arial"/>
              </a:defRPr>
            </a:lvl6pPr>
            <a:lvl7pPr marL="3200400" marR="0" lvl="6"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DB0000"/>
                </a:solidFill>
                <a:latin typeface="Arial"/>
                <a:ea typeface="Arial"/>
                <a:cs typeface="Arial"/>
                <a:sym typeface="Arial"/>
              </a:defRPr>
            </a:lvl7pPr>
            <a:lvl8pPr marL="3657600" marR="0" lvl="7"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DB0000"/>
                </a:solidFill>
                <a:latin typeface="Arial"/>
                <a:ea typeface="Arial"/>
                <a:cs typeface="Arial"/>
                <a:sym typeface="Arial"/>
              </a:defRPr>
            </a:lvl8pPr>
            <a:lvl9pPr marL="4114800" marR="0" lvl="8" indent="-317500" algn="l" rtl="0">
              <a:lnSpc>
                <a:spcPct val="90000"/>
              </a:lnSpc>
              <a:spcBef>
                <a:spcPts val="250"/>
              </a:spcBef>
              <a:spcAft>
                <a:spcPts val="250"/>
              </a:spcAft>
              <a:buClr>
                <a:schemeClr val="accent1"/>
              </a:buClr>
              <a:buSzPts val="1400"/>
              <a:buFont typeface="Noto Sans Symbols"/>
              <a:buChar char="⚫"/>
              <a:defRPr sz="1400" b="0" i="0" u="none" strike="noStrike" cap="none">
                <a:solidFill>
                  <a:srgbClr val="DB0000"/>
                </a:solidFill>
                <a:latin typeface="Arial"/>
                <a:ea typeface="Arial"/>
                <a:cs typeface="Arial"/>
                <a:sym typeface="Arial"/>
              </a:defRPr>
            </a:lvl9pPr>
          </a:lstStyle>
          <a:p>
            <a:endParaRPr/>
          </a:p>
        </p:txBody>
      </p:sp>
      <p:sp>
        <p:nvSpPr>
          <p:cNvPr id="4" name="Shape 42"/>
          <p:cNvSpPr txBox="1">
            <a:spLocks noGrp="1"/>
          </p:cNvSpPr>
          <p:nvPr>
            <p:ph type="sldNum" idx="10"/>
          </p:nvPr>
        </p:nvSpPr>
        <p:spPr/>
        <p:txBody>
          <a:bodyPr tIns="45700" rIns="91425" bIns="45700">
            <a:noAutofit/>
          </a:bodyPr>
          <a:lstStyle>
            <a:lvl1pPr>
              <a:defRPr>
                <a:sym typeface="Arial" pitchFamily="34" charset="0"/>
              </a:defRPr>
            </a:lvl1pPr>
          </a:lstStyle>
          <a:p>
            <a:fld id="{394A4C19-DFE2-406F-B339-60CC46703EDE}" type="slidenum">
              <a:rPr lang="en-US" altLang="en-US"/>
              <a:pPr/>
              <a:t>‹#›</a:t>
            </a:fld>
            <a:endParaRPr lang="en-US" altLang="en-US" dirty="0"/>
          </a:p>
        </p:txBody>
      </p:sp>
    </p:spTree>
    <p:extLst>
      <p:ext uri="{BB962C8B-B14F-4D97-AF65-F5344CB8AC3E}">
        <p14:creationId xmlns:p14="http://schemas.microsoft.com/office/powerpoint/2010/main" val="4109748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516A7-AFDB-4046-85BB-247BE7F98F89}"/>
              </a:ext>
            </a:extLst>
          </p:cNvPr>
          <p:cNvSpPr>
            <a:spLocks noGrp="1"/>
          </p:cNvSpPr>
          <p:nvPr>
            <p:ph type="title"/>
          </p:nvPr>
        </p:nvSpPr>
        <p:spPr/>
        <p:txBody>
          <a:bodyPr/>
          <a:lstStyle/>
          <a:p>
            <a:r>
              <a:rPr lang="en-US" smtClean="0"/>
              <a:t>Click to edit Master title style</a:t>
            </a:r>
            <a:endParaRPr lang="en-US" dirty="0"/>
          </a:p>
        </p:txBody>
      </p:sp>
      <p:sp>
        <p:nvSpPr>
          <p:cNvPr id="3" name="Slide Number Placeholder 2">
            <a:extLst>
              <a:ext uri="{FF2B5EF4-FFF2-40B4-BE49-F238E27FC236}">
                <a16:creationId xmlns:a16="http://schemas.microsoft.com/office/drawing/2014/main" id="{F39521C8-3CE9-7A40-82C2-3CC811306190}"/>
              </a:ext>
            </a:extLst>
          </p:cNvPr>
          <p:cNvSpPr>
            <a:spLocks noGrp="1"/>
          </p:cNvSpPr>
          <p:nvPr>
            <p:ph type="sldNum" sz="quarter" idx="10"/>
          </p:nvPr>
        </p:nvSpPr>
        <p:spPr/>
        <p:txBody>
          <a:bodyPr/>
          <a:lstStyle/>
          <a:p>
            <a:fld id="{0F467E3B-A5AC-2A43-BE2E-DFA99641A995}" type="slidenum">
              <a:rPr lang="en-US" smtClean="0"/>
              <a:pPr/>
              <a:t>‹#›</a:t>
            </a:fld>
            <a:endParaRPr lang="en-US" dirty="0"/>
          </a:p>
        </p:txBody>
      </p:sp>
      <p:sp>
        <p:nvSpPr>
          <p:cNvPr id="5" name="Text Placeholder 4">
            <a:extLst>
              <a:ext uri="{FF2B5EF4-FFF2-40B4-BE49-F238E27FC236}">
                <a16:creationId xmlns:a16="http://schemas.microsoft.com/office/drawing/2014/main" id="{14862691-2F3A-7D43-92E8-F4B0F95DC563}"/>
              </a:ext>
            </a:extLst>
          </p:cNvPr>
          <p:cNvSpPr>
            <a:spLocks noGrp="1"/>
          </p:cNvSpPr>
          <p:nvPr>
            <p:ph type="body" sz="quarter" idx="11"/>
          </p:nvPr>
        </p:nvSpPr>
        <p:spPr>
          <a:xfrm>
            <a:off x="6324600" y="1356465"/>
            <a:ext cx="5403985" cy="442254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4">
            <a:extLst>
              <a:ext uri="{FF2B5EF4-FFF2-40B4-BE49-F238E27FC236}">
                <a16:creationId xmlns:a16="http://schemas.microsoft.com/office/drawing/2014/main" id="{8E2B61E2-1B13-FF4D-B760-AAE0D43A9A52}"/>
              </a:ext>
            </a:extLst>
          </p:cNvPr>
          <p:cNvSpPr>
            <a:spLocks noGrp="1"/>
          </p:cNvSpPr>
          <p:nvPr>
            <p:ph type="body" sz="quarter" idx="12"/>
          </p:nvPr>
        </p:nvSpPr>
        <p:spPr>
          <a:xfrm>
            <a:off x="463297" y="1356465"/>
            <a:ext cx="5404104" cy="442254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17151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516A7-AFDB-4046-85BB-247BE7F98F89}"/>
              </a:ext>
            </a:extLst>
          </p:cNvPr>
          <p:cNvSpPr>
            <a:spLocks noGrp="1"/>
          </p:cNvSpPr>
          <p:nvPr>
            <p:ph type="title"/>
          </p:nvPr>
        </p:nvSpPr>
        <p:spPr/>
        <p:txBody>
          <a:bodyPr/>
          <a:lstStyle/>
          <a:p>
            <a:r>
              <a:rPr lang="en-US" smtClean="0"/>
              <a:t>Click to edit Master title style</a:t>
            </a:r>
            <a:endParaRPr lang="en-US" dirty="0"/>
          </a:p>
        </p:txBody>
      </p:sp>
      <p:sp>
        <p:nvSpPr>
          <p:cNvPr id="3" name="Slide Number Placeholder 2">
            <a:extLst>
              <a:ext uri="{FF2B5EF4-FFF2-40B4-BE49-F238E27FC236}">
                <a16:creationId xmlns:a16="http://schemas.microsoft.com/office/drawing/2014/main" id="{F39521C8-3CE9-7A40-82C2-3CC811306190}"/>
              </a:ext>
            </a:extLst>
          </p:cNvPr>
          <p:cNvSpPr>
            <a:spLocks noGrp="1"/>
          </p:cNvSpPr>
          <p:nvPr>
            <p:ph type="sldNum" sz="quarter" idx="10"/>
          </p:nvPr>
        </p:nvSpPr>
        <p:spPr/>
        <p:txBody>
          <a:bodyPr/>
          <a:lstStyle/>
          <a:p>
            <a:fld id="{0F467E3B-A5AC-2A43-BE2E-DFA99641A995}" type="slidenum">
              <a:rPr lang="en-US" smtClean="0"/>
              <a:pPr/>
              <a:t>‹#›</a:t>
            </a:fld>
            <a:endParaRPr lang="en-US" dirty="0"/>
          </a:p>
        </p:txBody>
      </p:sp>
      <p:sp>
        <p:nvSpPr>
          <p:cNvPr id="6" name="Text Placeholder 4">
            <a:extLst>
              <a:ext uri="{FF2B5EF4-FFF2-40B4-BE49-F238E27FC236}">
                <a16:creationId xmlns:a16="http://schemas.microsoft.com/office/drawing/2014/main" id="{8E2B61E2-1B13-FF4D-B760-AAE0D43A9A52}"/>
              </a:ext>
            </a:extLst>
          </p:cNvPr>
          <p:cNvSpPr>
            <a:spLocks noGrp="1"/>
          </p:cNvSpPr>
          <p:nvPr>
            <p:ph type="body" sz="quarter" idx="12"/>
          </p:nvPr>
        </p:nvSpPr>
        <p:spPr>
          <a:xfrm>
            <a:off x="4345245" y="1356465"/>
            <a:ext cx="3507487" cy="4376823"/>
          </a:xfrm>
        </p:spPr>
        <p:txBody>
          <a:bodyPr tIns="9144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4">
            <a:extLst>
              <a:ext uri="{FF2B5EF4-FFF2-40B4-BE49-F238E27FC236}">
                <a16:creationId xmlns:a16="http://schemas.microsoft.com/office/drawing/2014/main" id="{8B82AFFA-C530-864B-961D-3B68DB0D5B57}"/>
              </a:ext>
            </a:extLst>
          </p:cNvPr>
          <p:cNvSpPr>
            <a:spLocks noGrp="1"/>
          </p:cNvSpPr>
          <p:nvPr>
            <p:ph type="body" sz="quarter" idx="13"/>
          </p:nvPr>
        </p:nvSpPr>
        <p:spPr>
          <a:xfrm>
            <a:off x="469393" y="1356465"/>
            <a:ext cx="3507487" cy="4376823"/>
          </a:xfrm>
        </p:spPr>
        <p:txBody>
          <a:bodyPr tIns="9144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4">
            <a:extLst>
              <a:ext uri="{FF2B5EF4-FFF2-40B4-BE49-F238E27FC236}">
                <a16:creationId xmlns:a16="http://schemas.microsoft.com/office/drawing/2014/main" id="{A1F1BB4F-6305-5B42-934E-80CCDB829946}"/>
              </a:ext>
            </a:extLst>
          </p:cNvPr>
          <p:cNvSpPr>
            <a:spLocks noGrp="1"/>
          </p:cNvSpPr>
          <p:nvPr>
            <p:ph type="body" sz="quarter" idx="14"/>
          </p:nvPr>
        </p:nvSpPr>
        <p:spPr>
          <a:xfrm>
            <a:off x="8221096" y="1356465"/>
            <a:ext cx="3507487" cy="4376823"/>
          </a:xfrm>
        </p:spPr>
        <p:txBody>
          <a:bodyPr tIns="9144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485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pter Titl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6BFB688-A725-5A4C-9A6A-7B438D823DDA}"/>
              </a:ext>
            </a:extLst>
          </p:cNvPr>
          <p:cNvSpPr/>
          <p:nvPr userDrawn="1"/>
        </p:nvSpPr>
        <p:spPr>
          <a:xfrm>
            <a:off x="457201" y="992546"/>
            <a:ext cx="11277599" cy="31965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B5A91B1E-711F-DE49-801D-A9B36868D7D0}"/>
              </a:ext>
            </a:extLst>
          </p:cNvPr>
          <p:cNvSpPr>
            <a:spLocks noChangeAspect="1"/>
          </p:cNvSpPr>
          <p:nvPr userDrawn="1"/>
        </p:nvSpPr>
        <p:spPr>
          <a:xfrm>
            <a:off x="733863" y="1244997"/>
            <a:ext cx="10724275" cy="2633101"/>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E321722-4917-694B-9F88-52876FB38BDE}"/>
              </a:ext>
            </a:extLst>
          </p:cNvPr>
          <p:cNvSpPr/>
          <p:nvPr userDrawn="1"/>
        </p:nvSpPr>
        <p:spPr>
          <a:xfrm>
            <a:off x="0" y="6721475"/>
            <a:ext cx="12215649" cy="136525"/>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CD0E2D6-FECD-1B4E-A0A9-618A82F298F3}"/>
              </a:ext>
            </a:extLst>
          </p:cNvPr>
          <p:cNvSpPr/>
          <p:nvPr userDrawn="1"/>
        </p:nvSpPr>
        <p:spPr>
          <a:xfrm>
            <a:off x="1" y="0"/>
            <a:ext cx="12192000" cy="136526"/>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UChicago Medicine logo">
            <a:extLst>
              <a:ext uri="{FF2B5EF4-FFF2-40B4-BE49-F238E27FC236}">
                <a16:creationId xmlns:a16="http://schemas.microsoft.com/office/drawing/2014/main" id="{85981DCB-36BB-B148-96B0-4EBB5944204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92467" y="4812546"/>
            <a:ext cx="3207067" cy="1102605"/>
          </a:xfrm>
          <a:prstGeom prst="rect">
            <a:avLst/>
          </a:prstGeom>
        </p:spPr>
      </p:pic>
      <p:sp>
        <p:nvSpPr>
          <p:cNvPr id="18" name="Text Placeholder 5">
            <a:extLst>
              <a:ext uri="{FF2B5EF4-FFF2-40B4-BE49-F238E27FC236}">
                <a16:creationId xmlns:a16="http://schemas.microsoft.com/office/drawing/2014/main" id="{93EA7E7E-35AF-C249-957B-B71044ADF23E}"/>
              </a:ext>
            </a:extLst>
          </p:cNvPr>
          <p:cNvSpPr>
            <a:spLocks noGrp="1"/>
          </p:cNvSpPr>
          <p:nvPr>
            <p:ph type="body" sz="quarter" idx="10" hasCustomPrompt="1"/>
          </p:nvPr>
        </p:nvSpPr>
        <p:spPr>
          <a:xfrm>
            <a:off x="727950" y="1253261"/>
            <a:ext cx="10700625" cy="2640322"/>
          </a:xfrm>
        </p:spPr>
        <p:txBody>
          <a:bodyPr lIns="182880" tIns="274320" rIns="457200" bIns="274320" anchor="ctr" anchorCtr="0"/>
          <a:lstStyle>
            <a:lvl1pPr marL="0" indent="0" algn="ctr">
              <a:buNone/>
              <a:defRPr sz="5400" b="1">
                <a:solidFill>
                  <a:schemeClr val="bg1"/>
                </a:solidFill>
              </a:defRPr>
            </a:lvl1pPr>
          </a:lstStyle>
          <a:p>
            <a:pPr lvl="0"/>
            <a:r>
              <a:rPr lang="en-US" dirty="0"/>
              <a:t>Edit Chapter Title</a:t>
            </a:r>
          </a:p>
        </p:txBody>
      </p:sp>
    </p:spTree>
    <p:extLst>
      <p:ext uri="{BB962C8B-B14F-4D97-AF65-F5344CB8AC3E}">
        <p14:creationId xmlns:p14="http://schemas.microsoft.com/office/powerpoint/2010/main" val="1341682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Tall Pictur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9ACA5A-4B86-8A46-9818-0CEC7C82AB94}"/>
              </a:ext>
            </a:extLst>
          </p:cNvPr>
          <p:cNvSpPr/>
          <p:nvPr userDrawn="1"/>
        </p:nvSpPr>
        <p:spPr>
          <a:xfrm>
            <a:off x="8418785" y="475524"/>
            <a:ext cx="3396014" cy="50900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F39521C8-3CE9-7A40-82C2-3CC811306190}"/>
              </a:ext>
            </a:extLst>
          </p:cNvPr>
          <p:cNvSpPr>
            <a:spLocks noGrp="1"/>
          </p:cNvSpPr>
          <p:nvPr>
            <p:ph type="sldNum" sz="quarter" idx="10"/>
          </p:nvPr>
        </p:nvSpPr>
        <p:spPr/>
        <p:txBody>
          <a:bodyPr/>
          <a:lstStyle/>
          <a:p>
            <a:fld id="{0F467E3B-A5AC-2A43-BE2E-DFA99641A995}" type="slidenum">
              <a:rPr lang="en-US" smtClean="0"/>
              <a:pPr/>
              <a:t>‹#›</a:t>
            </a:fld>
            <a:endParaRPr lang="en-US" dirty="0"/>
          </a:p>
        </p:txBody>
      </p:sp>
      <p:sp>
        <p:nvSpPr>
          <p:cNvPr id="5" name="Text Placeholder 4">
            <a:extLst>
              <a:ext uri="{FF2B5EF4-FFF2-40B4-BE49-F238E27FC236}">
                <a16:creationId xmlns:a16="http://schemas.microsoft.com/office/drawing/2014/main" id="{14862691-2F3A-7D43-92E8-F4B0F95DC563}"/>
              </a:ext>
            </a:extLst>
          </p:cNvPr>
          <p:cNvSpPr>
            <a:spLocks noGrp="1"/>
          </p:cNvSpPr>
          <p:nvPr>
            <p:ph type="body" sz="quarter" idx="11"/>
          </p:nvPr>
        </p:nvSpPr>
        <p:spPr>
          <a:xfrm>
            <a:off x="457201" y="1356465"/>
            <a:ext cx="7514163" cy="442344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Picture Placeholder 5">
            <a:extLst>
              <a:ext uri="{FF2B5EF4-FFF2-40B4-BE49-F238E27FC236}">
                <a16:creationId xmlns:a16="http://schemas.microsoft.com/office/drawing/2014/main" id="{987F0E14-9A6D-BD47-AAE8-095F8FD8FB13}"/>
              </a:ext>
            </a:extLst>
          </p:cNvPr>
          <p:cNvSpPr>
            <a:spLocks noGrp="1"/>
          </p:cNvSpPr>
          <p:nvPr>
            <p:ph type="pic" sz="quarter" idx="12"/>
          </p:nvPr>
        </p:nvSpPr>
        <p:spPr>
          <a:xfrm>
            <a:off x="8273821" y="330561"/>
            <a:ext cx="3396015" cy="5090052"/>
          </a:xfrm>
        </p:spPr>
        <p:txBody>
          <a:bodyPr/>
          <a:lstStyle/>
          <a:p>
            <a:r>
              <a:rPr lang="en-US" dirty="0" smtClean="0"/>
              <a:t>Click icon to add picture</a:t>
            </a:r>
            <a:endParaRPr lang="en-US" dirty="0"/>
          </a:p>
        </p:txBody>
      </p:sp>
      <p:sp>
        <p:nvSpPr>
          <p:cNvPr id="9" name="Title 8">
            <a:extLst>
              <a:ext uri="{FF2B5EF4-FFF2-40B4-BE49-F238E27FC236}">
                <a16:creationId xmlns:a16="http://schemas.microsoft.com/office/drawing/2014/main" id="{41C72F48-8FAE-844D-98A6-FFB4D7BCDFF5}"/>
              </a:ext>
            </a:extLst>
          </p:cNvPr>
          <p:cNvSpPr>
            <a:spLocks noGrp="1"/>
          </p:cNvSpPr>
          <p:nvPr>
            <p:ph type="title"/>
          </p:nvPr>
        </p:nvSpPr>
        <p:spPr>
          <a:xfrm>
            <a:off x="457201" y="319407"/>
            <a:ext cx="7514164" cy="1037058"/>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4127669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Wide Picture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9521C8-3CE9-7A40-82C2-3CC811306190}"/>
              </a:ext>
            </a:extLst>
          </p:cNvPr>
          <p:cNvSpPr>
            <a:spLocks noGrp="1"/>
          </p:cNvSpPr>
          <p:nvPr>
            <p:ph type="sldNum" sz="quarter" idx="10"/>
          </p:nvPr>
        </p:nvSpPr>
        <p:spPr/>
        <p:txBody>
          <a:bodyPr/>
          <a:lstStyle/>
          <a:p>
            <a:fld id="{0F467E3B-A5AC-2A43-BE2E-DFA99641A995}" type="slidenum">
              <a:rPr lang="en-US" smtClean="0"/>
              <a:pPr/>
              <a:t>‹#›</a:t>
            </a:fld>
            <a:endParaRPr lang="en-US" dirty="0"/>
          </a:p>
        </p:txBody>
      </p:sp>
      <p:sp>
        <p:nvSpPr>
          <p:cNvPr id="5" name="Text Placeholder 4">
            <a:extLst>
              <a:ext uri="{FF2B5EF4-FFF2-40B4-BE49-F238E27FC236}">
                <a16:creationId xmlns:a16="http://schemas.microsoft.com/office/drawing/2014/main" id="{14862691-2F3A-7D43-92E8-F4B0F95DC563}"/>
              </a:ext>
            </a:extLst>
          </p:cNvPr>
          <p:cNvSpPr>
            <a:spLocks noGrp="1"/>
          </p:cNvSpPr>
          <p:nvPr>
            <p:ph type="body" sz="quarter" idx="11"/>
          </p:nvPr>
        </p:nvSpPr>
        <p:spPr>
          <a:xfrm>
            <a:off x="457201" y="1356465"/>
            <a:ext cx="5177753" cy="442344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a:extLst>
              <a:ext uri="{FF2B5EF4-FFF2-40B4-BE49-F238E27FC236}">
                <a16:creationId xmlns:a16="http://schemas.microsoft.com/office/drawing/2014/main" id="{60A381BB-DEC1-BA4F-B1E7-431B6D759606}"/>
              </a:ext>
            </a:extLst>
          </p:cNvPr>
          <p:cNvSpPr>
            <a:spLocks noGrp="1"/>
          </p:cNvSpPr>
          <p:nvPr>
            <p:ph type="title"/>
          </p:nvPr>
        </p:nvSpPr>
        <p:spPr/>
        <p:txBody>
          <a:bodyPr/>
          <a:lstStyle/>
          <a:p>
            <a:r>
              <a:rPr lang="en-US" smtClean="0"/>
              <a:t>Click to edit Master title style</a:t>
            </a:r>
            <a:endParaRPr lang="en-US"/>
          </a:p>
        </p:txBody>
      </p:sp>
      <p:sp>
        <p:nvSpPr>
          <p:cNvPr id="7" name="Rectangle 6">
            <a:extLst>
              <a:ext uri="{FF2B5EF4-FFF2-40B4-BE49-F238E27FC236}">
                <a16:creationId xmlns:a16="http://schemas.microsoft.com/office/drawing/2014/main" id="{DC5105F9-ACB3-DB4E-981B-085A9B4CD6AE}"/>
              </a:ext>
            </a:extLst>
          </p:cNvPr>
          <p:cNvSpPr/>
          <p:nvPr userDrawn="1"/>
        </p:nvSpPr>
        <p:spPr>
          <a:xfrm>
            <a:off x="6195296" y="1722499"/>
            <a:ext cx="5580179" cy="37201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5">
            <a:extLst>
              <a:ext uri="{FF2B5EF4-FFF2-40B4-BE49-F238E27FC236}">
                <a16:creationId xmlns:a16="http://schemas.microsoft.com/office/drawing/2014/main" id="{987F0E14-9A6D-BD47-AAE8-095F8FD8FB13}"/>
              </a:ext>
            </a:extLst>
          </p:cNvPr>
          <p:cNvSpPr>
            <a:spLocks noGrp="1"/>
          </p:cNvSpPr>
          <p:nvPr>
            <p:ph type="pic" sz="quarter" idx="12"/>
          </p:nvPr>
        </p:nvSpPr>
        <p:spPr>
          <a:xfrm>
            <a:off x="6050333" y="1577536"/>
            <a:ext cx="5580179" cy="3720119"/>
          </a:xfrm>
        </p:spPr>
        <p:txBody>
          <a:bodyPr/>
          <a:lstStyle/>
          <a:p>
            <a:r>
              <a:rPr lang="en-US" dirty="0" smtClean="0"/>
              <a:t>Click icon to add picture</a:t>
            </a:r>
            <a:endParaRPr lang="en-US" dirty="0"/>
          </a:p>
        </p:txBody>
      </p:sp>
    </p:spTree>
    <p:extLst>
      <p:ext uri="{BB962C8B-B14F-4D97-AF65-F5344CB8AC3E}">
        <p14:creationId xmlns:p14="http://schemas.microsoft.com/office/powerpoint/2010/main" val="3617609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ll Ou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516A7-AFDB-4046-85BB-247BE7F98F89}"/>
              </a:ext>
            </a:extLst>
          </p:cNvPr>
          <p:cNvSpPr>
            <a:spLocks noGrp="1"/>
          </p:cNvSpPr>
          <p:nvPr>
            <p:ph type="title"/>
          </p:nvPr>
        </p:nvSpPr>
        <p:spPr>
          <a:xfrm>
            <a:off x="457200" y="138223"/>
            <a:ext cx="11271387" cy="5411972"/>
          </a:xfrm>
        </p:spPr>
        <p:txBody>
          <a:bodyPr/>
          <a:lstStyle>
            <a:lvl1pPr>
              <a:defRPr sz="6600"/>
            </a:lvl1pPr>
          </a:lstStyle>
          <a:p>
            <a:r>
              <a:rPr lang="en-US" smtClean="0"/>
              <a:t>Click to edit Master title style</a:t>
            </a:r>
            <a:endParaRPr lang="en-US" dirty="0"/>
          </a:p>
        </p:txBody>
      </p:sp>
      <p:sp>
        <p:nvSpPr>
          <p:cNvPr id="3" name="Slide Number Placeholder 2">
            <a:extLst>
              <a:ext uri="{FF2B5EF4-FFF2-40B4-BE49-F238E27FC236}">
                <a16:creationId xmlns:a16="http://schemas.microsoft.com/office/drawing/2014/main" id="{F39521C8-3CE9-7A40-82C2-3CC811306190}"/>
              </a:ext>
            </a:extLst>
          </p:cNvPr>
          <p:cNvSpPr>
            <a:spLocks noGrp="1"/>
          </p:cNvSpPr>
          <p:nvPr>
            <p:ph type="sldNum" sz="quarter" idx="10"/>
          </p:nvPr>
        </p:nvSpPr>
        <p:spPr/>
        <p:txBody>
          <a:bodyPr/>
          <a:lstStyle/>
          <a:p>
            <a:fld id="{0F467E3B-A5AC-2A43-BE2E-DFA99641A995}" type="slidenum">
              <a:rPr lang="en-US" smtClean="0"/>
              <a:pPr/>
              <a:t>‹#›</a:t>
            </a:fld>
            <a:endParaRPr lang="en-US" dirty="0"/>
          </a:p>
        </p:txBody>
      </p:sp>
    </p:spTree>
    <p:extLst>
      <p:ext uri="{BB962C8B-B14F-4D97-AF65-F5344CB8AC3E}">
        <p14:creationId xmlns:p14="http://schemas.microsoft.com/office/powerpoint/2010/main" val="4088756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Logo Slide">
    <p:spTree>
      <p:nvGrpSpPr>
        <p:cNvPr id="1" name=""/>
        <p:cNvGrpSpPr/>
        <p:nvPr/>
      </p:nvGrpSpPr>
      <p:grpSpPr>
        <a:xfrm>
          <a:off x="0" y="0"/>
          <a:ext cx="0" cy="0"/>
          <a:chOff x="0" y="0"/>
          <a:chExt cx="0" cy="0"/>
        </a:xfrm>
      </p:grpSpPr>
      <p:pic>
        <p:nvPicPr>
          <p:cNvPr id="8" name="Picture 7" descr="UChicago Medicine logo">
            <a:extLst>
              <a:ext uri="{FF2B5EF4-FFF2-40B4-BE49-F238E27FC236}">
                <a16:creationId xmlns:a16="http://schemas.microsoft.com/office/drawing/2014/main" id="{827A1251-6AFB-234E-921E-94B51088DB75}"/>
              </a:ext>
            </a:extLst>
          </p:cNvPr>
          <p:cNvPicPr>
            <a:picLocks noChangeAspect="1"/>
          </p:cNvPicPr>
          <p:nvPr/>
        </p:nvPicPr>
        <p:blipFill>
          <a:blip r:embed="rId2"/>
          <a:stretch>
            <a:fillRect/>
          </a:stretch>
        </p:blipFill>
        <p:spPr>
          <a:xfrm>
            <a:off x="1936848" y="2006323"/>
            <a:ext cx="8318305" cy="2845353"/>
          </a:xfrm>
          <a:prstGeom prst="rect">
            <a:avLst/>
          </a:prstGeom>
        </p:spPr>
      </p:pic>
    </p:spTree>
    <p:extLst>
      <p:ext uri="{BB962C8B-B14F-4D97-AF65-F5344CB8AC3E}">
        <p14:creationId xmlns:p14="http://schemas.microsoft.com/office/powerpoint/2010/main" val="3070463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4.emf"/><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1D0EFF0-C88B-3044-9AF6-E71C07D3A004}"/>
              </a:ext>
            </a:extLst>
          </p:cNvPr>
          <p:cNvSpPr/>
          <p:nvPr/>
        </p:nvSpPr>
        <p:spPr>
          <a:xfrm>
            <a:off x="2" y="5791200"/>
            <a:ext cx="12192000" cy="1066799"/>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3EC20620-194C-3543-A5C5-F68F5765DF31}"/>
              </a:ext>
            </a:extLst>
          </p:cNvPr>
          <p:cNvSpPr>
            <a:spLocks noGrp="1"/>
          </p:cNvSpPr>
          <p:nvPr>
            <p:ph type="body" idx="1"/>
          </p:nvPr>
        </p:nvSpPr>
        <p:spPr>
          <a:xfrm>
            <a:off x="457199" y="1356465"/>
            <a:ext cx="11271387" cy="4432728"/>
          </a:xfrm>
          <a:prstGeom prst="rect">
            <a:avLst/>
          </a:prstGeom>
        </p:spPr>
        <p:txBody>
          <a:bodyPr vert="horz" lIns="91440" tIns="91440" rIns="91440" bIns="274320" rtlCol="0">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a:extLst>
              <a:ext uri="{FF2B5EF4-FFF2-40B4-BE49-F238E27FC236}">
                <a16:creationId xmlns:a16="http://schemas.microsoft.com/office/drawing/2014/main" id="{A2110DE4-0A8F-6642-9009-3696634506C0}"/>
              </a:ext>
            </a:extLst>
          </p:cNvPr>
          <p:cNvSpPr>
            <a:spLocks noGrp="1"/>
          </p:cNvSpPr>
          <p:nvPr>
            <p:ph type="sldNum" sz="quarter" idx="4"/>
          </p:nvPr>
        </p:nvSpPr>
        <p:spPr>
          <a:xfrm>
            <a:off x="4813064" y="5986744"/>
            <a:ext cx="6915521" cy="603504"/>
          </a:xfrm>
          <a:prstGeom prst="rect">
            <a:avLst/>
          </a:prstGeom>
        </p:spPr>
        <p:txBody>
          <a:bodyPr vert="horz" lIns="0" tIns="0" rIns="0" bIns="0" rtlCol="0" anchor="b"/>
          <a:lstStyle>
            <a:lvl1pPr algn="r">
              <a:spcBef>
                <a:spcPts val="300"/>
              </a:spcBef>
              <a:defRPr sz="1200" b="0" i="0">
                <a:solidFill>
                  <a:schemeClr val="bg1"/>
                </a:solidFill>
                <a:latin typeface="Arial" panose="020B0604020202020204" pitchFamily="34" charset="0"/>
                <a:cs typeface="Arial" panose="020B0604020202020204" pitchFamily="34" charset="0"/>
              </a:defRPr>
            </a:lvl1pPr>
          </a:lstStyle>
          <a:p>
            <a:fld id="{0F467E3B-A5AC-2A43-BE2E-DFA99641A995}" type="slidenum">
              <a:rPr lang="en-US" smtClean="0"/>
              <a:pPr/>
              <a:t>‹#›</a:t>
            </a:fld>
            <a:endParaRPr lang="en-US" dirty="0"/>
          </a:p>
        </p:txBody>
      </p:sp>
      <p:sp>
        <p:nvSpPr>
          <p:cNvPr id="7" name="Title Placeholder 6">
            <a:extLst>
              <a:ext uri="{FF2B5EF4-FFF2-40B4-BE49-F238E27FC236}">
                <a16:creationId xmlns:a16="http://schemas.microsoft.com/office/drawing/2014/main" id="{B0D154A8-3804-9E41-AD38-797EC8B62099}"/>
              </a:ext>
            </a:extLst>
          </p:cNvPr>
          <p:cNvSpPr>
            <a:spLocks noGrp="1"/>
          </p:cNvSpPr>
          <p:nvPr>
            <p:ph type="title"/>
          </p:nvPr>
        </p:nvSpPr>
        <p:spPr>
          <a:xfrm>
            <a:off x="457200" y="319407"/>
            <a:ext cx="11271387" cy="1037058"/>
          </a:xfrm>
          <a:prstGeom prst="rect">
            <a:avLst/>
          </a:prstGeom>
        </p:spPr>
        <p:txBody>
          <a:bodyPr vert="horz" lIns="91440" tIns="274320" rIns="91440" bIns="274320" rtlCol="0" anchor="ctr" anchorCtr="0">
            <a:noAutofit/>
          </a:bodyPr>
          <a:lstStyle/>
          <a:p>
            <a:r>
              <a:rPr lang="en-US" smtClean="0"/>
              <a:t>Click to edit Master title style</a:t>
            </a:r>
            <a:endParaRPr lang="en-US" dirty="0"/>
          </a:p>
        </p:txBody>
      </p:sp>
      <p:sp>
        <p:nvSpPr>
          <p:cNvPr id="10" name="Rectangle 9">
            <a:extLst>
              <a:ext uri="{FF2B5EF4-FFF2-40B4-BE49-F238E27FC236}">
                <a16:creationId xmlns:a16="http://schemas.microsoft.com/office/drawing/2014/main" id="{B2AD025E-71B9-4C43-8DD8-9941BEDC3638}"/>
              </a:ext>
            </a:extLst>
          </p:cNvPr>
          <p:cNvSpPr/>
          <p:nvPr/>
        </p:nvSpPr>
        <p:spPr>
          <a:xfrm>
            <a:off x="1" y="0"/>
            <a:ext cx="12192000" cy="136526"/>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UChicago Medicine logo">
            <a:extLst>
              <a:ext uri="{FF2B5EF4-FFF2-40B4-BE49-F238E27FC236}">
                <a16:creationId xmlns:a16="http://schemas.microsoft.com/office/drawing/2014/main" id="{7F860078-935E-BB4A-9C8E-FEE44920E27E}"/>
              </a:ext>
            </a:extLst>
          </p:cNvPr>
          <p:cNvPicPr>
            <a:picLocks noChangeAspect="1"/>
          </p:cNvPicPr>
          <p:nvPr/>
        </p:nvPicPr>
        <p:blipFill>
          <a:blip r:embed="rId17"/>
          <a:stretch>
            <a:fillRect/>
          </a:stretch>
        </p:blipFill>
        <p:spPr>
          <a:xfrm>
            <a:off x="457199" y="6058019"/>
            <a:ext cx="3898669" cy="531153"/>
          </a:xfrm>
          <a:prstGeom prst="rect">
            <a:avLst/>
          </a:prstGeom>
        </p:spPr>
      </p:pic>
    </p:spTree>
    <p:extLst>
      <p:ext uri="{BB962C8B-B14F-4D97-AF65-F5344CB8AC3E}">
        <p14:creationId xmlns:p14="http://schemas.microsoft.com/office/powerpoint/2010/main" val="1619809466"/>
      </p:ext>
    </p:extLst>
  </p:cSld>
  <p:clrMap bg1="lt1" tx1="dk1" bg2="lt2" tx2="dk2" accent1="accent1" accent2="accent2" accent3="accent3" accent4="accent4" accent5="accent5" accent6="accent6" hlink="hlink" folHlink="folHlink"/>
  <p:sldLayoutIdLst>
    <p:sldLayoutId id="2147483666" r:id="rId1"/>
    <p:sldLayoutId id="2147483668" r:id="rId2"/>
    <p:sldLayoutId id="2147483675" r:id="rId3"/>
    <p:sldLayoutId id="2147483676" r:id="rId4"/>
    <p:sldLayoutId id="2147483667" r:id="rId5"/>
    <p:sldLayoutId id="2147483672" r:id="rId6"/>
    <p:sldLayoutId id="2147483673" r:id="rId7"/>
    <p:sldLayoutId id="2147483670" r:id="rId8"/>
    <p:sldLayoutId id="2147483664" r:id="rId9"/>
    <p:sldLayoutId id="2147483677" r:id="rId10"/>
    <p:sldLayoutId id="2147483693" r:id="rId11"/>
    <p:sldLayoutId id="2147483694" r:id="rId12"/>
    <p:sldLayoutId id="2147483695" r:id="rId13"/>
    <p:sldLayoutId id="2147483696" r:id="rId14"/>
    <p:sldLayoutId id="2147483697" r:id="rId15"/>
  </p:sldLayoutIdLst>
  <p:hf hdr="0" ftr="0" dt="0"/>
  <p:txStyles>
    <p:titleStyle>
      <a:lvl1pPr algn="l" defTabSz="914400" rtl="0" eaLnBrk="1" latinLnBrk="0" hangingPunct="1">
        <a:lnSpc>
          <a:spcPct val="100000"/>
        </a:lnSpc>
        <a:spcBef>
          <a:spcPct val="0"/>
        </a:spcBef>
        <a:buNone/>
        <a:defRPr sz="3600" b="1" kern="1200">
          <a:solidFill>
            <a:schemeClr val="accent1"/>
          </a:solidFill>
          <a:latin typeface="Arial" panose="020B0604020202020204" pitchFamily="34" charset="0"/>
          <a:ea typeface="+mj-ea"/>
          <a:cs typeface="Arial" panose="020B0604020202020204" pitchFamily="34" charset="0"/>
        </a:defRPr>
      </a:lvl1pPr>
    </p:titleStyle>
    <p:bodyStyle>
      <a:lvl1pPr marL="349250" indent="-341313" algn="l" defTabSz="914400" rtl="0" eaLnBrk="1" latinLnBrk="0" hangingPunct="1">
        <a:lnSpc>
          <a:spcPct val="100000"/>
        </a:lnSpc>
        <a:spcBef>
          <a:spcPts val="1200"/>
        </a:spcBef>
        <a:buClr>
          <a:srgbClr val="800000"/>
        </a:buClr>
        <a:buFont typeface="Arial" panose="020B0604020202020204" pitchFamily="34" charset="0"/>
        <a:buChar char="•"/>
        <a:tabLst/>
        <a:defRPr sz="3200" kern="1200">
          <a:solidFill>
            <a:schemeClr val="tx1"/>
          </a:solidFill>
          <a:latin typeface="Arial" panose="020B0604020202020204" pitchFamily="34" charset="0"/>
          <a:ea typeface="+mn-ea"/>
          <a:cs typeface="Arial" panose="020B0604020202020204" pitchFamily="34" charset="0"/>
        </a:defRPr>
      </a:lvl1pPr>
      <a:lvl2pPr marL="690563" indent="-349250" algn="l" defTabSz="914400" rtl="0" eaLnBrk="1" latinLnBrk="0" hangingPunct="1">
        <a:lnSpc>
          <a:spcPct val="100000"/>
        </a:lnSpc>
        <a:spcBef>
          <a:spcPts val="300"/>
        </a:spcBef>
        <a:buClr>
          <a:srgbClr val="800000"/>
        </a:buClr>
        <a:buSzPct val="100000"/>
        <a:buFont typeface="Arial" panose="020B0604020202020204" pitchFamily="34" charset="0"/>
        <a:buChar char="»"/>
        <a:tabLst/>
        <a:defRPr sz="3000" kern="1200">
          <a:solidFill>
            <a:schemeClr val="tx1"/>
          </a:solidFill>
          <a:latin typeface="Arial" panose="020B0604020202020204" pitchFamily="34" charset="0"/>
          <a:ea typeface="+mn-ea"/>
          <a:cs typeface="Arial" panose="020B0604020202020204" pitchFamily="34" charset="0"/>
        </a:defRPr>
      </a:lvl2pPr>
      <a:lvl3pPr marL="1087438" indent="-404813" algn="l" defTabSz="914400" rtl="0" eaLnBrk="1" latinLnBrk="0" hangingPunct="1">
        <a:lnSpc>
          <a:spcPct val="100000"/>
        </a:lnSpc>
        <a:spcBef>
          <a:spcPts val="300"/>
        </a:spcBef>
        <a:buClr>
          <a:srgbClr val="800000"/>
        </a:buClr>
        <a:buSzPct val="100000"/>
        <a:buFont typeface="Arial" panose="020B0604020202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3pPr>
      <a:lvl4pPr marL="1492250" indent="-341313" algn="l" defTabSz="914400" rtl="0" eaLnBrk="1" latinLnBrk="0" hangingPunct="1">
        <a:lnSpc>
          <a:spcPct val="100000"/>
        </a:lnSpc>
        <a:spcBef>
          <a:spcPts val="300"/>
        </a:spcBef>
        <a:buClr>
          <a:srgbClr val="800000"/>
        </a:buClr>
        <a:buSzPct val="100000"/>
        <a:buFont typeface="Arial" panose="020B0604020202020204" pitchFamily="34" charset="0"/>
        <a:buChar char="»"/>
        <a:tabLst/>
        <a:defRPr sz="2600" kern="1200">
          <a:solidFill>
            <a:schemeClr val="tx1"/>
          </a:solidFill>
          <a:latin typeface="Arial" panose="020B0604020202020204" pitchFamily="34" charset="0"/>
          <a:ea typeface="+mn-ea"/>
          <a:cs typeface="Arial" panose="020B0604020202020204" pitchFamily="34" charset="0"/>
        </a:defRPr>
      </a:lvl4pPr>
      <a:lvl5pPr marL="1833563" indent="-349250" algn="l" defTabSz="914400" rtl="0" eaLnBrk="1" latinLnBrk="0" hangingPunct="1">
        <a:lnSpc>
          <a:spcPct val="100000"/>
        </a:lnSpc>
        <a:spcBef>
          <a:spcPts val="300"/>
        </a:spcBef>
        <a:buClr>
          <a:srgbClr val="800000"/>
        </a:buClr>
        <a:buSzPct val="100000"/>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104">
          <p15:clr>
            <a:srgbClr val="F26B43"/>
          </p15:clr>
        </p15:guide>
        <p15:guide id="4" pos="2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0" y="6569076"/>
            <a:ext cx="12192000" cy="288925"/>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sz="1800" dirty="0">
              <a:solidFill>
                <a:srgbClr val="D6D6D0"/>
              </a:solidFill>
            </a:endParaRPr>
          </a:p>
        </p:txBody>
      </p:sp>
      <p:sp>
        <p:nvSpPr>
          <p:cNvPr id="2051" name="Text Placeholder 2"/>
          <p:cNvSpPr>
            <a:spLocks noGrp="1"/>
          </p:cNvSpPr>
          <p:nvPr>
            <p:ph type="body" idx="1"/>
          </p:nvPr>
        </p:nvSpPr>
        <p:spPr bwMode="auto">
          <a:xfrm>
            <a:off x="1107017" y="1768476"/>
            <a:ext cx="9980083"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Slide Number Placeholder 5"/>
          <p:cNvSpPr>
            <a:spLocks noGrp="1"/>
          </p:cNvSpPr>
          <p:nvPr>
            <p:ph type="sldNum" sz="quarter" idx="4"/>
          </p:nvPr>
        </p:nvSpPr>
        <p:spPr>
          <a:xfrm>
            <a:off x="10981268" y="6556376"/>
            <a:ext cx="1208617" cy="301625"/>
          </a:xfrm>
          <a:prstGeom prst="rect">
            <a:avLst/>
          </a:prstGeom>
        </p:spPr>
        <p:txBody>
          <a:bodyPr vert="horz" wrap="square" lIns="0" tIns="45720" rIns="91440" bIns="45720" numCol="1" anchor="t" anchorCtr="0" compatLnSpc="1">
            <a:prstTxWarp prst="textNoShape">
              <a:avLst/>
            </a:prstTxWarp>
          </a:bodyPr>
          <a:lstStyle>
            <a:lvl1pPr algn="r" defTabSz="914400" eaLnBrk="1" hangingPunct="1">
              <a:defRPr sz="1000">
                <a:solidFill>
                  <a:srgbClr val="D6D6D0"/>
                </a:solidFill>
                <a:cs typeface="Arial" panose="020B0604020202020204" pitchFamily="34" charset="0"/>
              </a:defRPr>
            </a:lvl1pPr>
          </a:lstStyle>
          <a:p>
            <a:pPr>
              <a:defRPr/>
            </a:pPr>
            <a:fld id="{D87C53A1-A9E7-4505-AF59-D4A3F37BB4E1}" type="slidenum">
              <a:rPr lang="en-US" altLang="en-US"/>
              <a:pPr>
                <a:defRPr/>
              </a:pPr>
              <a:t>‹#›</a:t>
            </a:fld>
            <a:endParaRPr lang="en-US" altLang="en-US" dirty="0"/>
          </a:p>
        </p:txBody>
      </p:sp>
      <p:pic>
        <p:nvPicPr>
          <p:cNvPr id="2053" name="Picture 12"/>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03200" y="5802314"/>
            <a:ext cx="225213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360355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8" r:id="rId11"/>
    <p:sldLayoutId id="2147483699" r:id="rId12"/>
    <p:sldLayoutId id="2147483700" r:id="rId13"/>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600" b="1" kern="1200" spc="-60">
          <a:solidFill>
            <a:srgbClr val="800000"/>
          </a:solidFill>
          <a:latin typeface="Arial" charset="0"/>
          <a:ea typeface="Arial" charset="0"/>
          <a:cs typeface="Arial" charset="0"/>
        </a:defRPr>
      </a:lvl1pPr>
      <a:lvl2pPr algn="l" rtl="0" eaLnBrk="0" fontAlgn="base" hangingPunct="0">
        <a:lnSpc>
          <a:spcPct val="90000"/>
        </a:lnSpc>
        <a:spcBef>
          <a:spcPct val="0"/>
        </a:spcBef>
        <a:spcAft>
          <a:spcPct val="0"/>
        </a:spcAft>
        <a:defRPr sz="3600" b="1">
          <a:solidFill>
            <a:srgbClr val="800000"/>
          </a:solidFill>
          <a:latin typeface="Arial" charset="0"/>
          <a:cs typeface="Arial" charset="0"/>
        </a:defRPr>
      </a:lvl2pPr>
      <a:lvl3pPr algn="l" rtl="0" eaLnBrk="0" fontAlgn="base" hangingPunct="0">
        <a:lnSpc>
          <a:spcPct val="90000"/>
        </a:lnSpc>
        <a:spcBef>
          <a:spcPct val="0"/>
        </a:spcBef>
        <a:spcAft>
          <a:spcPct val="0"/>
        </a:spcAft>
        <a:defRPr sz="3600" b="1">
          <a:solidFill>
            <a:srgbClr val="800000"/>
          </a:solidFill>
          <a:latin typeface="Arial" charset="0"/>
          <a:cs typeface="Arial" charset="0"/>
        </a:defRPr>
      </a:lvl3pPr>
      <a:lvl4pPr algn="l" rtl="0" eaLnBrk="0" fontAlgn="base" hangingPunct="0">
        <a:lnSpc>
          <a:spcPct val="90000"/>
        </a:lnSpc>
        <a:spcBef>
          <a:spcPct val="0"/>
        </a:spcBef>
        <a:spcAft>
          <a:spcPct val="0"/>
        </a:spcAft>
        <a:defRPr sz="3600" b="1">
          <a:solidFill>
            <a:srgbClr val="800000"/>
          </a:solidFill>
          <a:latin typeface="Arial" charset="0"/>
          <a:cs typeface="Arial" charset="0"/>
        </a:defRPr>
      </a:lvl4pPr>
      <a:lvl5pPr algn="l" rtl="0" eaLnBrk="0" fontAlgn="base" hangingPunct="0">
        <a:lnSpc>
          <a:spcPct val="90000"/>
        </a:lnSpc>
        <a:spcBef>
          <a:spcPct val="0"/>
        </a:spcBef>
        <a:spcAft>
          <a:spcPct val="0"/>
        </a:spcAft>
        <a:defRPr sz="3600" b="1">
          <a:solidFill>
            <a:srgbClr val="800000"/>
          </a:solidFill>
          <a:latin typeface="Arial" charset="0"/>
          <a:cs typeface="Arial" charset="0"/>
        </a:defRPr>
      </a:lvl5pPr>
      <a:lvl6pPr marL="457200" algn="l" rtl="0" fontAlgn="base">
        <a:lnSpc>
          <a:spcPct val="90000"/>
        </a:lnSpc>
        <a:spcBef>
          <a:spcPct val="0"/>
        </a:spcBef>
        <a:spcAft>
          <a:spcPct val="0"/>
        </a:spcAft>
        <a:defRPr sz="3600" b="1">
          <a:solidFill>
            <a:srgbClr val="800000"/>
          </a:solidFill>
          <a:latin typeface="Arial" charset="0"/>
          <a:cs typeface="Arial" charset="0"/>
        </a:defRPr>
      </a:lvl6pPr>
      <a:lvl7pPr marL="914400" algn="l" rtl="0" fontAlgn="base">
        <a:lnSpc>
          <a:spcPct val="90000"/>
        </a:lnSpc>
        <a:spcBef>
          <a:spcPct val="0"/>
        </a:spcBef>
        <a:spcAft>
          <a:spcPct val="0"/>
        </a:spcAft>
        <a:defRPr sz="3600" b="1">
          <a:solidFill>
            <a:srgbClr val="800000"/>
          </a:solidFill>
          <a:latin typeface="Arial" charset="0"/>
          <a:cs typeface="Arial" charset="0"/>
        </a:defRPr>
      </a:lvl7pPr>
      <a:lvl8pPr marL="1371600" algn="l" rtl="0" fontAlgn="base">
        <a:lnSpc>
          <a:spcPct val="90000"/>
        </a:lnSpc>
        <a:spcBef>
          <a:spcPct val="0"/>
        </a:spcBef>
        <a:spcAft>
          <a:spcPct val="0"/>
        </a:spcAft>
        <a:defRPr sz="3600" b="1">
          <a:solidFill>
            <a:srgbClr val="800000"/>
          </a:solidFill>
          <a:latin typeface="Arial" charset="0"/>
          <a:cs typeface="Arial" charset="0"/>
        </a:defRPr>
      </a:lvl8pPr>
      <a:lvl9pPr marL="1828800" algn="l" rtl="0" fontAlgn="base">
        <a:lnSpc>
          <a:spcPct val="90000"/>
        </a:lnSpc>
        <a:spcBef>
          <a:spcPct val="0"/>
        </a:spcBef>
        <a:spcAft>
          <a:spcPct val="0"/>
        </a:spcAft>
        <a:defRPr sz="3600" b="1">
          <a:solidFill>
            <a:srgbClr val="800000"/>
          </a:solidFill>
          <a:latin typeface="Arial" charset="0"/>
          <a:cs typeface="Arial" charset="0"/>
        </a:defRPr>
      </a:lvl9pPr>
    </p:titleStyle>
    <p:bodyStyle>
      <a:lvl1pPr marL="182563" indent="-182563" algn="l" rtl="0" eaLnBrk="0" fontAlgn="base" hangingPunct="0">
        <a:lnSpc>
          <a:spcPct val="90000"/>
        </a:lnSpc>
        <a:spcBef>
          <a:spcPts val="1200"/>
        </a:spcBef>
        <a:spcAft>
          <a:spcPct val="0"/>
        </a:spcAft>
        <a:buFont typeface="Wingdings" panose="05000000000000000000" pitchFamily="2" charset="2"/>
        <a:buChar char="§"/>
        <a:defRPr sz="3200" kern="1200">
          <a:solidFill>
            <a:srgbClr val="171714"/>
          </a:solidFill>
          <a:latin typeface="Arial" charset="0"/>
          <a:ea typeface="Arial" charset="0"/>
          <a:cs typeface="Arial" charset="0"/>
        </a:defRPr>
      </a:lvl1pPr>
      <a:lvl2pPr marL="685800" indent="-182563" algn="l" rtl="0" eaLnBrk="0" fontAlgn="base" hangingPunct="0">
        <a:lnSpc>
          <a:spcPct val="90000"/>
        </a:lnSpc>
        <a:spcBef>
          <a:spcPts val="250"/>
        </a:spcBef>
        <a:spcAft>
          <a:spcPts val="250"/>
        </a:spcAft>
        <a:buFont typeface="Wingdings" panose="05000000000000000000" pitchFamily="2" charset="2"/>
        <a:buChar char="§"/>
        <a:defRPr sz="2800" kern="1200">
          <a:solidFill>
            <a:srgbClr val="171714"/>
          </a:solidFill>
          <a:latin typeface="Arial" charset="0"/>
          <a:ea typeface="Arial" charset="0"/>
          <a:cs typeface="Arial" charset="0"/>
        </a:defRPr>
      </a:lvl2pPr>
      <a:lvl3pPr marL="1143000" indent="-182563" algn="l" rtl="0" eaLnBrk="0" fontAlgn="base" hangingPunct="0">
        <a:lnSpc>
          <a:spcPct val="90000"/>
        </a:lnSpc>
        <a:spcBef>
          <a:spcPts val="250"/>
        </a:spcBef>
        <a:spcAft>
          <a:spcPts val="250"/>
        </a:spcAft>
        <a:buFont typeface="Wingdings" panose="05000000000000000000" pitchFamily="2" charset="2"/>
        <a:buChar char="§"/>
        <a:defRPr sz="2800" kern="1200">
          <a:solidFill>
            <a:srgbClr val="171714"/>
          </a:solidFill>
          <a:latin typeface="Arial" charset="0"/>
          <a:ea typeface="Arial" charset="0"/>
          <a:cs typeface="Arial" charset="0"/>
        </a:defRPr>
      </a:lvl3pPr>
      <a:lvl4pPr marL="1600200" indent="-182563" algn="l" rtl="0" eaLnBrk="0" fontAlgn="base" hangingPunct="0">
        <a:lnSpc>
          <a:spcPct val="90000"/>
        </a:lnSpc>
        <a:spcBef>
          <a:spcPts val="250"/>
        </a:spcBef>
        <a:spcAft>
          <a:spcPts val="250"/>
        </a:spcAft>
        <a:buFont typeface="Wingdings" panose="05000000000000000000" pitchFamily="2" charset="2"/>
        <a:buChar char="§"/>
        <a:defRPr sz="2800" kern="1200">
          <a:solidFill>
            <a:srgbClr val="171714"/>
          </a:solidFill>
          <a:latin typeface="Arial" charset="0"/>
          <a:ea typeface="Arial" charset="0"/>
          <a:cs typeface="Arial" charset="0"/>
        </a:defRPr>
      </a:lvl4pPr>
      <a:lvl5pPr marL="2057400" indent="-182563" algn="l" rtl="0" eaLnBrk="0" fontAlgn="base" hangingPunct="0">
        <a:lnSpc>
          <a:spcPct val="90000"/>
        </a:lnSpc>
        <a:spcBef>
          <a:spcPts val="250"/>
        </a:spcBef>
        <a:spcAft>
          <a:spcPts val="250"/>
        </a:spcAft>
        <a:buFont typeface="Wingdings" panose="05000000000000000000" pitchFamily="2" charset="2"/>
        <a:buChar char="§"/>
        <a:defRPr sz="2800" kern="1200">
          <a:solidFill>
            <a:srgbClr val="171714"/>
          </a:solidFill>
          <a:latin typeface="Arial" charset="0"/>
          <a:ea typeface="Arial" charset="0"/>
          <a:cs typeface="Arial"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chart" Target="../charts/char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hyperlink" Target="https://oig.hhs.gov/oas/reports/region1/11700508.asp"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chart" Target="../charts/char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chart" Target="../charts/char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hyperlink" Target="https://compliance.bsd.uchicago.edu/Documents/Table%20of%20State%20Licensure%20Requirements.pdf"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s://www.medicaid.gov/medicaid/benefits/downloads/medicaid-chip-telehealth-toolkit-supplement1.pdf"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hyperlink" Target="https://www.cms.gov/Medicare/Medicare-general-information/telehealth/telehealth-code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4BECC3-54E4-4745-BC86-96B572925223}"/>
              </a:ext>
            </a:extLst>
          </p:cNvPr>
          <p:cNvSpPr>
            <a:spLocks noGrp="1"/>
          </p:cNvSpPr>
          <p:nvPr>
            <p:ph type="body" sz="quarter" idx="10"/>
          </p:nvPr>
        </p:nvSpPr>
        <p:spPr>
          <a:xfrm>
            <a:off x="486164" y="2259724"/>
            <a:ext cx="11248635" cy="2259724"/>
          </a:xfrm>
        </p:spPr>
        <p:txBody>
          <a:bodyPr/>
          <a:lstStyle/>
          <a:p>
            <a:r>
              <a:rPr lang="en-US" sz="4000" dirty="0"/>
              <a:t>Executive Corporate </a:t>
            </a:r>
            <a:r>
              <a:rPr lang="en-US" sz="4000" dirty="0" smtClean="0"/>
              <a:t>Compliance Committee</a:t>
            </a:r>
          </a:p>
          <a:p>
            <a:r>
              <a:rPr lang="en-US" sz="4000" dirty="0" smtClean="0"/>
              <a:t>September 20, 2021</a:t>
            </a:r>
            <a:endParaRPr lang="en-US" sz="4000" dirty="0"/>
          </a:p>
        </p:txBody>
      </p:sp>
      <p:sp>
        <p:nvSpPr>
          <p:cNvPr id="3" name="Text Placeholder 2">
            <a:extLst>
              <a:ext uri="{FF2B5EF4-FFF2-40B4-BE49-F238E27FC236}">
                <a16:creationId xmlns:a16="http://schemas.microsoft.com/office/drawing/2014/main" id="{CFC0ED59-55EA-4C44-9FA0-B9816E841346}"/>
              </a:ext>
            </a:extLst>
          </p:cNvPr>
          <p:cNvSpPr>
            <a:spLocks noGrp="1"/>
          </p:cNvSpPr>
          <p:nvPr>
            <p:ph type="body" sz="quarter" idx="11"/>
          </p:nvPr>
        </p:nvSpPr>
        <p:spPr>
          <a:xfrm>
            <a:off x="591270" y="5990897"/>
            <a:ext cx="11248633" cy="1043357"/>
          </a:xfrm>
        </p:spPr>
        <p:txBody>
          <a:bodyPr/>
          <a:lstStyle/>
          <a:p>
            <a:r>
              <a:rPr lang="en-US" sz="1200" b="1" dirty="0">
                <a:latin typeface="Times" panose="02020603050405020304" pitchFamily="18" charset="0"/>
                <a:cs typeface="Times" panose="02020603050405020304" pitchFamily="18" charset="0"/>
              </a:rPr>
              <a:t>Tom </a:t>
            </a:r>
            <a:r>
              <a:rPr lang="en-US" sz="1200" b="1" dirty="0" err="1">
                <a:latin typeface="Times" panose="02020603050405020304" pitchFamily="18" charset="0"/>
                <a:cs typeface="Times" panose="02020603050405020304" pitchFamily="18" charset="0"/>
              </a:rPr>
              <a:t>Jackiewicz</a:t>
            </a:r>
            <a:endParaRPr lang="en-US" sz="1200" b="1" dirty="0">
              <a:latin typeface="Times" panose="02020603050405020304" pitchFamily="18" charset="0"/>
              <a:cs typeface="Times" panose="02020603050405020304" pitchFamily="18" charset="0"/>
            </a:endParaRPr>
          </a:p>
          <a:p>
            <a:r>
              <a:rPr lang="en-US" sz="1200" b="1" dirty="0">
                <a:latin typeface="Times" panose="02020603050405020304" pitchFamily="18" charset="0"/>
                <a:cs typeface="Times" panose="02020603050405020304" pitchFamily="18" charset="0"/>
              </a:rPr>
              <a:t> UCMC President</a:t>
            </a:r>
          </a:p>
          <a:p>
            <a:r>
              <a:rPr lang="en-US" sz="1200" b="1" dirty="0">
                <a:latin typeface="Times" panose="02020603050405020304" pitchFamily="18" charset="0"/>
                <a:cs typeface="Times" panose="02020603050405020304" pitchFamily="18" charset="0"/>
              </a:rPr>
              <a:t>Krista M. </a:t>
            </a:r>
            <a:r>
              <a:rPr lang="en-US" sz="1200" b="1" dirty="0" err="1">
                <a:latin typeface="Times" panose="02020603050405020304" pitchFamily="18" charset="0"/>
                <a:cs typeface="Times" panose="02020603050405020304" pitchFamily="18" charset="0"/>
              </a:rPr>
              <a:t>Curell</a:t>
            </a:r>
            <a:r>
              <a:rPr lang="en-US" sz="1200" b="1" dirty="0">
                <a:latin typeface="Times" panose="02020603050405020304" pitchFamily="18" charset="0"/>
                <a:cs typeface="Times" panose="02020603050405020304" pitchFamily="18" charset="0"/>
              </a:rPr>
              <a:t>, Esq., RN</a:t>
            </a:r>
          </a:p>
          <a:p>
            <a:r>
              <a:rPr lang="en-US" sz="1200" b="1" dirty="0" smtClean="0">
                <a:latin typeface="Times" panose="02020603050405020304" pitchFamily="18" charset="0"/>
                <a:cs typeface="Times" panose="02020603050405020304" pitchFamily="18" charset="0"/>
              </a:rPr>
              <a:t>Executive Vice </a:t>
            </a:r>
            <a:r>
              <a:rPr lang="en-US" sz="1200" b="1" dirty="0">
                <a:latin typeface="Times" panose="02020603050405020304" pitchFamily="18" charset="0"/>
                <a:cs typeface="Times" panose="02020603050405020304" pitchFamily="18" charset="0"/>
              </a:rPr>
              <a:t>President, Chief </a:t>
            </a:r>
            <a:r>
              <a:rPr lang="en-US" sz="1200" b="1" dirty="0" smtClean="0">
                <a:latin typeface="Times" panose="02020603050405020304" pitchFamily="18" charset="0"/>
                <a:cs typeface="Times" panose="02020603050405020304" pitchFamily="18" charset="0"/>
              </a:rPr>
              <a:t>Integration  and Transformation Officer, Chief Compliance Officer</a:t>
            </a:r>
            <a:endParaRPr lang="en-US" sz="1200" b="1" dirty="0">
              <a:latin typeface="Times" panose="02020603050405020304" pitchFamily="18" charset="0"/>
              <a:cs typeface="Times" panose="02020603050405020304"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1167160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583" y="3532864"/>
            <a:ext cx="10006885" cy="706672"/>
          </a:xfrm>
        </p:spPr>
        <p:txBody>
          <a:bodyPr>
            <a:normAutofit/>
          </a:bodyPr>
          <a:lstStyle/>
          <a:p>
            <a:r>
              <a:rPr lang="en-US" sz="2800" dirty="0" smtClean="0"/>
              <a:t>Scheduled Provider Audits, Risk Assessments, &amp; Focused Audits</a:t>
            </a:r>
            <a:endParaRPr lang="en-US" sz="2800" dirty="0"/>
          </a:p>
        </p:txBody>
      </p:sp>
      <p:sp>
        <p:nvSpPr>
          <p:cNvPr id="3" name="Slide Number Placeholder 2"/>
          <p:cNvSpPr>
            <a:spLocks noGrp="1"/>
          </p:cNvSpPr>
          <p:nvPr>
            <p:ph type="sldNum" sz="quarter" idx="10"/>
          </p:nvPr>
        </p:nvSpPr>
        <p:spPr/>
        <p:txBody>
          <a:bodyPr/>
          <a:lstStyle/>
          <a:p>
            <a:pPr>
              <a:defRPr/>
            </a:pPr>
            <a:fld id="{DA2CCFF7-2473-4D1C-95A6-5199D9A93B65}" type="slidenum">
              <a:rPr lang="en-US" altLang="en-US" smtClean="0"/>
              <a:pPr>
                <a:defRPr/>
              </a:pPr>
              <a:t>10</a:t>
            </a:fld>
            <a:endParaRPr lang="en-US" altLang="en-US" dirty="0"/>
          </a:p>
        </p:txBody>
      </p:sp>
    </p:spTree>
    <p:extLst>
      <p:ext uri="{BB962C8B-B14F-4D97-AF65-F5344CB8AC3E}">
        <p14:creationId xmlns:p14="http://schemas.microsoft.com/office/powerpoint/2010/main" val="3468168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2542" y="29160"/>
            <a:ext cx="10952561" cy="411163"/>
          </a:xfrm>
        </p:spPr>
        <p:txBody>
          <a:bodyPr/>
          <a:lstStyle/>
          <a:p>
            <a:pPr>
              <a:defRPr/>
            </a:pPr>
            <a:r>
              <a:rPr lang="en-US" altLang="en-US" sz="2400" dirty="0">
                <a:solidFill>
                  <a:srgbClr val="98083A"/>
                </a:solidFill>
                <a:latin typeface="Times New Roman" panose="02020603050405020304" pitchFamily="18" charset="0"/>
                <a:ea typeface="ヒラギノ角ゴ Pro W3" pitchFamily="127" charset="-128"/>
                <a:cs typeface="Times New Roman" panose="02020603050405020304" pitchFamily="18" charset="0"/>
              </a:rPr>
              <a:t>UCM </a:t>
            </a:r>
            <a:r>
              <a:rPr lang="en-US" altLang="en-US" sz="2400" dirty="0" smtClean="0">
                <a:solidFill>
                  <a:srgbClr val="98083A"/>
                </a:solidFill>
                <a:latin typeface="Times New Roman" panose="02020603050405020304" pitchFamily="18" charset="0"/>
                <a:ea typeface="ヒラギノ角ゴ Pro W3" pitchFamily="127" charset="-128"/>
                <a:cs typeface="Times New Roman" panose="02020603050405020304" pitchFamily="18" charset="0"/>
              </a:rPr>
              <a:t>FY22 </a:t>
            </a:r>
            <a:r>
              <a:rPr lang="en-US" altLang="en-US" sz="2400" dirty="0">
                <a:solidFill>
                  <a:srgbClr val="98083A"/>
                </a:solidFill>
                <a:latin typeface="Times New Roman" panose="02020603050405020304" pitchFamily="18" charset="0"/>
                <a:ea typeface="ヒラギノ角ゴ Pro W3" pitchFamily="127" charset="-128"/>
                <a:cs typeface="Times New Roman" panose="02020603050405020304" pitchFamily="18" charset="0"/>
              </a:rPr>
              <a:t>YTD </a:t>
            </a:r>
            <a:r>
              <a:rPr lang="en-US" altLang="en-US" sz="2400" dirty="0" smtClean="0">
                <a:solidFill>
                  <a:srgbClr val="98083A"/>
                </a:solidFill>
                <a:latin typeface="Times New Roman" panose="02020603050405020304" pitchFamily="18" charset="0"/>
                <a:ea typeface="ヒラギノ角ゴ Pro W3" pitchFamily="127" charset="-128"/>
                <a:cs typeface="Times New Roman" panose="02020603050405020304" pitchFamily="18" charset="0"/>
              </a:rPr>
              <a:t>thru August Scheduled </a:t>
            </a:r>
            <a:r>
              <a:rPr lang="en-US" altLang="en-US" sz="2400" dirty="0">
                <a:solidFill>
                  <a:srgbClr val="98083A"/>
                </a:solidFill>
                <a:latin typeface="Times New Roman" panose="02020603050405020304" pitchFamily="18" charset="0"/>
                <a:ea typeface="ヒラギノ角ゴ Pro W3" pitchFamily="127" charset="-128"/>
                <a:cs typeface="Times New Roman" panose="02020603050405020304" pitchFamily="18" charset="0"/>
              </a:rPr>
              <a:t>Provider Audits (Professional Billing)</a:t>
            </a:r>
            <a:endParaRPr lang="en-US" sz="2400" dirty="0">
              <a:latin typeface="Times New Roman" panose="02020603050405020304" pitchFamily="18" charset="0"/>
              <a:cs typeface="Times New Roman" panose="02020603050405020304" pitchFamily="18" charset="0"/>
            </a:endParaRPr>
          </a:p>
        </p:txBody>
      </p:sp>
      <p:sp>
        <p:nvSpPr>
          <p:cNvPr id="82947"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Font typeface="Wingdings" panose="05000000000000000000" pitchFamily="2" charset="2"/>
              <a:buChar char="§"/>
              <a:defRPr sz="3200">
                <a:solidFill>
                  <a:srgbClr val="171714"/>
                </a:solidFill>
                <a:latin typeface="Arial" panose="020B0604020202020204" pitchFamily="34" charset="0"/>
                <a:cs typeface="Arial" panose="020B0604020202020204" pitchFamily="34" charset="0"/>
              </a:defRPr>
            </a:lvl1pPr>
            <a:lvl2pPr marL="742950" indent="-285750">
              <a:lnSpc>
                <a:spcPct val="90000"/>
              </a:lnSpc>
              <a:spcBef>
                <a:spcPts val="250"/>
              </a:spcBef>
              <a:spcAft>
                <a:spcPts val="250"/>
              </a:spcAft>
              <a:buFont typeface="Wingdings" panose="05000000000000000000" pitchFamily="2" charset="2"/>
              <a:buChar char="§"/>
              <a:defRPr sz="2800">
                <a:solidFill>
                  <a:srgbClr val="171714"/>
                </a:solidFill>
                <a:latin typeface="Arial" panose="020B0604020202020204" pitchFamily="34" charset="0"/>
                <a:cs typeface="Arial" panose="020B0604020202020204" pitchFamily="34" charset="0"/>
              </a:defRPr>
            </a:lvl2pPr>
            <a:lvl3pPr marL="1143000" indent="-228600">
              <a:lnSpc>
                <a:spcPct val="90000"/>
              </a:lnSpc>
              <a:spcBef>
                <a:spcPts val="250"/>
              </a:spcBef>
              <a:spcAft>
                <a:spcPts val="250"/>
              </a:spcAft>
              <a:buFont typeface="Wingdings" panose="05000000000000000000" pitchFamily="2" charset="2"/>
              <a:buChar char="§"/>
              <a:defRPr sz="2800">
                <a:solidFill>
                  <a:srgbClr val="171714"/>
                </a:solidFill>
                <a:latin typeface="Arial" panose="020B0604020202020204" pitchFamily="34" charset="0"/>
                <a:cs typeface="Arial" panose="020B0604020202020204" pitchFamily="34" charset="0"/>
              </a:defRPr>
            </a:lvl3pPr>
            <a:lvl4pPr marL="1600200" indent="-228600">
              <a:lnSpc>
                <a:spcPct val="90000"/>
              </a:lnSpc>
              <a:spcBef>
                <a:spcPts val="250"/>
              </a:spcBef>
              <a:spcAft>
                <a:spcPts val="250"/>
              </a:spcAft>
              <a:buFont typeface="Wingdings" panose="05000000000000000000" pitchFamily="2" charset="2"/>
              <a:buChar char="§"/>
              <a:defRPr sz="2800">
                <a:solidFill>
                  <a:srgbClr val="171714"/>
                </a:solidFill>
                <a:latin typeface="Arial" panose="020B0604020202020204" pitchFamily="34" charset="0"/>
                <a:cs typeface="Arial" panose="020B0604020202020204" pitchFamily="34" charset="0"/>
              </a:defRPr>
            </a:lvl4pPr>
            <a:lvl5pPr marL="2057400" indent="-228600">
              <a:lnSpc>
                <a:spcPct val="90000"/>
              </a:lnSpc>
              <a:spcBef>
                <a:spcPts val="250"/>
              </a:spcBef>
              <a:spcAft>
                <a:spcPts val="250"/>
              </a:spcAft>
              <a:buFont typeface="Wingdings" panose="05000000000000000000" pitchFamily="2" charset="2"/>
              <a:buChar char="§"/>
              <a:defRPr sz="2800">
                <a:solidFill>
                  <a:srgbClr val="171714"/>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250"/>
              </a:spcBef>
              <a:spcAft>
                <a:spcPts val="250"/>
              </a:spcAft>
              <a:buFont typeface="Wingdings" panose="05000000000000000000" pitchFamily="2" charset="2"/>
              <a:buChar char="§"/>
              <a:defRPr sz="2800">
                <a:solidFill>
                  <a:srgbClr val="171714"/>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250"/>
              </a:spcBef>
              <a:spcAft>
                <a:spcPts val="250"/>
              </a:spcAft>
              <a:buFont typeface="Wingdings" panose="05000000000000000000" pitchFamily="2" charset="2"/>
              <a:buChar char="§"/>
              <a:defRPr sz="2800">
                <a:solidFill>
                  <a:srgbClr val="171714"/>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250"/>
              </a:spcBef>
              <a:spcAft>
                <a:spcPts val="250"/>
              </a:spcAft>
              <a:buFont typeface="Wingdings" panose="05000000000000000000" pitchFamily="2" charset="2"/>
              <a:buChar char="§"/>
              <a:defRPr sz="2800">
                <a:solidFill>
                  <a:srgbClr val="171714"/>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250"/>
              </a:spcBef>
              <a:spcAft>
                <a:spcPts val="250"/>
              </a:spcAft>
              <a:buFont typeface="Wingdings" panose="05000000000000000000" pitchFamily="2" charset="2"/>
              <a:buChar char="§"/>
              <a:defRPr sz="2800">
                <a:solidFill>
                  <a:srgbClr val="171714"/>
                </a:solidFill>
                <a:latin typeface="Arial" panose="020B0604020202020204" pitchFamily="34" charset="0"/>
                <a:cs typeface="Arial" panose="020B0604020202020204" pitchFamily="34" charset="0"/>
              </a:defRPr>
            </a:lvl9pPr>
          </a:lstStyle>
          <a:p>
            <a:pPr>
              <a:lnSpc>
                <a:spcPct val="100000"/>
              </a:lnSpc>
              <a:spcBef>
                <a:spcPct val="0"/>
              </a:spcBef>
              <a:buFontTx/>
              <a:buNone/>
            </a:pPr>
            <a:fld id="{0EFAE406-7AAE-42A2-96E1-4D3E3222F0ED}" type="slidenum">
              <a:rPr lang="en-US" altLang="en-US" sz="1000">
                <a:solidFill>
                  <a:srgbClr val="D6D6D0"/>
                </a:solidFill>
                <a:cs typeface="ヒラギノ角ゴ Pro W3"/>
              </a:rPr>
              <a:pPr>
                <a:lnSpc>
                  <a:spcPct val="100000"/>
                </a:lnSpc>
                <a:spcBef>
                  <a:spcPct val="0"/>
                </a:spcBef>
                <a:buFontTx/>
                <a:buNone/>
              </a:pPr>
              <a:t>11</a:t>
            </a:fld>
            <a:endParaRPr lang="en-US" altLang="en-US" sz="1000" dirty="0">
              <a:solidFill>
                <a:srgbClr val="D6D6D0"/>
              </a:solidFill>
              <a:cs typeface="ヒラギノ角ゴ Pro W3"/>
            </a:endParaRPr>
          </a:p>
        </p:txBody>
      </p:sp>
      <p:graphicFrame>
        <p:nvGraphicFramePr>
          <p:cNvPr id="11" name="Table 10"/>
          <p:cNvGraphicFramePr>
            <a:graphicFrameLocks noGrp="1"/>
          </p:cNvGraphicFramePr>
          <p:nvPr>
            <p:extLst/>
          </p:nvPr>
        </p:nvGraphicFramePr>
        <p:xfrm>
          <a:off x="317052" y="1004703"/>
          <a:ext cx="3537793" cy="1484806"/>
        </p:xfrm>
        <a:graphic>
          <a:graphicData uri="http://schemas.openxmlformats.org/drawingml/2006/table">
            <a:tbl>
              <a:tblPr firstRow="1" firstCol="1" bandRow="1">
                <a:tableStyleId>{7E9639D4-E3E2-4D34-9284-5A2195B3D0D7}</a:tableStyleId>
              </a:tblPr>
              <a:tblGrid>
                <a:gridCol w="1956643">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895350">
                  <a:extLst>
                    <a:ext uri="{9D8B030D-6E8A-4147-A177-3AD203B41FA5}">
                      <a16:colId xmlns:a16="http://schemas.microsoft.com/office/drawing/2014/main" val="20002"/>
                    </a:ext>
                  </a:extLst>
                </a:gridCol>
              </a:tblGrid>
              <a:tr h="323846">
                <a:tc>
                  <a:txBody>
                    <a:bodyPr/>
                    <a:lstStyle/>
                    <a:p>
                      <a:pPr marL="0" marR="0" algn="ctr">
                        <a:lnSpc>
                          <a:spcPct val="115000"/>
                        </a:lnSpc>
                        <a:spcBef>
                          <a:spcPts val="0"/>
                        </a:spcBef>
                        <a:spcAft>
                          <a:spcPts val="0"/>
                        </a:spcAft>
                      </a:pPr>
                      <a:endParaRPr lang="en-US" sz="1000" i="0" dirty="0">
                        <a:solidFill>
                          <a:schemeClr val="tx1"/>
                        </a:solidFill>
                        <a:effectLst/>
                        <a:latin typeface="Times New Roman" panose="02020603050405020304" pitchFamily="18" charset="0"/>
                        <a:ea typeface="Calibri"/>
                        <a:cs typeface="Times New Roman" panose="02020603050405020304" pitchFamily="18" charset="0"/>
                      </a:endParaRPr>
                    </a:p>
                  </a:txBody>
                  <a:tcPr marL="68581" marR="68581" marT="0" marB="0" anchor="b">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tc>
                  <a:txBody>
                    <a:bodyPr/>
                    <a:lstStyle/>
                    <a:p>
                      <a:pPr marL="0" marR="0" algn="ctr">
                        <a:lnSpc>
                          <a:spcPct val="115000"/>
                        </a:lnSpc>
                        <a:spcBef>
                          <a:spcPts val="0"/>
                        </a:spcBef>
                        <a:spcAft>
                          <a:spcPts val="0"/>
                        </a:spcAft>
                      </a:pPr>
                      <a:r>
                        <a:rPr lang="en-US" sz="1000" dirty="0" smtClean="0">
                          <a:solidFill>
                            <a:schemeClr val="bg1"/>
                          </a:solidFill>
                          <a:effectLst/>
                          <a:latin typeface="Times New Roman" panose="02020603050405020304" pitchFamily="18" charset="0"/>
                          <a:cs typeface="Times New Roman" panose="02020603050405020304" pitchFamily="18" charset="0"/>
                        </a:rPr>
                        <a:t>FY21</a:t>
                      </a:r>
                      <a:endParaRPr lang="en-US" sz="1000" dirty="0">
                        <a:solidFill>
                          <a:schemeClr val="bg1"/>
                        </a:solidFill>
                        <a:effectLst/>
                        <a:latin typeface="Times New Roman" panose="02020603050405020304" pitchFamily="18" charset="0"/>
                        <a:ea typeface="Calibri"/>
                        <a:cs typeface="Times New Roman" panose="02020603050405020304" pitchFamily="18" charset="0"/>
                      </a:endParaRPr>
                    </a:p>
                  </a:txBody>
                  <a:tcPr marL="68581" marR="68581" marT="0" marB="0" anchor="b">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tc>
                  <a:txBody>
                    <a:bodyPr/>
                    <a:lstStyle/>
                    <a:p>
                      <a:pPr marL="0" marR="0" algn="ctr">
                        <a:lnSpc>
                          <a:spcPct val="115000"/>
                        </a:lnSpc>
                        <a:spcBef>
                          <a:spcPts val="0"/>
                        </a:spcBef>
                        <a:spcAft>
                          <a:spcPts val="0"/>
                        </a:spcAft>
                      </a:pPr>
                      <a:r>
                        <a:rPr lang="en-US" sz="1000" dirty="0" smtClean="0">
                          <a:solidFill>
                            <a:schemeClr val="bg1"/>
                          </a:solidFill>
                          <a:effectLst/>
                          <a:latin typeface="Times New Roman" panose="02020603050405020304" pitchFamily="18" charset="0"/>
                          <a:cs typeface="Times New Roman" panose="02020603050405020304" pitchFamily="18" charset="0"/>
                        </a:rPr>
                        <a:t>FY22   </a:t>
                      </a:r>
                    </a:p>
                    <a:p>
                      <a:pPr marL="0" marR="0" algn="ctr">
                        <a:lnSpc>
                          <a:spcPct val="115000"/>
                        </a:lnSpc>
                        <a:spcBef>
                          <a:spcPts val="0"/>
                        </a:spcBef>
                        <a:spcAft>
                          <a:spcPts val="0"/>
                        </a:spcAft>
                      </a:pPr>
                      <a:r>
                        <a:rPr lang="en-US" sz="1000" dirty="0" smtClean="0">
                          <a:solidFill>
                            <a:schemeClr val="bg1"/>
                          </a:solidFill>
                          <a:effectLst/>
                          <a:latin typeface="Times New Roman" panose="02020603050405020304" pitchFamily="18" charset="0"/>
                          <a:cs typeface="Times New Roman" panose="02020603050405020304" pitchFamily="18" charset="0"/>
                        </a:rPr>
                        <a:t> (thru</a:t>
                      </a:r>
                      <a:r>
                        <a:rPr lang="en-US" sz="1000" baseline="0" dirty="0" smtClean="0">
                          <a:solidFill>
                            <a:schemeClr val="bg1"/>
                          </a:solidFill>
                          <a:effectLst/>
                          <a:latin typeface="Times New Roman" panose="02020603050405020304" pitchFamily="18" charset="0"/>
                          <a:cs typeface="Times New Roman" panose="02020603050405020304" pitchFamily="18" charset="0"/>
                        </a:rPr>
                        <a:t> </a:t>
                      </a:r>
                      <a:r>
                        <a:rPr lang="en-US" sz="1000" dirty="0" smtClean="0">
                          <a:solidFill>
                            <a:schemeClr val="bg1"/>
                          </a:solidFill>
                          <a:effectLst/>
                          <a:latin typeface="Times New Roman" panose="02020603050405020304" pitchFamily="18" charset="0"/>
                          <a:cs typeface="Times New Roman" panose="02020603050405020304" pitchFamily="18" charset="0"/>
                        </a:rPr>
                        <a:t>July)</a:t>
                      </a:r>
                    </a:p>
                  </a:txBody>
                  <a:tcPr marL="68581" marR="68581" marT="0" marB="0" anchor="b">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216402">
                <a:tc>
                  <a:txBody>
                    <a:bodyPr/>
                    <a:lstStyle/>
                    <a:p>
                      <a:pPr marL="0" marR="0">
                        <a:lnSpc>
                          <a:spcPct val="115000"/>
                        </a:lnSpc>
                        <a:spcBef>
                          <a:spcPts val="0"/>
                        </a:spcBef>
                        <a:spcAft>
                          <a:spcPts val="0"/>
                        </a:spcAft>
                      </a:pPr>
                      <a:r>
                        <a:rPr lang="en-US" sz="1000" i="0" dirty="0" smtClean="0">
                          <a:effectLst/>
                          <a:latin typeface="Times New Roman" panose="02020603050405020304" pitchFamily="18" charset="0"/>
                          <a:cs typeface="Times New Roman" panose="02020603050405020304" pitchFamily="18" charset="0"/>
                        </a:rPr>
                        <a:t>Total Providers (Risk)</a:t>
                      </a:r>
                      <a:endParaRPr lang="en-US" sz="1000" i="0" dirty="0">
                        <a:effectLst/>
                        <a:latin typeface="Times New Roman" panose="02020603050405020304" pitchFamily="18" charset="0"/>
                        <a:ea typeface="Calibri"/>
                        <a:cs typeface="Times New Roman" panose="02020603050405020304" pitchFamily="18" charset="0"/>
                      </a:endParaRPr>
                    </a:p>
                  </a:txBody>
                  <a:tcPr marL="68581" marR="68581" marT="0" marB="0" anchor="b">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dirty="0" smtClean="0">
                          <a:effectLst/>
                          <a:latin typeface="Times New Roman" panose="02020603050405020304" pitchFamily="18" charset="0"/>
                          <a:cs typeface="Times New Roman" panose="02020603050405020304" pitchFamily="18" charset="0"/>
                        </a:rPr>
                        <a:t>500 (237)</a:t>
                      </a:r>
                      <a:endParaRPr lang="en-US" sz="1000" dirty="0">
                        <a:effectLst/>
                        <a:latin typeface="Times New Roman" panose="02020603050405020304" pitchFamily="18" charset="0"/>
                        <a:ea typeface="Calibri"/>
                        <a:cs typeface="Times New Roman" panose="02020603050405020304" pitchFamily="18" charset="0"/>
                      </a:endParaRPr>
                    </a:p>
                  </a:txBody>
                  <a:tcPr marL="68581" marR="68581" marT="0" marB="0" anchor="b">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dirty="0" smtClean="0">
                          <a:effectLst/>
                          <a:latin typeface="Times New Roman" panose="02020603050405020304" pitchFamily="18" charset="0"/>
                          <a:cs typeface="Times New Roman" panose="02020603050405020304" pitchFamily="18" charset="0"/>
                        </a:rPr>
                        <a:t>91</a:t>
                      </a:r>
                      <a:r>
                        <a:rPr lang="en-US" sz="1000" baseline="0" dirty="0" smtClean="0">
                          <a:effectLst/>
                          <a:latin typeface="Times New Roman" panose="02020603050405020304" pitchFamily="18" charset="0"/>
                          <a:cs typeface="Times New Roman" panose="02020603050405020304" pitchFamily="18" charset="0"/>
                        </a:rPr>
                        <a:t> </a:t>
                      </a:r>
                      <a:r>
                        <a:rPr lang="en-US" sz="1000" dirty="0" smtClean="0">
                          <a:effectLst/>
                          <a:latin typeface="Times New Roman" panose="02020603050405020304" pitchFamily="18" charset="0"/>
                          <a:cs typeface="Times New Roman" panose="02020603050405020304" pitchFamily="18" charset="0"/>
                        </a:rPr>
                        <a:t>(87)</a:t>
                      </a:r>
                      <a:endParaRPr lang="en-US" sz="1000" b="1" dirty="0">
                        <a:effectLst/>
                        <a:latin typeface="Times New Roman" panose="02020603050405020304" pitchFamily="18" charset="0"/>
                        <a:ea typeface="Calibri"/>
                        <a:cs typeface="Times New Roman" panose="02020603050405020304" pitchFamily="18" charset="0"/>
                      </a:endParaRPr>
                    </a:p>
                  </a:txBody>
                  <a:tcPr marL="68581" marR="68581" marT="0" marB="0" anchor="b">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5170">
                <a:tc>
                  <a:txBody>
                    <a:bodyPr/>
                    <a:lstStyle/>
                    <a:p>
                      <a:pPr marL="0" marR="0">
                        <a:lnSpc>
                          <a:spcPct val="115000"/>
                        </a:lnSpc>
                        <a:spcBef>
                          <a:spcPts val="0"/>
                        </a:spcBef>
                        <a:spcAft>
                          <a:spcPts val="0"/>
                        </a:spcAft>
                      </a:pPr>
                      <a:r>
                        <a:rPr lang="en-US" sz="1000" i="0" dirty="0" smtClean="0">
                          <a:effectLst/>
                          <a:latin typeface="Times New Roman" panose="02020603050405020304" pitchFamily="18" charset="0"/>
                          <a:cs typeface="Times New Roman" panose="02020603050405020304" pitchFamily="18" charset="0"/>
                        </a:rPr>
                        <a:t>Passing </a:t>
                      </a:r>
                      <a:r>
                        <a:rPr lang="en-US" sz="1000" i="0" dirty="0">
                          <a:effectLst/>
                          <a:latin typeface="Times New Roman" panose="02020603050405020304" pitchFamily="18" charset="0"/>
                          <a:cs typeface="Times New Roman" panose="02020603050405020304" pitchFamily="18" charset="0"/>
                        </a:rPr>
                        <a:t>Providers</a:t>
                      </a:r>
                      <a:endParaRPr lang="en-US" sz="1000" i="0" dirty="0">
                        <a:effectLst/>
                        <a:latin typeface="Times New Roman" panose="02020603050405020304" pitchFamily="18" charset="0"/>
                        <a:ea typeface="Calibri"/>
                        <a:cs typeface="Times New Roman" panose="02020603050405020304" pitchFamily="18" charset="0"/>
                      </a:endParaRPr>
                    </a:p>
                  </a:txBody>
                  <a:tcPr marL="68581" marR="68581" marT="0" marB="0" anchor="b">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dirty="0" smtClean="0">
                          <a:effectLst/>
                          <a:latin typeface="Times New Roman" panose="02020603050405020304" pitchFamily="18" charset="0"/>
                          <a:cs typeface="Times New Roman" panose="02020603050405020304" pitchFamily="18" charset="0"/>
                        </a:rPr>
                        <a:t>399</a:t>
                      </a:r>
                      <a:endParaRPr lang="en-US" sz="1000" dirty="0">
                        <a:effectLst/>
                        <a:latin typeface="Times New Roman" panose="02020603050405020304" pitchFamily="18" charset="0"/>
                        <a:ea typeface="Calibri"/>
                        <a:cs typeface="Times New Roman" panose="02020603050405020304" pitchFamily="18" charset="0"/>
                      </a:endParaRPr>
                    </a:p>
                  </a:txBody>
                  <a:tcPr marL="68581" marR="68581" marT="0" marB="0" anchor="b">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dirty="0" smtClean="0">
                          <a:effectLst/>
                          <a:latin typeface="Times New Roman" panose="02020603050405020304" pitchFamily="18" charset="0"/>
                          <a:ea typeface="+mn-ea"/>
                          <a:cs typeface="Times New Roman" panose="02020603050405020304" pitchFamily="18" charset="0"/>
                        </a:rPr>
                        <a:t>55</a:t>
                      </a:r>
                      <a:endParaRPr lang="en-US" sz="1000" dirty="0">
                        <a:effectLst/>
                        <a:latin typeface="Times New Roman" panose="02020603050405020304" pitchFamily="18" charset="0"/>
                        <a:ea typeface="Calibri"/>
                        <a:cs typeface="Times New Roman" panose="02020603050405020304" pitchFamily="18" charset="0"/>
                      </a:endParaRPr>
                    </a:p>
                  </a:txBody>
                  <a:tcPr marL="68581" marR="68581" marT="0" marB="0" anchor="b">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55170">
                <a:tc>
                  <a:txBody>
                    <a:bodyPr/>
                    <a:lstStyle/>
                    <a:p>
                      <a:pPr marL="0" marR="0">
                        <a:lnSpc>
                          <a:spcPct val="115000"/>
                        </a:lnSpc>
                        <a:spcBef>
                          <a:spcPts val="0"/>
                        </a:spcBef>
                        <a:spcAft>
                          <a:spcPts val="0"/>
                        </a:spcAft>
                      </a:pPr>
                      <a:r>
                        <a:rPr lang="en-US" sz="1000" i="0" dirty="0" smtClean="0">
                          <a:effectLst/>
                          <a:latin typeface="Times New Roman" panose="02020603050405020304" pitchFamily="18" charset="0"/>
                          <a:cs typeface="Times New Roman" panose="02020603050405020304" pitchFamily="18" charset="0"/>
                        </a:rPr>
                        <a:t>Non-Passing </a:t>
                      </a:r>
                      <a:r>
                        <a:rPr lang="en-US" sz="1200" i="0" dirty="0">
                          <a:effectLst/>
                          <a:latin typeface="Times New Roman" panose="02020603050405020304" pitchFamily="18" charset="0"/>
                          <a:cs typeface="Times New Roman" panose="02020603050405020304" pitchFamily="18" charset="0"/>
                        </a:rPr>
                        <a:t>Providers</a:t>
                      </a:r>
                      <a:endParaRPr lang="en-US" sz="1200" i="0" dirty="0">
                        <a:effectLst/>
                        <a:latin typeface="Times New Roman" panose="02020603050405020304" pitchFamily="18" charset="0"/>
                        <a:ea typeface="Calibri"/>
                        <a:cs typeface="Times New Roman" panose="02020603050405020304" pitchFamily="18" charset="0"/>
                      </a:endParaRPr>
                    </a:p>
                  </a:txBody>
                  <a:tcPr marL="68581" marR="68581" marT="0" marB="0" anchor="b">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dirty="0" smtClean="0">
                          <a:effectLst/>
                          <a:latin typeface="Times New Roman" panose="02020603050405020304" pitchFamily="18" charset="0"/>
                          <a:cs typeface="Times New Roman" panose="02020603050405020304" pitchFamily="18" charset="0"/>
                        </a:rPr>
                        <a:t>101</a:t>
                      </a:r>
                      <a:endParaRPr lang="en-US" sz="1000" dirty="0">
                        <a:effectLst/>
                        <a:latin typeface="Times New Roman" panose="02020603050405020304" pitchFamily="18" charset="0"/>
                        <a:ea typeface="Calibri"/>
                        <a:cs typeface="Times New Roman" panose="02020603050405020304" pitchFamily="18" charset="0"/>
                      </a:endParaRPr>
                    </a:p>
                  </a:txBody>
                  <a:tcPr marL="68581" marR="68581" marT="0" marB="0" anchor="b">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dirty="0" smtClean="0">
                          <a:effectLst/>
                          <a:latin typeface="Times New Roman" panose="02020603050405020304" pitchFamily="18" charset="0"/>
                          <a:ea typeface="+mn-ea"/>
                          <a:cs typeface="Times New Roman" panose="02020603050405020304" pitchFamily="18" charset="0"/>
                        </a:rPr>
                        <a:t>36</a:t>
                      </a:r>
                      <a:endParaRPr lang="en-US" sz="1000" dirty="0">
                        <a:effectLst/>
                        <a:latin typeface="Times New Roman" panose="02020603050405020304" pitchFamily="18" charset="0"/>
                        <a:ea typeface="Calibri"/>
                        <a:cs typeface="Times New Roman" panose="02020603050405020304" pitchFamily="18" charset="0"/>
                      </a:endParaRPr>
                    </a:p>
                  </a:txBody>
                  <a:tcPr marL="68581" marR="68581" marT="0" marB="0" anchor="b">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55170">
                <a:tc>
                  <a:txBody>
                    <a:bodyPr/>
                    <a:lstStyle/>
                    <a:p>
                      <a:pPr marL="0" marR="0">
                        <a:lnSpc>
                          <a:spcPct val="115000"/>
                        </a:lnSpc>
                        <a:spcBef>
                          <a:spcPts val="0"/>
                        </a:spcBef>
                        <a:spcAft>
                          <a:spcPts val="0"/>
                        </a:spcAft>
                      </a:pPr>
                      <a:r>
                        <a:rPr lang="en-US" sz="1000" i="0" dirty="0" smtClean="0">
                          <a:effectLst/>
                          <a:latin typeface="Times New Roman" panose="02020603050405020304" pitchFamily="18" charset="0"/>
                          <a:cs typeface="Times New Roman" panose="02020603050405020304" pitchFamily="18" charset="0"/>
                        </a:rPr>
                        <a:t>Cases</a:t>
                      </a:r>
                    </a:p>
                  </a:txBody>
                  <a:tcPr marL="68581" marR="68581" marT="0" marB="0" anchor="b">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dirty="0" smtClean="0">
                          <a:effectLst/>
                          <a:latin typeface="Times New Roman" panose="02020603050405020304" pitchFamily="18" charset="0"/>
                          <a:cs typeface="Times New Roman" panose="02020603050405020304" pitchFamily="18" charset="0"/>
                        </a:rPr>
                        <a:t>5,000</a:t>
                      </a:r>
                    </a:p>
                  </a:txBody>
                  <a:tcPr marL="68581" marR="68581" marT="0" marB="0" anchor="b">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dirty="0" smtClean="0">
                          <a:effectLst/>
                          <a:latin typeface="Times New Roman" panose="02020603050405020304" pitchFamily="18" charset="0"/>
                          <a:cs typeface="Times New Roman" panose="02020603050405020304" pitchFamily="18" charset="0"/>
                        </a:rPr>
                        <a:t>910</a:t>
                      </a:r>
                    </a:p>
                  </a:txBody>
                  <a:tcPr marL="68581" marR="68581" marT="0" marB="0" anchor="b">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81792">
                <a:tc>
                  <a:txBody>
                    <a:bodyPr/>
                    <a:lstStyle/>
                    <a:p>
                      <a:pPr marL="0" marR="0">
                        <a:lnSpc>
                          <a:spcPct val="115000"/>
                        </a:lnSpc>
                        <a:spcBef>
                          <a:spcPts val="0"/>
                        </a:spcBef>
                        <a:spcAft>
                          <a:spcPts val="0"/>
                        </a:spcAft>
                      </a:pPr>
                      <a:r>
                        <a:rPr lang="en-US" sz="1000" i="0" dirty="0" smtClean="0">
                          <a:effectLst/>
                          <a:latin typeface="Times New Roman" panose="02020603050405020304" pitchFamily="18" charset="0"/>
                          <a:ea typeface="Calibri"/>
                          <a:cs typeface="Times New Roman" panose="02020603050405020304" pitchFamily="18" charset="0"/>
                        </a:rPr>
                        <a:t>Financial Impact</a:t>
                      </a:r>
                      <a:r>
                        <a:rPr lang="en-US" sz="1000" i="0" baseline="0" dirty="0" smtClean="0">
                          <a:effectLst/>
                          <a:latin typeface="Times New Roman" panose="02020603050405020304" pitchFamily="18" charset="0"/>
                          <a:ea typeface="Calibri"/>
                          <a:cs typeface="Times New Roman" panose="02020603050405020304" pitchFamily="18" charset="0"/>
                        </a:rPr>
                        <a:t> </a:t>
                      </a:r>
                      <a:r>
                        <a:rPr lang="en-US" sz="800" i="0" dirty="0" smtClean="0">
                          <a:effectLst/>
                          <a:latin typeface="Times New Roman" panose="02020603050405020304" pitchFamily="18" charset="0"/>
                          <a:ea typeface="Calibri"/>
                          <a:cs typeface="Times New Roman" panose="02020603050405020304" pitchFamily="18" charset="0"/>
                        </a:rPr>
                        <a:t>*</a:t>
                      </a:r>
                      <a:r>
                        <a:rPr lang="en-US" sz="800" b="0" i="1" dirty="0" smtClean="0">
                          <a:effectLst/>
                          <a:latin typeface="Times New Roman" panose="02020603050405020304" pitchFamily="18" charset="0"/>
                          <a:ea typeface="Calibri"/>
                          <a:cs typeface="Times New Roman" panose="02020603050405020304" pitchFamily="18" charset="0"/>
                        </a:rPr>
                        <a:t>Estimate</a:t>
                      </a:r>
                      <a:endParaRPr lang="en-US" sz="800" b="0" i="1" dirty="0">
                        <a:effectLst/>
                        <a:latin typeface="Times New Roman" panose="02020603050405020304" pitchFamily="18" charset="0"/>
                        <a:ea typeface="Calibri"/>
                        <a:cs typeface="Times New Roman" panose="02020603050405020304" pitchFamily="18" charset="0"/>
                      </a:endParaRPr>
                    </a:p>
                  </a:txBody>
                  <a:tcPr marL="68581" marR="68581" marT="0" marB="0" anchor="b">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dirty="0" smtClean="0">
                          <a:effectLst/>
                          <a:latin typeface="Times New Roman" panose="02020603050405020304" pitchFamily="18" charset="0"/>
                          <a:ea typeface="Calibri"/>
                          <a:cs typeface="Times New Roman" panose="02020603050405020304" pitchFamily="18" charset="0"/>
                        </a:rPr>
                        <a:t>~130K</a:t>
                      </a:r>
                      <a:endParaRPr lang="en-US" sz="1000" dirty="0">
                        <a:effectLst/>
                        <a:latin typeface="Times New Roman" panose="02020603050405020304" pitchFamily="18" charset="0"/>
                        <a:ea typeface="Calibri"/>
                        <a:cs typeface="Times New Roman" panose="02020603050405020304" pitchFamily="18" charset="0"/>
                      </a:endParaRPr>
                    </a:p>
                  </a:txBody>
                  <a:tcPr marL="68581" marR="68581"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b="0" dirty="0" smtClean="0">
                          <a:effectLst/>
                          <a:latin typeface="Times New Roman" panose="02020603050405020304" pitchFamily="18" charset="0"/>
                          <a:ea typeface="Calibri"/>
                          <a:cs typeface="Times New Roman" panose="02020603050405020304" pitchFamily="18" charset="0"/>
                        </a:rPr>
                        <a:t>TBD</a:t>
                      </a:r>
                      <a:endParaRPr lang="en-US" sz="1000" b="0" dirty="0">
                        <a:effectLst/>
                        <a:latin typeface="Times New Roman" panose="02020603050405020304" pitchFamily="18" charset="0"/>
                        <a:ea typeface="Calibri"/>
                        <a:cs typeface="Times New Roman" panose="02020603050405020304" pitchFamily="18" charset="0"/>
                      </a:endParaRPr>
                    </a:p>
                  </a:txBody>
                  <a:tcPr marL="68581" marR="68581"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60257">
                <a:tc>
                  <a:txBody>
                    <a:bodyPr/>
                    <a:lstStyle/>
                    <a:p>
                      <a:pPr marL="0" marR="0">
                        <a:lnSpc>
                          <a:spcPct val="115000"/>
                        </a:lnSpc>
                        <a:spcBef>
                          <a:spcPts val="0"/>
                        </a:spcBef>
                        <a:spcAft>
                          <a:spcPts val="0"/>
                        </a:spcAft>
                      </a:pPr>
                      <a:r>
                        <a:rPr lang="en-US" sz="1000" i="0" dirty="0" smtClean="0">
                          <a:effectLst/>
                          <a:latin typeface="Times New Roman" panose="02020603050405020304" pitchFamily="18" charset="0"/>
                          <a:cs typeface="Times New Roman" panose="02020603050405020304" pitchFamily="18" charset="0"/>
                        </a:rPr>
                        <a:t>Compliance </a:t>
                      </a:r>
                      <a:r>
                        <a:rPr lang="en-US" sz="1000" i="0" dirty="0">
                          <a:effectLst/>
                          <a:latin typeface="Times New Roman" panose="02020603050405020304" pitchFamily="18" charset="0"/>
                          <a:cs typeface="Times New Roman" panose="02020603050405020304" pitchFamily="18" charset="0"/>
                        </a:rPr>
                        <a:t>Rate</a:t>
                      </a:r>
                      <a:endParaRPr lang="en-US" sz="1000" i="0" dirty="0">
                        <a:effectLst/>
                        <a:latin typeface="Times New Roman" panose="02020603050405020304" pitchFamily="18" charset="0"/>
                        <a:ea typeface="Calibri"/>
                        <a:cs typeface="Times New Roman" panose="02020603050405020304" pitchFamily="18" charset="0"/>
                      </a:endParaRPr>
                    </a:p>
                  </a:txBody>
                  <a:tcPr marL="68581" marR="68581" marT="0" marB="0" anchor="b">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b="1" dirty="0" smtClean="0">
                          <a:effectLst/>
                          <a:latin typeface="Times New Roman" panose="02020603050405020304" pitchFamily="18" charset="0"/>
                          <a:cs typeface="Times New Roman" panose="02020603050405020304" pitchFamily="18" charset="0"/>
                        </a:rPr>
                        <a:t>93%</a:t>
                      </a:r>
                      <a:endParaRPr lang="en-US" sz="1000" b="1" dirty="0">
                        <a:effectLst/>
                        <a:latin typeface="Times New Roman" panose="02020603050405020304" pitchFamily="18" charset="0"/>
                        <a:ea typeface="Calibri"/>
                        <a:cs typeface="Times New Roman" panose="02020603050405020304" pitchFamily="18" charset="0"/>
                      </a:endParaRPr>
                    </a:p>
                  </a:txBody>
                  <a:tcPr marL="68581" marR="68581" marT="0" marB="0" anchor="b">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b="1" dirty="0" smtClean="0">
                          <a:effectLst/>
                          <a:latin typeface="Times New Roman" panose="02020603050405020304" pitchFamily="18" charset="0"/>
                          <a:cs typeface="Times New Roman" panose="02020603050405020304" pitchFamily="18" charset="0"/>
                        </a:rPr>
                        <a:t>91%</a:t>
                      </a:r>
                      <a:endParaRPr lang="en-US" sz="1000" b="1" dirty="0">
                        <a:effectLst/>
                        <a:latin typeface="Times New Roman" panose="02020603050405020304" pitchFamily="18" charset="0"/>
                        <a:ea typeface="Calibri"/>
                        <a:cs typeface="Times New Roman" panose="02020603050405020304" pitchFamily="18" charset="0"/>
                      </a:endParaRPr>
                    </a:p>
                  </a:txBody>
                  <a:tcPr marL="68581" marR="68581" marT="0" marB="0" anchor="b">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aphicFrame>
        <p:nvGraphicFramePr>
          <p:cNvPr id="12" name="Table 11"/>
          <p:cNvGraphicFramePr>
            <a:graphicFrameLocks noGrp="1"/>
          </p:cNvGraphicFramePr>
          <p:nvPr>
            <p:extLst/>
          </p:nvPr>
        </p:nvGraphicFramePr>
        <p:xfrm>
          <a:off x="308655" y="3503761"/>
          <a:ext cx="5453512" cy="2236639"/>
        </p:xfrm>
        <a:graphic>
          <a:graphicData uri="http://schemas.openxmlformats.org/drawingml/2006/table">
            <a:tbl>
              <a:tblPr>
                <a:tableStyleId>{5C22544A-7EE6-4342-B048-85BDC9FD1C3A}</a:tableStyleId>
              </a:tblPr>
              <a:tblGrid>
                <a:gridCol w="5453512">
                  <a:extLst>
                    <a:ext uri="{9D8B030D-6E8A-4147-A177-3AD203B41FA5}">
                      <a16:colId xmlns:a16="http://schemas.microsoft.com/office/drawing/2014/main" val="20000"/>
                    </a:ext>
                  </a:extLst>
                </a:gridCol>
              </a:tblGrid>
              <a:tr h="494644">
                <a:tc>
                  <a:txBody>
                    <a:bodyPr/>
                    <a:lstStyle/>
                    <a:p>
                      <a:pPr algn="ctr" fontAlgn="b"/>
                      <a:r>
                        <a:rPr lang="en-US" sz="1200" b="1" i="0" u="none" strike="noStrike" dirty="0" smtClean="0">
                          <a:solidFill>
                            <a:schemeClr val="bg1"/>
                          </a:solidFill>
                          <a:effectLst/>
                          <a:latin typeface="Times New Roman" panose="02020603050405020304" pitchFamily="18" charset="0"/>
                          <a:cs typeface="Times New Roman" panose="02020603050405020304" pitchFamily="18" charset="0"/>
                        </a:rPr>
                        <a:t>Audit Follow-up</a:t>
                      </a:r>
                      <a:r>
                        <a:rPr lang="en-US" sz="1200" b="1" i="0" u="none" strike="noStrike" baseline="0" dirty="0" smtClean="0">
                          <a:solidFill>
                            <a:schemeClr val="bg1"/>
                          </a:solidFill>
                          <a:effectLst/>
                          <a:latin typeface="Times New Roman" panose="02020603050405020304" pitchFamily="18" charset="0"/>
                          <a:cs typeface="Times New Roman" panose="02020603050405020304" pitchFamily="18" charset="0"/>
                        </a:rPr>
                        <a:t>/ Corrective Action</a:t>
                      </a:r>
                      <a:endParaRPr lang="en-US"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6" marR="9526" marT="9522" marB="0" anchor="ctr">
                    <a:solidFill>
                      <a:schemeClr val="accent1"/>
                    </a:solidFill>
                  </a:tcPr>
                </a:tc>
                <a:extLst>
                  <a:ext uri="{0D108BD9-81ED-4DB2-BD59-A6C34878D82A}">
                    <a16:rowId xmlns:a16="http://schemas.microsoft.com/office/drawing/2014/main" val="10000"/>
                  </a:ext>
                </a:extLst>
              </a:tr>
              <a:tr h="1741995">
                <a:tc>
                  <a:txBody>
                    <a:bodyPr/>
                    <a:lstStyle/>
                    <a:p>
                      <a:pPr marL="171450" marR="0" indent="-171450">
                        <a:spcBef>
                          <a:spcPts val="0"/>
                        </a:spcBef>
                        <a:spcAft>
                          <a:spcPts val="0"/>
                        </a:spcAft>
                        <a:buFont typeface="Arial" panose="020B0604020202020204" pitchFamily="34" charset="0"/>
                        <a:buChar char="•"/>
                      </a:pPr>
                      <a:r>
                        <a:rPr lang="en-US" sz="1200" dirty="0" smtClean="0">
                          <a:solidFill>
                            <a:srgbClr val="000000"/>
                          </a:solidFill>
                          <a:effectLst/>
                          <a:latin typeface="Times" panose="02020603050405020304" pitchFamily="18" charset="0"/>
                          <a:ea typeface="Calibri" panose="020F0502020204030204" pitchFamily="34" charset="0"/>
                          <a:cs typeface="Times" panose="02020603050405020304" pitchFamily="18" charset="0"/>
                        </a:rPr>
                        <a:t>Non-passing</a:t>
                      </a:r>
                      <a:r>
                        <a:rPr lang="en-US" sz="1200" baseline="0" dirty="0" smtClean="0">
                          <a:solidFill>
                            <a:srgbClr val="000000"/>
                          </a:solidFill>
                          <a:effectLst/>
                          <a:latin typeface="Times" panose="02020603050405020304" pitchFamily="18" charset="0"/>
                          <a:ea typeface="Calibri" panose="020F0502020204030204" pitchFamily="34" charset="0"/>
                          <a:cs typeface="Times" panose="02020603050405020304" pitchFamily="18" charset="0"/>
                        </a:rPr>
                        <a:t> providers (&lt; 90% audit score) receive 1:1 counseling/ education and then scheduled for re-audit in 3 months.</a:t>
                      </a:r>
                    </a:p>
                    <a:p>
                      <a:pPr marL="171450" marR="0" indent="-171450">
                        <a:spcBef>
                          <a:spcPts val="0"/>
                        </a:spcBef>
                        <a:spcAft>
                          <a:spcPts val="0"/>
                        </a:spcAft>
                        <a:buFont typeface="Arial" panose="020B0604020202020204" pitchFamily="34" charset="0"/>
                        <a:buChar char="•"/>
                      </a:pPr>
                      <a:r>
                        <a:rPr lang="en-US" sz="1200" baseline="0" dirty="0" smtClean="0">
                          <a:solidFill>
                            <a:srgbClr val="000000"/>
                          </a:solidFill>
                          <a:effectLst/>
                          <a:latin typeface="Times" panose="02020603050405020304" pitchFamily="18" charset="0"/>
                          <a:ea typeface="Calibri" panose="020F0502020204030204" pitchFamily="34" charset="0"/>
                          <a:cs typeface="Times" panose="02020603050405020304" pitchFamily="18" charset="0"/>
                        </a:rPr>
                        <a:t>Providers with an overall audit score between 90% - 95%  will be re-audited in 6 months.</a:t>
                      </a:r>
                    </a:p>
                    <a:p>
                      <a:pPr marL="171450" marR="0" indent="-171450">
                        <a:spcBef>
                          <a:spcPts val="0"/>
                        </a:spcBef>
                        <a:spcAft>
                          <a:spcPts val="0"/>
                        </a:spcAft>
                        <a:buFont typeface="Arial" panose="020B0604020202020204" pitchFamily="34" charset="0"/>
                        <a:buChar char="•"/>
                      </a:pPr>
                      <a:r>
                        <a:rPr lang="en-US" sz="1200" baseline="0" dirty="0" smtClean="0">
                          <a:solidFill>
                            <a:srgbClr val="000000"/>
                          </a:solidFill>
                          <a:effectLst/>
                          <a:latin typeface="Times" panose="02020603050405020304" pitchFamily="18" charset="0"/>
                          <a:ea typeface="Calibri" panose="020F0502020204030204" pitchFamily="34" charset="0"/>
                          <a:cs typeface="Times" panose="02020603050405020304" pitchFamily="18" charset="0"/>
                        </a:rPr>
                        <a:t>Department Sessions for Compliance Fraud Awareness Training for those sections with a reduction in their overall compliance rate will include content related to audit deficiencies.  </a:t>
                      </a:r>
                      <a:endParaRPr lang="en-US" sz="1200" dirty="0">
                        <a:effectLst/>
                        <a:latin typeface="Times" panose="02020603050405020304" pitchFamily="18" charset="0"/>
                        <a:ea typeface="Calibri" panose="020F0502020204030204" pitchFamily="34" charset="0"/>
                        <a:cs typeface="Times" panose="02020603050405020304" pitchFamily="18" charset="0"/>
                      </a:endParaRPr>
                    </a:p>
                  </a:txBody>
                  <a:tcPr marL="9526" marR="9526" marT="9522" marB="0" anchor="ctr">
                    <a:noFill/>
                  </a:tcPr>
                </a:tc>
                <a:extLst>
                  <a:ext uri="{0D108BD9-81ED-4DB2-BD59-A6C34878D82A}">
                    <a16:rowId xmlns:a16="http://schemas.microsoft.com/office/drawing/2014/main" val="10001"/>
                  </a:ext>
                </a:extLst>
              </a:tr>
            </a:tbl>
          </a:graphicData>
        </a:graphic>
      </p:graphicFrame>
      <p:sp>
        <p:nvSpPr>
          <p:cNvPr id="32" name="TextBox 31"/>
          <p:cNvSpPr txBox="1"/>
          <p:nvPr/>
        </p:nvSpPr>
        <p:spPr>
          <a:xfrm>
            <a:off x="389069" y="2670978"/>
            <a:ext cx="3654952" cy="538609"/>
          </a:xfrm>
          <a:prstGeom prst="rect">
            <a:avLst/>
          </a:prstGeom>
          <a:noFill/>
        </p:spPr>
        <p:txBody>
          <a:bodyPr wrap="square">
            <a:spAutoFit/>
          </a:bodyPr>
          <a:lstStyle/>
          <a:p>
            <a:pPr marL="0" marR="0" lvl="0" indent="0" defTabSz="457200" eaLnBrk="0" fontAlgn="base" latinLnBrk="0" hangingPunct="0">
              <a:lnSpc>
                <a:spcPct val="100000"/>
              </a:lnSpc>
              <a:spcBef>
                <a:spcPct val="0"/>
              </a:spcBef>
              <a:spcAft>
                <a:spcPct val="0"/>
              </a:spcAft>
              <a:buClrTx/>
              <a:buSzTx/>
              <a:buFontTx/>
              <a:buNone/>
              <a:tabLst/>
              <a:defRPr/>
            </a:pPr>
            <a:r>
              <a:rPr kumimoji="0" lang="en-US" sz="900" b="1"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FY21 Case Review by Visit </a:t>
            </a:r>
            <a:r>
              <a:rPr kumimoji="0" lang="en-US" sz="900" b="1"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Type:</a:t>
            </a:r>
          </a:p>
          <a:p>
            <a:pPr marL="0" marR="0" lvl="0" indent="0" defTabSz="457200" eaLnBrk="0" fontAlgn="base" latinLnBrk="0" hangingPunct="0">
              <a:lnSpc>
                <a:spcPct val="100000"/>
              </a:lnSpc>
              <a:spcBef>
                <a:spcPct val="0"/>
              </a:spcBef>
              <a:spcAft>
                <a:spcPct val="0"/>
              </a:spcAft>
              <a:buClrTx/>
              <a:buSzTx/>
              <a:buFontTx/>
              <a:buNone/>
              <a:tabLst/>
              <a:defRPr/>
            </a:pPr>
            <a:endParaRPr kumimoji="0" lang="en-US" sz="200" b="1" i="0" u="sng"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0" marR="0" lvl="0" indent="0" defTabSz="4572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Other Telehealth- </a:t>
            </a:r>
            <a:r>
              <a:rPr lang="en-US" sz="900" kern="0" dirty="0" smtClean="0">
                <a:solidFill>
                  <a:sysClr val="windowText" lastClr="000000"/>
                </a:solidFill>
                <a:latin typeface="Times New Roman" panose="02020603050405020304" pitchFamily="18" charset="0"/>
                <a:cs typeface="Times New Roman" panose="02020603050405020304" pitchFamily="18" charset="0"/>
              </a:rPr>
              <a:t>15</a:t>
            </a:r>
            <a:r>
              <a:rPr kumimoji="0" lang="en-US" sz="9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2021 Off/</a:t>
            </a:r>
            <a:r>
              <a:rPr kumimoji="0" lang="en-US" sz="900" b="0"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Outpt</a:t>
            </a:r>
            <a:r>
              <a:rPr kumimoji="0" lang="en-US" sz="9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Telehealth- </a:t>
            </a:r>
            <a:r>
              <a:rPr lang="en-US" sz="900" kern="0" dirty="0" smtClean="0">
                <a:solidFill>
                  <a:sysClr val="windowText" lastClr="000000"/>
                </a:solidFill>
                <a:latin typeface="Times New Roman" panose="02020603050405020304" pitchFamily="18" charset="0"/>
                <a:cs typeface="Times New Roman" panose="02020603050405020304" pitchFamily="18" charset="0"/>
              </a:rPr>
              <a:t>100</a:t>
            </a:r>
            <a:r>
              <a:rPr kumimoji="0" lang="en-US" sz="9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Other – </a:t>
            </a:r>
            <a:r>
              <a:rPr lang="en-US" sz="900" kern="0" noProof="0" dirty="0" smtClean="0">
                <a:solidFill>
                  <a:sysClr val="windowText" lastClr="000000"/>
                </a:solidFill>
                <a:latin typeface="Times New Roman" panose="02020603050405020304" pitchFamily="18" charset="0"/>
                <a:cs typeface="Times New Roman" panose="02020603050405020304" pitchFamily="18" charset="0"/>
              </a:rPr>
              <a:t>414</a:t>
            </a:r>
            <a:r>
              <a:rPr kumimoji="0" lang="en-US" sz="9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9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2021 </a:t>
            </a:r>
            <a:r>
              <a:rPr kumimoji="0" lang="en-US" sz="9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Office/</a:t>
            </a:r>
            <a:r>
              <a:rPr kumimoji="0" lang="en-US" sz="900" b="0"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Outpt</a:t>
            </a:r>
            <a:r>
              <a:rPr kumimoji="0" lang="en-US" sz="9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lang="en-US" sz="900" kern="0" dirty="0" smtClean="0">
                <a:solidFill>
                  <a:sysClr val="windowText" lastClr="000000"/>
                </a:solidFill>
                <a:latin typeface="Times New Roman" panose="02020603050405020304" pitchFamily="18" charset="0"/>
                <a:cs typeface="Times New Roman" panose="02020603050405020304" pitchFamily="18" charset="0"/>
              </a:rPr>
              <a:t>381</a:t>
            </a:r>
            <a:r>
              <a:rPr kumimoji="0" lang="en-US" sz="9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p>
        </p:txBody>
      </p:sp>
      <p:cxnSp>
        <p:nvCxnSpPr>
          <p:cNvPr id="10" name="Straight Connector 9"/>
          <p:cNvCxnSpPr/>
          <p:nvPr/>
        </p:nvCxnSpPr>
        <p:spPr>
          <a:xfrm>
            <a:off x="578245" y="2613100"/>
            <a:ext cx="32766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2952" name="TextBox 82951"/>
          <p:cNvSpPr txBox="1"/>
          <p:nvPr/>
        </p:nvSpPr>
        <p:spPr>
          <a:xfrm>
            <a:off x="9697308" y="4962725"/>
            <a:ext cx="2295096" cy="338554"/>
          </a:xfrm>
          <a:prstGeom prst="rect">
            <a:avLst/>
          </a:prstGeom>
          <a:noFill/>
        </p:spPr>
        <p:txBody>
          <a:bodyPr wrap="square" rtlCol="0">
            <a:spAutoFit/>
          </a:bodyPr>
          <a:lstStyle/>
          <a:p>
            <a:r>
              <a:rPr lang="en-US" sz="800" i="1" dirty="0" smtClean="0">
                <a:latin typeface="Times New Roman" panose="02020603050405020304" pitchFamily="18" charset="0"/>
                <a:cs typeface="Times New Roman" panose="02020603050405020304" pitchFamily="18" charset="0"/>
              </a:rPr>
              <a:t>Provider documentation deficiencies represented in these categories.</a:t>
            </a:r>
            <a:endParaRPr lang="en-US" sz="800" i="1" dirty="0">
              <a:latin typeface="Times New Roman" panose="02020603050405020304" pitchFamily="18" charset="0"/>
              <a:cs typeface="Times New Roman" panose="02020603050405020304" pitchFamily="18" charset="0"/>
            </a:endParaRPr>
          </a:p>
        </p:txBody>
      </p:sp>
      <p:graphicFrame>
        <p:nvGraphicFramePr>
          <p:cNvPr id="72" name="Chart 71"/>
          <p:cNvGraphicFramePr>
            <a:graphicFrameLocks/>
          </p:cNvGraphicFramePr>
          <p:nvPr>
            <p:extLst/>
          </p:nvPr>
        </p:nvGraphicFramePr>
        <p:xfrm>
          <a:off x="5775763" y="3503761"/>
          <a:ext cx="6416237" cy="23013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4" name="Chart 83"/>
          <p:cNvGraphicFramePr>
            <a:graphicFrameLocks/>
          </p:cNvGraphicFramePr>
          <p:nvPr>
            <p:extLst/>
          </p:nvPr>
        </p:nvGraphicFramePr>
        <p:xfrm>
          <a:off x="4073025" y="440323"/>
          <a:ext cx="7948383" cy="3063438"/>
        </p:xfrm>
        <a:graphic>
          <a:graphicData uri="http://schemas.openxmlformats.org/drawingml/2006/chart">
            <c:chart xmlns:c="http://schemas.openxmlformats.org/drawingml/2006/chart" xmlns:r="http://schemas.openxmlformats.org/officeDocument/2006/relationships" r:id="rId4"/>
          </a:graphicData>
        </a:graphic>
      </p:graphicFrame>
      <p:sp>
        <p:nvSpPr>
          <p:cNvPr id="82962" name="TextBox 82961"/>
          <p:cNvSpPr txBox="1"/>
          <p:nvPr/>
        </p:nvSpPr>
        <p:spPr>
          <a:xfrm>
            <a:off x="4484814" y="473227"/>
            <a:ext cx="418704" cy="338554"/>
          </a:xfrm>
          <a:prstGeom prst="rect">
            <a:avLst/>
          </a:prstGeom>
          <a:noFill/>
        </p:spPr>
        <p:txBody>
          <a:bodyPr wrap="none" rtlCol="0">
            <a:spAutoFit/>
          </a:bodyPr>
          <a:lstStyle/>
          <a:p>
            <a:r>
              <a:rPr lang="en-US" sz="800" dirty="0">
                <a:latin typeface="Times New Roman" panose="02020603050405020304" pitchFamily="18" charset="0"/>
                <a:cs typeface="Times New Roman" panose="02020603050405020304" pitchFamily="18" charset="0"/>
              </a:rPr>
              <a:t>FY21</a:t>
            </a:r>
          </a:p>
          <a:p>
            <a:r>
              <a:rPr lang="en-US" sz="800" dirty="0">
                <a:latin typeface="Times New Roman" panose="02020603050405020304" pitchFamily="18" charset="0"/>
                <a:cs typeface="Times New Roman" panose="02020603050405020304" pitchFamily="18" charset="0"/>
              </a:rPr>
              <a:t>97%</a:t>
            </a:r>
          </a:p>
        </p:txBody>
      </p:sp>
      <p:sp>
        <p:nvSpPr>
          <p:cNvPr id="82963" name="TextBox 82962"/>
          <p:cNvSpPr txBox="1"/>
          <p:nvPr/>
        </p:nvSpPr>
        <p:spPr>
          <a:xfrm>
            <a:off x="6470848" y="337766"/>
            <a:ext cx="418704" cy="338554"/>
          </a:xfrm>
          <a:prstGeom prst="rect">
            <a:avLst/>
          </a:prstGeom>
          <a:noFill/>
        </p:spPr>
        <p:txBody>
          <a:bodyPr wrap="none" rtlCol="0">
            <a:spAutoFit/>
          </a:bodyPr>
          <a:lstStyle/>
          <a:p>
            <a:r>
              <a:rPr lang="en-US" sz="800" dirty="0">
                <a:latin typeface="Times New Roman" panose="02020603050405020304" pitchFamily="18" charset="0"/>
                <a:cs typeface="Times New Roman" panose="02020603050405020304" pitchFamily="18" charset="0"/>
              </a:rPr>
              <a:t>FY21</a:t>
            </a:r>
          </a:p>
          <a:p>
            <a:r>
              <a:rPr lang="en-US" sz="800" dirty="0">
                <a:latin typeface="Times New Roman" panose="02020603050405020304" pitchFamily="18" charset="0"/>
                <a:cs typeface="Times New Roman" panose="02020603050405020304" pitchFamily="18" charset="0"/>
              </a:rPr>
              <a:t>92%</a:t>
            </a:r>
          </a:p>
        </p:txBody>
      </p:sp>
      <p:sp>
        <p:nvSpPr>
          <p:cNvPr id="82964" name="TextBox 82963"/>
          <p:cNvSpPr txBox="1"/>
          <p:nvPr/>
        </p:nvSpPr>
        <p:spPr>
          <a:xfrm>
            <a:off x="7613848" y="994677"/>
            <a:ext cx="418704" cy="338554"/>
          </a:xfrm>
          <a:prstGeom prst="rect">
            <a:avLst/>
          </a:prstGeom>
          <a:noFill/>
        </p:spPr>
        <p:txBody>
          <a:bodyPr wrap="none" rtlCol="0">
            <a:spAutoFit/>
          </a:bodyPr>
          <a:lstStyle/>
          <a:p>
            <a:r>
              <a:rPr lang="en-US" sz="800" dirty="0">
                <a:latin typeface="Times New Roman" panose="02020603050405020304" pitchFamily="18" charset="0"/>
                <a:cs typeface="Times New Roman" panose="02020603050405020304" pitchFamily="18" charset="0"/>
              </a:rPr>
              <a:t>FY21</a:t>
            </a:r>
          </a:p>
          <a:p>
            <a:r>
              <a:rPr lang="en-US" sz="800" dirty="0">
                <a:latin typeface="Times New Roman" panose="02020603050405020304" pitchFamily="18" charset="0"/>
                <a:cs typeface="Times New Roman" panose="02020603050405020304" pitchFamily="18" charset="0"/>
              </a:rPr>
              <a:t>95%</a:t>
            </a:r>
          </a:p>
        </p:txBody>
      </p:sp>
      <p:sp>
        <p:nvSpPr>
          <p:cNvPr id="82965" name="TextBox 82964"/>
          <p:cNvSpPr txBox="1"/>
          <p:nvPr/>
        </p:nvSpPr>
        <p:spPr>
          <a:xfrm>
            <a:off x="8820229" y="624803"/>
            <a:ext cx="418704" cy="338554"/>
          </a:xfrm>
          <a:prstGeom prst="rect">
            <a:avLst/>
          </a:prstGeom>
          <a:noFill/>
        </p:spPr>
        <p:txBody>
          <a:bodyPr wrap="none" rtlCol="0">
            <a:spAutoFit/>
          </a:bodyPr>
          <a:lstStyle/>
          <a:p>
            <a:r>
              <a:rPr lang="en-US" sz="800" dirty="0">
                <a:latin typeface="Times New Roman" panose="02020603050405020304" pitchFamily="18" charset="0"/>
                <a:cs typeface="Times New Roman" panose="02020603050405020304" pitchFamily="18" charset="0"/>
              </a:rPr>
              <a:t>FY21</a:t>
            </a:r>
          </a:p>
          <a:p>
            <a:r>
              <a:rPr lang="en-US" sz="800" dirty="0" smtClean="0">
                <a:latin typeface="Times New Roman" panose="02020603050405020304" pitchFamily="18" charset="0"/>
                <a:cs typeface="Times New Roman" panose="02020603050405020304" pitchFamily="18" charset="0"/>
              </a:rPr>
              <a:t>93%</a:t>
            </a:r>
            <a:endParaRPr lang="en-US" sz="800" dirty="0">
              <a:latin typeface="Times New Roman" panose="02020603050405020304" pitchFamily="18" charset="0"/>
              <a:cs typeface="Times New Roman" panose="02020603050405020304" pitchFamily="18" charset="0"/>
            </a:endParaRPr>
          </a:p>
        </p:txBody>
      </p:sp>
      <p:sp>
        <p:nvSpPr>
          <p:cNvPr id="82966" name="TextBox 82965"/>
          <p:cNvSpPr txBox="1"/>
          <p:nvPr/>
        </p:nvSpPr>
        <p:spPr>
          <a:xfrm>
            <a:off x="9454480" y="716787"/>
            <a:ext cx="418704" cy="338554"/>
          </a:xfrm>
          <a:prstGeom prst="rect">
            <a:avLst/>
          </a:prstGeom>
          <a:noFill/>
        </p:spPr>
        <p:txBody>
          <a:bodyPr wrap="none" rtlCol="0">
            <a:spAutoFit/>
          </a:bodyPr>
          <a:lstStyle/>
          <a:p>
            <a:r>
              <a:rPr lang="en-US" sz="800" dirty="0">
                <a:latin typeface="Times New Roman" panose="02020603050405020304" pitchFamily="18" charset="0"/>
                <a:cs typeface="Times New Roman" panose="02020603050405020304" pitchFamily="18" charset="0"/>
              </a:rPr>
              <a:t>FY21</a:t>
            </a:r>
          </a:p>
          <a:p>
            <a:r>
              <a:rPr lang="en-US" sz="800" dirty="0">
                <a:latin typeface="Times New Roman" panose="02020603050405020304" pitchFamily="18" charset="0"/>
                <a:cs typeface="Times New Roman" panose="02020603050405020304" pitchFamily="18" charset="0"/>
              </a:rPr>
              <a:t>92%</a:t>
            </a:r>
          </a:p>
        </p:txBody>
      </p:sp>
      <p:sp>
        <p:nvSpPr>
          <p:cNvPr id="82967" name="TextBox 82966"/>
          <p:cNvSpPr txBox="1"/>
          <p:nvPr/>
        </p:nvSpPr>
        <p:spPr>
          <a:xfrm>
            <a:off x="10635504" y="1313424"/>
            <a:ext cx="418704" cy="338554"/>
          </a:xfrm>
          <a:prstGeom prst="rect">
            <a:avLst/>
          </a:prstGeom>
          <a:noFill/>
        </p:spPr>
        <p:txBody>
          <a:bodyPr wrap="none" rtlCol="0">
            <a:spAutoFit/>
          </a:bodyPr>
          <a:lstStyle/>
          <a:p>
            <a:r>
              <a:rPr lang="en-US" sz="800" dirty="0">
                <a:latin typeface="Times New Roman" panose="02020603050405020304" pitchFamily="18" charset="0"/>
                <a:cs typeface="Times New Roman" panose="02020603050405020304" pitchFamily="18" charset="0"/>
              </a:rPr>
              <a:t>FY21</a:t>
            </a:r>
          </a:p>
          <a:p>
            <a:r>
              <a:rPr lang="en-US" sz="800" dirty="0">
                <a:latin typeface="Times New Roman" panose="02020603050405020304" pitchFamily="18" charset="0"/>
                <a:cs typeface="Times New Roman" panose="02020603050405020304" pitchFamily="18" charset="0"/>
              </a:rPr>
              <a:t>95%</a:t>
            </a:r>
          </a:p>
        </p:txBody>
      </p:sp>
      <p:sp>
        <p:nvSpPr>
          <p:cNvPr id="82968" name="TextBox 82967"/>
          <p:cNvSpPr txBox="1"/>
          <p:nvPr/>
        </p:nvSpPr>
        <p:spPr>
          <a:xfrm>
            <a:off x="11233348" y="642504"/>
            <a:ext cx="418704" cy="338554"/>
          </a:xfrm>
          <a:prstGeom prst="rect">
            <a:avLst/>
          </a:prstGeom>
          <a:noFill/>
        </p:spPr>
        <p:txBody>
          <a:bodyPr wrap="none" rtlCol="0">
            <a:spAutoFit/>
          </a:bodyPr>
          <a:lstStyle/>
          <a:p>
            <a:r>
              <a:rPr lang="en-US" sz="800" dirty="0">
                <a:latin typeface="Times New Roman" panose="02020603050405020304" pitchFamily="18" charset="0"/>
                <a:cs typeface="Times New Roman" panose="02020603050405020304" pitchFamily="18" charset="0"/>
              </a:rPr>
              <a:t>FY21</a:t>
            </a:r>
          </a:p>
          <a:p>
            <a:r>
              <a:rPr lang="en-US" sz="800" dirty="0">
                <a:latin typeface="Times New Roman" panose="02020603050405020304" pitchFamily="18" charset="0"/>
                <a:cs typeface="Times New Roman" panose="02020603050405020304" pitchFamily="18" charset="0"/>
              </a:rPr>
              <a:t>94%</a:t>
            </a:r>
          </a:p>
        </p:txBody>
      </p:sp>
      <p:cxnSp>
        <p:nvCxnSpPr>
          <p:cNvPr id="82970" name="Straight Arrow Connector 82969"/>
          <p:cNvCxnSpPr/>
          <p:nvPr/>
        </p:nvCxnSpPr>
        <p:spPr>
          <a:xfrm>
            <a:off x="4680807" y="811781"/>
            <a:ext cx="0" cy="1929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974" name="Straight Arrow Connector 82973"/>
          <p:cNvCxnSpPr/>
          <p:nvPr/>
        </p:nvCxnSpPr>
        <p:spPr>
          <a:xfrm>
            <a:off x="6712940" y="666294"/>
            <a:ext cx="0" cy="2197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9663832" y="1017134"/>
            <a:ext cx="0" cy="1468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10844856" y="1668960"/>
            <a:ext cx="0" cy="1692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11442700" y="932311"/>
            <a:ext cx="0" cy="1793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382395" y="1358362"/>
            <a:ext cx="7454005"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3695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5167" y="109256"/>
            <a:ext cx="10706101" cy="457200"/>
          </a:xfrm>
        </p:spPr>
        <p:txBody>
          <a:bodyPr/>
          <a:lstStyle/>
          <a:p>
            <a:r>
              <a:rPr lang="en-US" altLang="en-US" sz="2400" dirty="0">
                <a:solidFill>
                  <a:srgbClr val="98083A"/>
                </a:solidFill>
                <a:latin typeface="Times New Roman" panose="02020603050405020304" pitchFamily="18" charset="0"/>
                <a:ea typeface="ヒラギノ角ゴ Pro W3" pitchFamily="127" charset="-128"/>
                <a:cs typeface="Times New Roman" panose="02020603050405020304" pitchFamily="18" charset="0"/>
              </a:rPr>
              <a:t>UCM </a:t>
            </a:r>
            <a:r>
              <a:rPr lang="en-US" altLang="en-US" sz="2400" dirty="0" smtClean="0">
                <a:solidFill>
                  <a:srgbClr val="98083A"/>
                </a:solidFill>
                <a:latin typeface="Times New Roman" panose="02020603050405020304" pitchFamily="18" charset="0"/>
                <a:ea typeface="ヒラギノ角ゴ Pro W3" pitchFamily="127" charset="-128"/>
                <a:cs typeface="Times New Roman" panose="02020603050405020304" pitchFamily="18" charset="0"/>
              </a:rPr>
              <a:t>FY22 </a:t>
            </a:r>
            <a:r>
              <a:rPr lang="en-US" altLang="en-US" sz="2400" dirty="0">
                <a:solidFill>
                  <a:srgbClr val="98083A"/>
                </a:solidFill>
                <a:latin typeface="Times New Roman" panose="02020603050405020304" pitchFamily="18" charset="0"/>
                <a:ea typeface="ヒラギノ角ゴ Pro W3" pitchFamily="127" charset="-128"/>
                <a:cs typeface="Times New Roman" panose="02020603050405020304" pitchFamily="18" charset="0"/>
              </a:rPr>
              <a:t>YTD </a:t>
            </a:r>
            <a:r>
              <a:rPr lang="en-US" altLang="en-US" sz="2400" dirty="0" smtClean="0">
                <a:solidFill>
                  <a:srgbClr val="98083A"/>
                </a:solidFill>
                <a:latin typeface="Times New Roman" panose="02020603050405020304" pitchFamily="18" charset="0"/>
                <a:ea typeface="ヒラギノ角ゴ Pro W3" pitchFamily="127" charset="-128"/>
                <a:cs typeface="Times New Roman" panose="02020603050405020304" pitchFamily="18" charset="0"/>
              </a:rPr>
              <a:t>thru August Provider </a:t>
            </a:r>
            <a:r>
              <a:rPr lang="en-US" altLang="en-US" sz="2400" dirty="0">
                <a:solidFill>
                  <a:srgbClr val="98083A"/>
                </a:solidFill>
                <a:latin typeface="Times New Roman" panose="02020603050405020304" pitchFamily="18" charset="0"/>
                <a:ea typeface="ヒラギノ角ゴ Pro W3" pitchFamily="127" charset="-128"/>
                <a:cs typeface="Times New Roman" panose="02020603050405020304" pitchFamily="18" charset="0"/>
              </a:rPr>
              <a:t>Audit Highlights (Professional Billing)</a:t>
            </a:r>
            <a:endParaRPr lang="en-US" sz="2400" dirty="0"/>
          </a:p>
        </p:txBody>
      </p:sp>
      <p:sp>
        <p:nvSpPr>
          <p:cNvPr id="3" name="Text Placeholder 2"/>
          <p:cNvSpPr>
            <a:spLocks noGrp="1"/>
          </p:cNvSpPr>
          <p:nvPr>
            <p:ph type="body" sz="quarter" idx="13"/>
          </p:nvPr>
        </p:nvSpPr>
        <p:spPr>
          <a:xfrm>
            <a:off x="430924" y="461351"/>
            <a:ext cx="11582399" cy="5302139"/>
          </a:xfrm>
        </p:spPr>
        <p:txBody>
          <a:bodyPr>
            <a:noAutofit/>
          </a:bodyPr>
          <a:lstStyle/>
          <a:p>
            <a:r>
              <a:rPr lang="en-US" sz="1400" b="1" dirty="0" smtClean="0">
                <a:latin typeface="Times" panose="02020603050405020304" pitchFamily="18" charset="0"/>
                <a:cs typeface="Times" panose="02020603050405020304" pitchFamily="18" charset="0"/>
              </a:rPr>
              <a:t>Scheduled Audit Highlights</a:t>
            </a:r>
          </a:p>
          <a:p>
            <a:pPr marL="960120" lvl="1" indent="-457200">
              <a:buFont typeface="Arial" panose="020B0604020202020204" pitchFamily="34" charset="0"/>
              <a:buChar char="•"/>
            </a:pPr>
            <a:r>
              <a:rPr lang="en-US" sz="1400" dirty="0" smtClean="0">
                <a:latin typeface="Times" panose="02020603050405020304" pitchFamily="18" charset="0"/>
                <a:cs typeface="Times" panose="02020603050405020304" pitchFamily="18" charset="0"/>
              </a:rPr>
              <a:t>Total Providers Audited (thru August): 91 (FY22 Goal 700)</a:t>
            </a:r>
          </a:p>
          <a:p>
            <a:pPr marL="1544638" lvl="2" indent="-457200">
              <a:buFont typeface="Arial" panose="020B0604020202020204" pitchFamily="34" charset="0"/>
              <a:buChar char="•"/>
            </a:pPr>
            <a:r>
              <a:rPr lang="en-US" sz="1400" dirty="0" smtClean="0">
                <a:latin typeface="Times" panose="02020603050405020304" pitchFamily="18" charset="0"/>
                <a:cs typeface="Times" panose="02020603050405020304" pitchFamily="18" charset="0"/>
              </a:rPr>
              <a:t>Provider Identified as High Risk: 87</a:t>
            </a:r>
          </a:p>
          <a:p>
            <a:pPr marL="960120" lvl="1" indent="-457200">
              <a:buFont typeface="Arial" panose="020B0604020202020204" pitchFamily="34" charset="0"/>
              <a:buChar char="•"/>
            </a:pPr>
            <a:r>
              <a:rPr lang="en-US" sz="1400" dirty="0" smtClean="0">
                <a:latin typeface="Times" panose="02020603050405020304" pitchFamily="18" charset="0"/>
                <a:cs typeface="Times" panose="02020603050405020304" pitchFamily="18" charset="0"/>
              </a:rPr>
              <a:t>Departments Audited: 12</a:t>
            </a:r>
          </a:p>
          <a:p>
            <a:pPr marL="960120" lvl="1" indent="-457200">
              <a:buFont typeface="Arial" panose="020B0604020202020204" pitchFamily="34" charset="0"/>
              <a:buChar char="•"/>
            </a:pPr>
            <a:r>
              <a:rPr lang="en-US" sz="1400" b="1" dirty="0" smtClean="0">
                <a:latin typeface="Times" panose="02020603050405020304" pitchFamily="18" charset="0"/>
                <a:cs typeface="Times" panose="02020603050405020304" pitchFamily="18" charset="0"/>
              </a:rPr>
              <a:t>Overall Compliance Rate: 91%</a:t>
            </a:r>
          </a:p>
          <a:p>
            <a:pPr marL="960120" lvl="1" indent="-457200">
              <a:buFont typeface="Arial" panose="020B0604020202020204" pitchFamily="34" charset="0"/>
              <a:buChar char="•"/>
            </a:pPr>
            <a:r>
              <a:rPr lang="en-US" sz="1400" dirty="0" smtClean="0">
                <a:latin typeface="Times" panose="02020603050405020304" pitchFamily="18" charset="0"/>
                <a:cs typeface="Times" panose="02020603050405020304" pitchFamily="18" charset="0"/>
              </a:rPr>
              <a:t>Provider 1:1 Education/ Counseling Meetings: 0 (</a:t>
            </a:r>
            <a:r>
              <a:rPr lang="en-US" sz="1400" b="1" dirty="0" smtClean="0">
                <a:solidFill>
                  <a:srgbClr val="FF0000"/>
                </a:solidFill>
                <a:latin typeface="Times" panose="02020603050405020304" pitchFamily="18" charset="0"/>
                <a:cs typeface="Times" panose="02020603050405020304" pitchFamily="18" charset="0"/>
              </a:rPr>
              <a:t>NOTE TO TV: scheduling just began for FY22 July non passing providers)</a:t>
            </a:r>
          </a:p>
          <a:p>
            <a:r>
              <a:rPr lang="en-US" sz="1400" b="1" dirty="0" smtClean="0">
                <a:latin typeface="Times" panose="02020603050405020304" pitchFamily="18" charset="0"/>
                <a:cs typeface="Times" panose="02020603050405020304" pitchFamily="18" charset="0"/>
              </a:rPr>
              <a:t>Telehealth Visit Audit Highlights</a:t>
            </a:r>
          </a:p>
          <a:p>
            <a:pPr marL="960120" lvl="1" indent="-457200">
              <a:buFont typeface="Arial" panose="020B0604020202020204" pitchFamily="34" charset="0"/>
              <a:buChar char="•"/>
            </a:pPr>
            <a:r>
              <a:rPr lang="en-US" sz="1400" b="1" dirty="0" smtClean="0">
                <a:latin typeface="Times" panose="02020603050405020304" pitchFamily="18" charset="0"/>
                <a:cs typeface="Times" panose="02020603050405020304" pitchFamily="18" charset="0"/>
              </a:rPr>
              <a:t>CPT Accuracy Rate: 84%; </a:t>
            </a:r>
            <a:r>
              <a:rPr lang="en-US" sz="1400" dirty="0" smtClean="0">
                <a:latin typeface="Times" panose="02020603050405020304" pitchFamily="18" charset="0"/>
                <a:cs typeface="Times" panose="02020603050405020304" pitchFamily="18" charset="0"/>
              </a:rPr>
              <a:t>Cases Reviewed: 115</a:t>
            </a:r>
          </a:p>
          <a:p>
            <a:pPr marL="1544638" lvl="2" indent="-457200">
              <a:buFont typeface="Arial" panose="020B0604020202020204" pitchFamily="34" charset="0"/>
              <a:buChar char="•"/>
            </a:pPr>
            <a:r>
              <a:rPr lang="en-US" sz="1400" dirty="0" smtClean="0">
                <a:latin typeface="Times" panose="02020603050405020304" pitchFamily="18" charset="0"/>
                <a:cs typeface="Times" panose="02020603050405020304" pitchFamily="18" charset="0"/>
              </a:rPr>
              <a:t>Leading Deficiency: E&amp;M Over-Coding, E&amp;M Under-Coding</a:t>
            </a:r>
          </a:p>
          <a:p>
            <a:pPr marL="960120" lvl="1" indent="-457200">
              <a:buFont typeface="Arial" panose="020B0604020202020204" pitchFamily="34" charset="0"/>
              <a:buChar char="•"/>
            </a:pPr>
            <a:r>
              <a:rPr lang="en-US" sz="1400" dirty="0" smtClean="0">
                <a:latin typeface="Times" panose="02020603050405020304" pitchFamily="18" charset="0"/>
                <a:cs typeface="Times" panose="02020603050405020304" pitchFamily="18" charset="0"/>
              </a:rPr>
              <a:t>Additional Assessment Elements (Compliance Rate %)</a:t>
            </a:r>
          </a:p>
          <a:p>
            <a:pPr marL="1544638" lvl="2" indent="-457200">
              <a:buFont typeface="Arial" panose="020B0604020202020204" pitchFamily="34" charset="0"/>
              <a:buChar char="•"/>
            </a:pPr>
            <a:r>
              <a:rPr lang="en-US" sz="1400" dirty="0" smtClean="0">
                <a:latin typeface="Times" panose="02020603050405020304" pitchFamily="18" charset="0"/>
                <a:cs typeface="Times" panose="02020603050405020304" pitchFamily="18" charset="0"/>
              </a:rPr>
              <a:t>Mode (e.g. video/telephone): documentation indicates the technology mode of virtual visit (92%)</a:t>
            </a:r>
          </a:p>
          <a:p>
            <a:pPr marL="1544638" lvl="2" indent="-457200">
              <a:buFont typeface="Arial" panose="020B0604020202020204" pitchFamily="34" charset="0"/>
              <a:buChar char="•"/>
            </a:pPr>
            <a:r>
              <a:rPr lang="en-US" sz="1400" dirty="0" smtClean="0">
                <a:latin typeface="Times" panose="02020603050405020304" pitchFamily="18" charset="0"/>
                <a:cs typeface="Times" panose="02020603050405020304" pitchFamily="18" charset="0"/>
              </a:rPr>
              <a:t>Time: time documented supported correct level of service billed (95%)</a:t>
            </a:r>
          </a:p>
          <a:p>
            <a:pPr marL="1544638" lvl="2" indent="-457200">
              <a:buFont typeface="Arial" panose="020B0604020202020204" pitchFamily="34" charset="0"/>
              <a:buChar char="•"/>
            </a:pPr>
            <a:r>
              <a:rPr lang="en-US" sz="1400" dirty="0" smtClean="0">
                <a:latin typeface="Times" panose="02020603050405020304" pitchFamily="18" charset="0"/>
                <a:cs typeface="Times" panose="02020603050405020304" pitchFamily="18" charset="0"/>
              </a:rPr>
              <a:t>Consent: documentation include verbal consent for the telehealth visit (81%)</a:t>
            </a:r>
          </a:p>
          <a:p>
            <a:r>
              <a:rPr lang="en-US" sz="1400" b="1" dirty="0" smtClean="0">
                <a:latin typeface="Times" panose="02020603050405020304" pitchFamily="18" charset="0"/>
                <a:cs typeface="Times" panose="02020603050405020304" pitchFamily="18" charset="0"/>
              </a:rPr>
              <a:t>2021 Evaluation and Management Office/ Outpatient visit Audit Highlights</a:t>
            </a:r>
          </a:p>
          <a:p>
            <a:pPr marL="960120" lvl="1" indent="-457200">
              <a:buFont typeface="Arial" panose="020B0604020202020204" pitchFamily="34" charset="0"/>
              <a:buChar char="•"/>
            </a:pPr>
            <a:r>
              <a:rPr lang="en-US" sz="1400" b="1" dirty="0" smtClean="0">
                <a:latin typeface="Times" panose="02020603050405020304" pitchFamily="18" charset="0"/>
                <a:cs typeface="Times" panose="02020603050405020304" pitchFamily="18" charset="0"/>
              </a:rPr>
              <a:t>CPT Accuracy Rate: 57%; </a:t>
            </a:r>
            <a:r>
              <a:rPr lang="en-US" sz="1400" dirty="0" smtClean="0">
                <a:latin typeface="Times" panose="02020603050405020304" pitchFamily="18" charset="0"/>
                <a:cs typeface="Times" panose="02020603050405020304" pitchFamily="18" charset="0"/>
              </a:rPr>
              <a:t>Cases Reviewed: 381</a:t>
            </a:r>
          </a:p>
          <a:p>
            <a:pPr marL="1544638" lvl="2" indent="-457200">
              <a:buFont typeface="Arial" panose="020B0604020202020204" pitchFamily="34" charset="0"/>
              <a:buChar char="•"/>
            </a:pPr>
            <a:r>
              <a:rPr lang="en-US" sz="1400" dirty="0" smtClean="0">
                <a:latin typeface="Times" panose="02020603050405020304" pitchFamily="18" charset="0"/>
                <a:cs typeface="Times" panose="02020603050405020304" pitchFamily="18" charset="0"/>
              </a:rPr>
              <a:t>Leading Deficiency E&amp;M Over-Coding</a:t>
            </a:r>
          </a:p>
          <a:p>
            <a:pPr marL="1544638" lvl="2" indent="-457200">
              <a:buFont typeface="Arial" panose="020B0604020202020204" pitchFamily="34" charset="0"/>
              <a:buChar char="•"/>
            </a:pPr>
            <a:r>
              <a:rPr lang="en-US" sz="1400" dirty="0" smtClean="0">
                <a:latin typeface="Times" panose="02020603050405020304" pitchFamily="18" charset="0"/>
                <a:cs typeface="Times" panose="02020603050405020304" pitchFamily="18" charset="0"/>
              </a:rPr>
              <a:t>(17) instances code correctly selected based on time, however documentation of Medical Decision Management (MDM) supported a higher level.  </a:t>
            </a:r>
            <a:endParaRPr lang="en-US" sz="1400" b="1" dirty="0" smtClean="0">
              <a:latin typeface="Times" panose="02020603050405020304" pitchFamily="18" charset="0"/>
              <a:cs typeface="Times" panose="02020603050405020304" pitchFamily="18" charset="0"/>
            </a:endParaRPr>
          </a:p>
          <a:p>
            <a:pPr marL="1544638" lvl="2" indent="-457200">
              <a:buFont typeface="Arial" panose="020B0604020202020204" pitchFamily="34" charset="0"/>
              <a:buChar char="•"/>
            </a:pPr>
            <a:r>
              <a:rPr lang="en-US" sz="1400" dirty="0" smtClean="0">
                <a:latin typeface="Times" panose="02020603050405020304" pitchFamily="18" charset="0"/>
                <a:cs typeface="Times" panose="02020603050405020304" pitchFamily="18" charset="0"/>
              </a:rPr>
              <a:t>24% of the E&amp;M levels selected (by provider) was based on Time (Accuracy Rate: 89%)</a:t>
            </a:r>
          </a:p>
          <a:p>
            <a:pPr marL="1544638" lvl="2" indent="-457200">
              <a:buFont typeface="Arial" panose="020B0604020202020204" pitchFamily="34" charset="0"/>
              <a:buChar char="•"/>
            </a:pPr>
            <a:r>
              <a:rPr lang="en-US" sz="1400" dirty="0" smtClean="0">
                <a:latin typeface="Times" panose="02020603050405020304" pitchFamily="18" charset="0"/>
                <a:cs typeface="Times" panose="02020603050405020304" pitchFamily="18" charset="0"/>
              </a:rPr>
              <a:t>76% of the E&amp;M levels selected (by provider) based on MDM (Accuracy Rate: 58%)</a:t>
            </a:r>
          </a:p>
          <a:p>
            <a:pPr marL="1544638" lvl="2" indent="-457200">
              <a:buFont typeface="Arial" panose="020B0604020202020204" pitchFamily="34" charset="0"/>
              <a:buChar char="•"/>
            </a:pPr>
            <a:endParaRPr lang="en-US" sz="1400" dirty="0" smtClean="0">
              <a:latin typeface="Times" panose="02020603050405020304" pitchFamily="18" charset="0"/>
              <a:cs typeface="Times" panose="02020603050405020304" pitchFamily="18" charset="0"/>
            </a:endParaRPr>
          </a:p>
        </p:txBody>
      </p:sp>
      <p:sp>
        <p:nvSpPr>
          <p:cNvPr id="4" name="Slide Number Placeholder 3"/>
          <p:cNvSpPr>
            <a:spLocks noGrp="1"/>
          </p:cNvSpPr>
          <p:nvPr>
            <p:ph type="sldNum" sz="quarter" idx="14"/>
          </p:nvPr>
        </p:nvSpPr>
        <p:spPr/>
        <p:txBody>
          <a:bodyPr/>
          <a:lstStyle/>
          <a:p>
            <a:pPr>
              <a:defRPr/>
            </a:pPr>
            <a:fld id="{232C9B6E-D4F9-498A-94D2-408EB2FF2D9A}" type="slidenum">
              <a:rPr lang="en-US" altLang="en-US" smtClean="0">
                <a:solidFill>
                  <a:srgbClr val="FFFFFF"/>
                </a:solidFill>
              </a:rPr>
              <a:pPr>
                <a:defRPr/>
              </a:pPr>
              <a:t>12</a:t>
            </a:fld>
            <a:endParaRPr lang="en-US" altLang="en-US" dirty="0">
              <a:solidFill>
                <a:srgbClr val="FFFFFF"/>
              </a:solidFill>
            </a:endParaRPr>
          </a:p>
        </p:txBody>
      </p:sp>
    </p:spTree>
    <p:extLst>
      <p:ext uri="{BB962C8B-B14F-4D97-AF65-F5344CB8AC3E}">
        <p14:creationId xmlns:p14="http://schemas.microsoft.com/office/powerpoint/2010/main" val="30346691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CA44341E-D5DF-46A7-ACA1-151016E5A237}" type="slidenum">
              <a:rPr lang="en-US" altLang="en-US">
                <a:solidFill>
                  <a:srgbClr val="D6D6D0"/>
                </a:solidFill>
                <a:cs typeface="Arial" panose="020B0604020202020204" pitchFamily="34" charset="0"/>
              </a:rPr>
              <a:pPr/>
              <a:t>13</a:t>
            </a:fld>
            <a:endParaRPr lang="en-US" altLang="en-US">
              <a:solidFill>
                <a:srgbClr val="D6D6D0"/>
              </a:solidFill>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433854902"/>
              </p:ext>
            </p:extLst>
          </p:nvPr>
        </p:nvGraphicFramePr>
        <p:xfrm>
          <a:off x="194206" y="652100"/>
          <a:ext cx="11834661" cy="5983399"/>
        </p:xfrm>
        <a:graphic>
          <a:graphicData uri="http://schemas.openxmlformats.org/drawingml/2006/table">
            <a:tbl>
              <a:tblPr firstRow="1" bandRow="1">
                <a:tableStyleId>{21E4AEA4-8DFA-4A89-87EB-49C32662AFE0}</a:tableStyleId>
              </a:tblPr>
              <a:tblGrid>
                <a:gridCol w="2225322">
                  <a:extLst>
                    <a:ext uri="{9D8B030D-6E8A-4147-A177-3AD203B41FA5}">
                      <a16:colId xmlns:a16="http://schemas.microsoft.com/office/drawing/2014/main" val="20000"/>
                    </a:ext>
                  </a:extLst>
                </a:gridCol>
                <a:gridCol w="5256281">
                  <a:extLst>
                    <a:ext uri="{9D8B030D-6E8A-4147-A177-3AD203B41FA5}">
                      <a16:colId xmlns:a16="http://schemas.microsoft.com/office/drawing/2014/main" val="20001"/>
                    </a:ext>
                  </a:extLst>
                </a:gridCol>
                <a:gridCol w="4353058">
                  <a:extLst>
                    <a:ext uri="{9D8B030D-6E8A-4147-A177-3AD203B41FA5}">
                      <a16:colId xmlns:a16="http://schemas.microsoft.com/office/drawing/2014/main" val="20003"/>
                    </a:ext>
                  </a:extLst>
                </a:gridCol>
              </a:tblGrid>
              <a:tr h="318370">
                <a:tc>
                  <a:txBody>
                    <a:bodyPr/>
                    <a:lstStyle/>
                    <a:p>
                      <a:r>
                        <a:rPr lang="en-US" sz="1000" dirty="0" smtClean="0">
                          <a:latin typeface="Times New Roman" panose="02020603050405020304" pitchFamily="18" charset="0"/>
                          <a:cs typeface="Times New Roman" panose="02020603050405020304" pitchFamily="18" charset="0"/>
                        </a:rPr>
                        <a:t>Focus</a:t>
                      </a:r>
                      <a:endParaRPr lang="en-US" sz="1000" dirty="0">
                        <a:solidFill>
                          <a:schemeClr val="bg1"/>
                        </a:solidFill>
                        <a:latin typeface="Times New Roman" panose="02020603050405020304" pitchFamily="18" charset="0"/>
                        <a:cs typeface="Times New Roman" panose="02020603050405020304" pitchFamily="18" charset="0"/>
                      </a:endParaRPr>
                    </a:p>
                  </a:txBody>
                  <a:tcPr marT="45707" marB="45707">
                    <a:solidFill>
                      <a:schemeClr val="accent1"/>
                    </a:solidFill>
                  </a:tcPr>
                </a:tc>
                <a:tc>
                  <a:txBody>
                    <a:bodyPr/>
                    <a:lstStyle/>
                    <a:p>
                      <a:r>
                        <a:rPr lang="en-US" sz="1000" dirty="0" smtClean="0">
                          <a:latin typeface="Times New Roman" panose="02020603050405020304" pitchFamily="18" charset="0"/>
                          <a:cs typeface="Times New Roman" panose="02020603050405020304" pitchFamily="18" charset="0"/>
                        </a:rPr>
                        <a:t>Background</a:t>
                      </a:r>
                      <a:endParaRPr lang="en-US" sz="1000" dirty="0">
                        <a:solidFill>
                          <a:schemeClr val="bg1"/>
                        </a:solidFill>
                        <a:latin typeface="Times New Roman" panose="02020603050405020304" pitchFamily="18" charset="0"/>
                        <a:cs typeface="Times New Roman" panose="02020603050405020304" pitchFamily="18" charset="0"/>
                      </a:endParaRPr>
                    </a:p>
                  </a:txBody>
                  <a:tcPr marT="45707" marB="45707">
                    <a:solidFill>
                      <a:schemeClr val="accent1"/>
                    </a:solidFill>
                  </a:tcPr>
                </a:tc>
                <a:tc>
                  <a:txBody>
                    <a:bodyPr/>
                    <a:lstStyle/>
                    <a:p>
                      <a:r>
                        <a:rPr lang="en-US" sz="1000" dirty="0" smtClean="0">
                          <a:latin typeface="Times New Roman" panose="02020603050405020304" pitchFamily="18" charset="0"/>
                          <a:cs typeface="Times New Roman" panose="02020603050405020304" pitchFamily="18" charset="0"/>
                        </a:rPr>
                        <a:t>Results </a:t>
                      </a:r>
                      <a:endParaRPr lang="en-US" sz="1000" dirty="0">
                        <a:solidFill>
                          <a:schemeClr val="bg1"/>
                        </a:solidFill>
                        <a:latin typeface="Times New Roman" panose="02020603050405020304" pitchFamily="18" charset="0"/>
                        <a:cs typeface="Times New Roman" panose="02020603050405020304" pitchFamily="18" charset="0"/>
                      </a:endParaRPr>
                    </a:p>
                  </a:txBody>
                  <a:tcPr marT="45707" marB="45707">
                    <a:solidFill>
                      <a:schemeClr val="accent1"/>
                    </a:solidFill>
                  </a:tcPr>
                </a:tc>
                <a:extLst>
                  <a:ext uri="{0D108BD9-81ED-4DB2-BD59-A6C34878D82A}">
                    <a16:rowId xmlns:a16="http://schemas.microsoft.com/office/drawing/2014/main" val="10000"/>
                  </a:ext>
                </a:extLst>
              </a:tr>
              <a:tr h="510600">
                <a:tc>
                  <a:txBody>
                    <a:bodyPr/>
                    <a:lstStyle/>
                    <a:p>
                      <a:pPr marL="0" lvl="1">
                        <a:lnSpc>
                          <a:spcPct val="90000"/>
                        </a:lnSpc>
                        <a:spcAft>
                          <a:spcPct val="15000"/>
                        </a:spcAft>
                        <a:defRPr/>
                      </a:pPr>
                      <a:r>
                        <a:rPr lang="en-US" altLang="en-US" sz="1000" b="1" u="none" dirty="0" smtClean="0">
                          <a:latin typeface="Times New Roman" panose="02020603050405020304" pitchFamily="18" charset="0"/>
                          <a:cs typeface="Times New Roman" panose="02020603050405020304" pitchFamily="18" charset="0"/>
                        </a:rPr>
                        <a:t>Advanced Care Planning Services</a:t>
                      </a:r>
                    </a:p>
                  </a:txBody>
                  <a:tcPr marT="45724" marB="45724"/>
                </a:tc>
                <a:tc>
                  <a:txBody>
                    <a:bodyPr/>
                    <a:lstStyle/>
                    <a:p>
                      <a:pPr marL="0" lvl="1" indent="0">
                        <a:lnSpc>
                          <a:spcPct val="90000"/>
                        </a:lnSpc>
                        <a:spcAft>
                          <a:spcPct val="15000"/>
                        </a:spcAft>
                        <a:buFont typeface="Arial" panose="020B0604020202020204" pitchFamily="34" charset="0"/>
                        <a:buNone/>
                        <a:defRPr/>
                      </a:pPr>
                      <a:r>
                        <a:rPr lang="en-US" sz="1000" kern="1200" dirty="0" smtClean="0">
                          <a:effectLst/>
                          <a:latin typeface="Times New Roman" panose="02020603050405020304" pitchFamily="18" charset="0"/>
                          <a:cs typeface="Times New Roman" panose="02020603050405020304" pitchFamily="18" charset="0"/>
                        </a:rPr>
                        <a:t>WORKPLAN:  Audit to assess if documentation supports billing for ACP which is a face-to-face service where a physician and patient discusses the</a:t>
                      </a:r>
                      <a:r>
                        <a:rPr lang="en-US" sz="1000" kern="1200" baseline="0" dirty="0" smtClean="0">
                          <a:effectLst/>
                          <a:latin typeface="Times New Roman" panose="02020603050405020304" pitchFamily="18" charset="0"/>
                          <a:cs typeface="Times New Roman" panose="02020603050405020304" pitchFamily="18" charset="0"/>
                        </a:rPr>
                        <a:t> patient’s wishes for health care if he or she becomes unable to make decisions. </a:t>
                      </a:r>
                      <a:endParaRPr lang="en-US" altLang="en-US" sz="1000" dirty="0" smtClean="0">
                        <a:latin typeface="Times New Roman" panose="02020603050405020304" pitchFamily="18" charset="0"/>
                        <a:cs typeface="Times New Roman" panose="02020603050405020304" pitchFamily="18" charset="0"/>
                      </a:endParaRPr>
                    </a:p>
                  </a:txBody>
                  <a:tcPr marT="45724" marB="45724"/>
                </a:tc>
                <a:tc>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000" dirty="0" smtClean="0">
                          <a:solidFill>
                            <a:schemeClr val="dk1"/>
                          </a:solidFill>
                          <a:latin typeface="Times New Roman" panose="02020603050405020304" pitchFamily="18" charset="0"/>
                          <a:cs typeface="Times New Roman" panose="02020603050405020304" pitchFamily="18" charset="0"/>
                        </a:rPr>
                        <a:t>COMPLIANCE RATE:  67%</a:t>
                      </a:r>
                    </a:p>
                    <a:p>
                      <a:pPr marL="171450" marR="0" lvl="1" indent="-171450" algn="l" defTabSz="914400" rtl="0" eaLnBrk="1" fontAlgn="auto" latinLnBrk="0" hangingPunct="1">
                        <a:lnSpc>
                          <a:spcPct val="100000"/>
                        </a:lnSpc>
                        <a:spcBef>
                          <a:spcPts val="0"/>
                        </a:spcBef>
                        <a:spcAft>
                          <a:spcPts val="0"/>
                        </a:spcAft>
                        <a:buClrTx/>
                        <a:buSzTx/>
                        <a:buFontTx/>
                        <a:buChar char="-"/>
                        <a:tabLst/>
                        <a:defRPr/>
                      </a:pPr>
                      <a:r>
                        <a:rPr lang="en-US" altLang="en-US" sz="1000" dirty="0" smtClean="0">
                          <a:solidFill>
                            <a:schemeClr val="dk1"/>
                          </a:solidFill>
                          <a:latin typeface="Times New Roman" panose="02020603050405020304" pitchFamily="18" charset="0"/>
                          <a:cs typeface="Times New Roman" panose="02020603050405020304" pitchFamily="18" charset="0"/>
                        </a:rPr>
                        <a:t>Creation of </a:t>
                      </a:r>
                      <a:r>
                        <a:rPr lang="en-US" altLang="en-US" sz="1000" dirty="0" err="1" smtClean="0">
                          <a:solidFill>
                            <a:schemeClr val="dk1"/>
                          </a:solidFill>
                          <a:latin typeface="Times New Roman" panose="02020603050405020304" pitchFamily="18" charset="0"/>
                          <a:cs typeface="Times New Roman" panose="02020603050405020304" pitchFamily="18" charset="0"/>
                        </a:rPr>
                        <a:t>smartphrase</a:t>
                      </a:r>
                      <a:r>
                        <a:rPr lang="en-US" altLang="en-US" sz="1000" dirty="0" smtClean="0">
                          <a:solidFill>
                            <a:schemeClr val="dk1"/>
                          </a:solidFill>
                          <a:latin typeface="Times New Roman" panose="02020603050405020304" pitchFamily="18" charset="0"/>
                          <a:cs typeface="Times New Roman" panose="02020603050405020304" pitchFamily="18" charset="0"/>
                        </a:rPr>
                        <a:t> ,</a:t>
                      </a:r>
                      <a:r>
                        <a:rPr lang="en-US" altLang="en-US" sz="1000" baseline="0" dirty="0" smtClean="0">
                          <a:solidFill>
                            <a:schemeClr val="dk1"/>
                          </a:solidFill>
                          <a:latin typeface="Times New Roman" panose="02020603050405020304" pitchFamily="18" charset="0"/>
                          <a:cs typeface="Times New Roman" panose="02020603050405020304" pitchFamily="18" charset="0"/>
                        </a:rPr>
                        <a:t> </a:t>
                      </a:r>
                      <a:r>
                        <a:rPr lang="en-US" altLang="en-US" sz="1000" dirty="0" smtClean="0">
                          <a:solidFill>
                            <a:schemeClr val="dk1"/>
                          </a:solidFill>
                          <a:latin typeface="Times New Roman" panose="02020603050405020304" pitchFamily="18" charset="0"/>
                          <a:cs typeface="Times New Roman" panose="02020603050405020304" pitchFamily="18" charset="0"/>
                        </a:rPr>
                        <a:t>Education to providers,</a:t>
                      </a:r>
                      <a:r>
                        <a:rPr lang="en-US" altLang="en-US" sz="1000" baseline="0" dirty="0" smtClean="0">
                          <a:solidFill>
                            <a:schemeClr val="dk1"/>
                          </a:solidFill>
                          <a:latin typeface="Times New Roman" panose="02020603050405020304" pitchFamily="18" charset="0"/>
                          <a:cs typeface="Times New Roman" panose="02020603050405020304" pitchFamily="18" charset="0"/>
                        </a:rPr>
                        <a:t> </a:t>
                      </a:r>
                      <a:r>
                        <a:rPr lang="en-US" altLang="en-US" sz="1000" dirty="0" smtClean="0">
                          <a:solidFill>
                            <a:schemeClr val="dk1"/>
                          </a:solidFill>
                          <a:latin typeface="Times New Roman" panose="02020603050405020304" pitchFamily="18" charset="0"/>
                          <a:cs typeface="Times New Roman" panose="02020603050405020304" pitchFamily="18" charset="0"/>
                        </a:rPr>
                        <a:t>Re-audit in 3 months</a:t>
                      </a:r>
                      <a:endParaRPr lang="en-US" altLang="en-US" sz="1000" dirty="0" smtClean="0">
                        <a:solidFill>
                          <a:srgbClr val="400000"/>
                        </a:solidFill>
                        <a:latin typeface="Times New Roman" panose="02020603050405020304" pitchFamily="18" charset="0"/>
                        <a:cs typeface="Times New Roman" panose="02020603050405020304" pitchFamily="18" charset="0"/>
                      </a:endParaRPr>
                    </a:p>
                  </a:txBody>
                  <a:tcPr marT="45707" marB="45707"/>
                </a:tc>
                <a:extLst>
                  <a:ext uri="{0D108BD9-81ED-4DB2-BD59-A6C34878D82A}">
                    <a16:rowId xmlns:a16="http://schemas.microsoft.com/office/drawing/2014/main" val="2816674873"/>
                  </a:ext>
                </a:extLst>
              </a:tr>
              <a:tr h="408882">
                <a:tc>
                  <a:txBody>
                    <a:bodyPr/>
                    <a:lstStyle/>
                    <a:p>
                      <a:pPr marL="0" lvl="1">
                        <a:lnSpc>
                          <a:spcPct val="90000"/>
                        </a:lnSpc>
                        <a:spcAft>
                          <a:spcPct val="15000"/>
                        </a:spcAft>
                        <a:defRPr/>
                      </a:pPr>
                      <a:r>
                        <a:rPr lang="en-US" altLang="en-US" sz="1000" b="1" u="none" dirty="0" smtClean="0">
                          <a:latin typeface="Times New Roman" panose="02020603050405020304" pitchFamily="18" charset="0"/>
                          <a:cs typeface="Times New Roman" panose="02020603050405020304" pitchFamily="18" charset="0"/>
                        </a:rPr>
                        <a:t>Ultrasounds</a:t>
                      </a:r>
                      <a:r>
                        <a:rPr lang="en-US" altLang="en-US" sz="1000" b="1" u="none" baseline="0" dirty="0" smtClean="0">
                          <a:latin typeface="Times New Roman" panose="02020603050405020304" pitchFamily="18" charset="0"/>
                          <a:cs typeface="Times New Roman" panose="02020603050405020304" pitchFamily="18" charset="0"/>
                        </a:rPr>
                        <a:t> billed with/Procedure</a:t>
                      </a:r>
                      <a:endParaRPr lang="en-US" altLang="en-US" sz="1000" b="1" u="none" dirty="0" smtClean="0">
                        <a:latin typeface="Times New Roman" panose="02020603050405020304" pitchFamily="18" charset="0"/>
                        <a:cs typeface="Times New Roman" panose="02020603050405020304" pitchFamily="18" charset="0"/>
                      </a:endParaRPr>
                    </a:p>
                  </a:txBody>
                  <a:tcPr marT="45724" marB="45724"/>
                </a:tc>
                <a:tc>
                  <a:txBody>
                    <a:bodyPr/>
                    <a:lstStyle/>
                    <a:p>
                      <a:pPr marL="0" lvl="1" indent="0">
                        <a:lnSpc>
                          <a:spcPct val="90000"/>
                        </a:lnSpc>
                        <a:spcAft>
                          <a:spcPct val="15000"/>
                        </a:spcAft>
                        <a:buFont typeface="Arial" panose="020B0604020202020204" pitchFamily="34" charset="0"/>
                        <a:buNone/>
                        <a:defRPr/>
                      </a:pPr>
                      <a:r>
                        <a:rPr lang="en-US" altLang="en-US" sz="1000" dirty="0" smtClean="0">
                          <a:latin typeface="Times New Roman" panose="02020603050405020304" pitchFamily="18" charset="0"/>
                          <a:cs typeface="Times New Roman" panose="02020603050405020304" pitchFamily="18" charset="0"/>
                        </a:rPr>
                        <a:t>WORKPLAN:  RAC item.</a:t>
                      </a:r>
                      <a:r>
                        <a:rPr lang="en-US" altLang="en-US" sz="1000" baseline="0" dirty="0" smtClean="0">
                          <a:latin typeface="Times New Roman" panose="02020603050405020304" pitchFamily="18" charset="0"/>
                          <a:cs typeface="Times New Roman" panose="02020603050405020304" pitchFamily="18" charset="0"/>
                        </a:rPr>
                        <a:t> Audit to assess if providers inappropriately billed an ultrasound separately from a procedure code. </a:t>
                      </a:r>
                      <a:endParaRPr lang="en-US" altLang="en-US" sz="1000" dirty="0" smtClean="0">
                        <a:latin typeface="Times New Roman" panose="02020603050405020304" pitchFamily="18" charset="0"/>
                        <a:cs typeface="Times New Roman" panose="02020603050405020304" pitchFamily="18" charset="0"/>
                      </a:endParaRPr>
                    </a:p>
                  </a:txBody>
                  <a:tcPr marT="45724" marB="45724"/>
                </a:tc>
                <a:tc>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000" b="0" dirty="0" smtClean="0">
                          <a:solidFill>
                            <a:schemeClr val="dk1"/>
                          </a:solidFill>
                          <a:latin typeface="Times New Roman" panose="02020603050405020304" pitchFamily="18" charset="0"/>
                          <a:cs typeface="Times New Roman" panose="02020603050405020304" pitchFamily="18" charset="0"/>
                        </a:rPr>
                        <a:t>COMPLIANCE</a:t>
                      </a:r>
                      <a:r>
                        <a:rPr lang="en-US" altLang="en-US" sz="1000" b="0" baseline="0" dirty="0" smtClean="0">
                          <a:solidFill>
                            <a:schemeClr val="dk1"/>
                          </a:solidFill>
                          <a:latin typeface="Times New Roman" panose="02020603050405020304" pitchFamily="18" charset="0"/>
                          <a:cs typeface="Times New Roman" panose="02020603050405020304" pitchFamily="18" charset="0"/>
                        </a:rPr>
                        <a:t> RATE: 99%</a:t>
                      </a:r>
                    </a:p>
                  </a:txBody>
                  <a:tcPr marT="45707" marB="45707"/>
                </a:tc>
                <a:extLst>
                  <a:ext uri="{0D108BD9-81ED-4DB2-BD59-A6C34878D82A}">
                    <a16:rowId xmlns:a16="http://schemas.microsoft.com/office/drawing/2014/main" val="4131729120"/>
                  </a:ext>
                </a:extLst>
              </a:tr>
              <a:tr h="531276">
                <a:tc>
                  <a:txBody>
                    <a:bodyPr/>
                    <a:lstStyle/>
                    <a:p>
                      <a:pPr marL="0" lvl="1">
                        <a:lnSpc>
                          <a:spcPct val="90000"/>
                        </a:lnSpc>
                        <a:spcAft>
                          <a:spcPct val="15000"/>
                        </a:spcAft>
                        <a:defRPr/>
                      </a:pPr>
                      <a:r>
                        <a:rPr lang="en-US" altLang="en-US" sz="1000" b="1" u="none" dirty="0" smtClean="0">
                          <a:latin typeface="Times New Roman" panose="02020603050405020304" pitchFamily="18" charset="0"/>
                          <a:cs typeface="Times New Roman" panose="02020603050405020304" pitchFamily="18" charset="0"/>
                        </a:rPr>
                        <a:t>Modifier 73 </a:t>
                      </a:r>
                    </a:p>
                  </a:txBody>
                  <a:tcPr marT="45724" marB="45724"/>
                </a:tc>
                <a:tc>
                  <a:txBody>
                    <a:bodyPr/>
                    <a:lstStyle/>
                    <a:p>
                      <a:pPr marL="0" lvl="1" indent="0">
                        <a:lnSpc>
                          <a:spcPct val="90000"/>
                        </a:lnSpc>
                        <a:spcAft>
                          <a:spcPct val="15000"/>
                        </a:spcAft>
                        <a:buFont typeface="Arial" panose="020B0604020202020204" pitchFamily="34" charset="0"/>
                        <a:buNone/>
                        <a:defRPr/>
                      </a:pPr>
                      <a:r>
                        <a:rPr lang="en-US" altLang="en-US" sz="1000" dirty="0" smtClean="0">
                          <a:latin typeface="Times New Roman" panose="02020603050405020304" pitchFamily="18" charset="0"/>
                          <a:cs typeface="Times New Roman" panose="02020603050405020304" pitchFamily="18" charset="0"/>
                        </a:rPr>
                        <a:t>WORKPLAN: Medicare pays hospitals half the OPPS rate for procedures if patients have been prepped and taken to the room where the procedure will be performed, but it’s canceled before anesthesia because of unforeseen circumstances.</a:t>
                      </a:r>
                    </a:p>
                  </a:txBody>
                  <a:tcPr marT="45724" marB="45724"/>
                </a:tc>
                <a:tc>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000" dirty="0" smtClean="0">
                          <a:latin typeface="Times New Roman" panose="02020603050405020304" pitchFamily="18" charset="0"/>
                          <a:cs typeface="Times New Roman" panose="02020603050405020304" pitchFamily="18" charset="0"/>
                        </a:rPr>
                        <a:t>In Progress</a:t>
                      </a:r>
                      <a:endParaRPr lang="en-US" altLang="en-US" sz="1000" b="1" dirty="0" smtClean="0">
                        <a:solidFill>
                          <a:srgbClr val="400000"/>
                        </a:solidFill>
                        <a:latin typeface="Times New Roman" panose="02020603050405020304" pitchFamily="18" charset="0"/>
                        <a:cs typeface="Times New Roman" panose="02020603050405020304" pitchFamily="18" charset="0"/>
                      </a:endParaRP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000" b="1" dirty="0" smtClean="0">
                        <a:solidFill>
                          <a:srgbClr val="400000"/>
                        </a:solidFill>
                        <a:latin typeface="Times New Roman" panose="02020603050405020304" pitchFamily="18" charset="0"/>
                        <a:cs typeface="Times New Roman" panose="02020603050405020304" pitchFamily="18" charset="0"/>
                      </a:endParaRPr>
                    </a:p>
                  </a:txBody>
                  <a:tcPr marT="45707" marB="45707"/>
                </a:tc>
                <a:extLst>
                  <a:ext uri="{0D108BD9-81ED-4DB2-BD59-A6C34878D82A}">
                    <a16:rowId xmlns:a16="http://schemas.microsoft.com/office/drawing/2014/main" val="1123534795"/>
                  </a:ext>
                </a:extLst>
              </a:tr>
              <a:tr h="914400">
                <a:tc>
                  <a:txBody>
                    <a:bodyPr/>
                    <a:lstStyle/>
                    <a:p>
                      <a:pPr marL="0" lvl="1">
                        <a:lnSpc>
                          <a:spcPct val="90000"/>
                        </a:lnSpc>
                        <a:spcAft>
                          <a:spcPct val="15000"/>
                        </a:spcAft>
                        <a:defRPr/>
                      </a:pPr>
                      <a:r>
                        <a:rPr lang="en-US" altLang="en-US" sz="1000" b="1" u="none" dirty="0" smtClean="0">
                          <a:latin typeface="Times New Roman" panose="02020603050405020304" pitchFamily="18" charset="0"/>
                          <a:cs typeface="Times New Roman" panose="02020603050405020304" pitchFamily="18" charset="0"/>
                        </a:rPr>
                        <a:t>Credits for Replaced Cardiac Devices</a:t>
                      </a:r>
                    </a:p>
                  </a:txBody>
                  <a:tcPr marT="45724" marB="45724"/>
                </a:tc>
                <a:tc>
                  <a:txBody>
                    <a:bodyPr/>
                    <a:lstStyle/>
                    <a:p>
                      <a:pPr marL="0" lvl="1" indent="0">
                        <a:lnSpc>
                          <a:spcPct val="90000"/>
                        </a:lnSpc>
                        <a:spcAft>
                          <a:spcPct val="15000"/>
                        </a:spcAft>
                        <a:buFont typeface="Arial" panose="020B0604020202020204" pitchFamily="34" charset="0"/>
                        <a:buNone/>
                        <a:defRPr/>
                      </a:pPr>
                      <a:r>
                        <a:rPr lang="en-US" altLang="en-US" sz="1000" dirty="0" smtClean="0">
                          <a:latin typeface="Times New Roman" panose="02020603050405020304" pitchFamily="18" charset="0"/>
                          <a:cs typeface="Times New Roman" panose="02020603050405020304" pitchFamily="18" charset="0"/>
                        </a:rPr>
                        <a:t>WORKPLAN:  Determine whether surgeries related to Cardiac Device recalls had device credits issued which were reportable. Solely claims involving a device intensive procedure that receive a credit of 50% or greater of the device cost (the price the facility paid for the replacement device) would meet the criteria for payment reduction. In those cases, an adjustment claim should have been issued with the value code FD and the appropriate condition code 49 or 50 (replaced within product lifecycle or replaced because of a recall).</a:t>
                      </a:r>
                    </a:p>
                  </a:txBody>
                  <a:tcPr marT="45724" marB="45724"/>
                </a:tc>
                <a:tc>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000" b="0" baseline="0" dirty="0" smtClean="0">
                          <a:solidFill>
                            <a:schemeClr val="tx1"/>
                          </a:solidFill>
                          <a:latin typeface="Times New Roman" panose="02020603050405020304" pitchFamily="18" charset="0"/>
                          <a:cs typeface="Times New Roman" panose="02020603050405020304" pitchFamily="18" charset="0"/>
                        </a:rPr>
                        <a:t>In Progress</a:t>
                      </a:r>
                    </a:p>
                  </a:txBody>
                  <a:tcPr marT="45707" marB="45707"/>
                </a:tc>
                <a:extLst>
                  <a:ext uri="{0D108BD9-81ED-4DB2-BD59-A6C34878D82A}">
                    <a16:rowId xmlns:a16="http://schemas.microsoft.com/office/drawing/2014/main" val="1818564710"/>
                  </a:ext>
                </a:extLst>
              </a:tr>
              <a:tr h="579541">
                <a:tc>
                  <a:txBody>
                    <a:bodyPr/>
                    <a:lstStyle/>
                    <a:p>
                      <a:pPr marL="0" lvl="1">
                        <a:lnSpc>
                          <a:spcPct val="90000"/>
                        </a:lnSpc>
                        <a:spcAft>
                          <a:spcPct val="15000"/>
                        </a:spcAft>
                        <a:defRPr/>
                      </a:pPr>
                      <a:r>
                        <a:rPr lang="en-US" altLang="en-US" sz="1000" b="1" u="none" dirty="0" smtClean="0">
                          <a:latin typeface="Times New Roman" panose="02020603050405020304" pitchFamily="18" charset="0"/>
                          <a:cs typeface="Times New Roman" panose="02020603050405020304" pitchFamily="18" charset="0"/>
                        </a:rPr>
                        <a:t>MOON</a:t>
                      </a:r>
                    </a:p>
                  </a:txBody>
                  <a:tcPr marT="45724" marB="45724"/>
                </a:tc>
                <a:tc>
                  <a:txBody>
                    <a:bodyPr/>
                    <a:lstStyle/>
                    <a:p>
                      <a:pPr marL="0" lvl="1" indent="0">
                        <a:lnSpc>
                          <a:spcPct val="90000"/>
                        </a:lnSpc>
                        <a:spcAft>
                          <a:spcPct val="15000"/>
                        </a:spcAft>
                        <a:buFont typeface="Arial" panose="020B0604020202020204" pitchFamily="34" charset="0"/>
                        <a:buNone/>
                        <a:defRPr/>
                      </a:pPr>
                      <a:r>
                        <a:rPr lang="en-US" altLang="en-US" sz="1000" dirty="0" smtClean="0">
                          <a:latin typeface="Times New Roman" panose="02020603050405020304" pitchFamily="18" charset="0"/>
                          <a:cs typeface="Times New Roman" panose="02020603050405020304" pitchFamily="18" charset="0"/>
                        </a:rPr>
                        <a:t>WORKPLAN:  Assess compliance with delivery of the MOON (Medicare Outpatient</a:t>
                      </a:r>
                      <a:r>
                        <a:rPr lang="en-US" altLang="en-US" sz="1000" baseline="0" dirty="0" smtClean="0">
                          <a:latin typeface="Times New Roman" panose="02020603050405020304" pitchFamily="18" charset="0"/>
                          <a:cs typeface="Times New Roman" panose="02020603050405020304" pitchFamily="18" charset="0"/>
                        </a:rPr>
                        <a:t> Observation Notice) which must be delivered within 36 hours of admission to observation status per CMS requirements, and within 24  hours per IL law.  </a:t>
                      </a:r>
                      <a:endParaRPr lang="en-US" altLang="en-US" sz="1000" dirty="0" smtClean="0">
                        <a:latin typeface="Times New Roman" panose="02020603050405020304" pitchFamily="18" charset="0"/>
                        <a:cs typeface="Times New Roman" panose="02020603050405020304" pitchFamily="18" charset="0"/>
                      </a:endParaRPr>
                    </a:p>
                  </a:txBody>
                  <a:tcPr marT="45724" marB="45724"/>
                </a:tc>
                <a:tc>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000" b="0" baseline="0" dirty="0" smtClean="0">
                          <a:solidFill>
                            <a:schemeClr val="tx1"/>
                          </a:solidFill>
                          <a:latin typeface="Times New Roman" panose="02020603050405020304" pitchFamily="18" charset="0"/>
                          <a:cs typeface="Times New Roman" panose="02020603050405020304" pitchFamily="18" charset="0"/>
                        </a:rPr>
                        <a:t>COMPLIANCE RATE: 42%</a:t>
                      </a:r>
                    </a:p>
                    <a:p>
                      <a:pPr marL="171450" marR="0" lvl="1" indent="-171450" algn="l" defTabSz="914400" rtl="0" eaLnBrk="1" fontAlgn="auto" latinLnBrk="0" hangingPunct="1">
                        <a:lnSpc>
                          <a:spcPct val="100000"/>
                        </a:lnSpc>
                        <a:spcBef>
                          <a:spcPts val="0"/>
                        </a:spcBef>
                        <a:spcAft>
                          <a:spcPts val="0"/>
                        </a:spcAft>
                        <a:buClrTx/>
                        <a:buSzTx/>
                        <a:buFontTx/>
                        <a:buChar char="-"/>
                        <a:tabLst/>
                        <a:defRPr/>
                      </a:pPr>
                      <a:r>
                        <a:rPr lang="en-US" altLang="en-US" sz="1000" b="0" baseline="0" dirty="0" smtClean="0">
                          <a:solidFill>
                            <a:schemeClr val="tx1"/>
                          </a:solidFill>
                          <a:latin typeface="Times New Roman" panose="02020603050405020304" pitchFamily="18" charset="0"/>
                          <a:cs typeface="Times New Roman" panose="02020603050405020304" pitchFamily="18" charset="0"/>
                        </a:rPr>
                        <a:t>Education of staff, Revised workflows, Re-audit in 3 months</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000" b="0" baseline="0" dirty="0" smtClean="0">
                        <a:solidFill>
                          <a:schemeClr val="tx1"/>
                        </a:solidFill>
                        <a:latin typeface="Times New Roman" panose="02020603050405020304" pitchFamily="18" charset="0"/>
                        <a:cs typeface="Times New Roman" panose="02020603050405020304" pitchFamily="18" charset="0"/>
                      </a:endParaRPr>
                    </a:p>
                  </a:txBody>
                  <a:tcPr marT="45707" marB="45707"/>
                </a:tc>
                <a:extLst>
                  <a:ext uri="{0D108BD9-81ED-4DB2-BD59-A6C34878D82A}">
                    <a16:rowId xmlns:a16="http://schemas.microsoft.com/office/drawing/2014/main" val="530861617"/>
                  </a:ext>
                </a:extLst>
              </a:tr>
              <a:tr h="795946">
                <a:tc>
                  <a:txBody>
                    <a:bodyPr/>
                    <a:lstStyle/>
                    <a:p>
                      <a:pPr marL="0" lvl="1">
                        <a:lnSpc>
                          <a:spcPct val="90000"/>
                        </a:lnSpc>
                        <a:spcAft>
                          <a:spcPct val="15000"/>
                        </a:spcAft>
                        <a:defRPr/>
                      </a:pPr>
                      <a:r>
                        <a:rPr lang="en-US" altLang="en-US" sz="1000" b="1" u="none" dirty="0" smtClean="0">
                          <a:latin typeface="Times New Roman" panose="02020603050405020304" pitchFamily="18" charset="0"/>
                          <a:cs typeface="Times New Roman" panose="02020603050405020304" pitchFamily="18" charset="0"/>
                        </a:rPr>
                        <a:t>Office/</a:t>
                      </a:r>
                      <a:r>
                        <a:rPr lang="en-US" altLang="en-US" sz="1000" b="1" u="none" dirty="0" err="1" smtClean="0">
                          <a:latin typeface="Times New Roman" panose="02020603050405020304" pitchFamily="18" charset="0"/>
                          <a:cs typeface="Times New Roman" panose="02020603050405020304" pitchFamily="18" charset="0"/>
                        </a:rPr>
                        <a:t>Outpt</a:t>
                      </a:r>
                      <a:r>
                        <a:rPr lang="en-US" altLang="en-US" sz="1000" b="1" u="none" baseline="0" dirty="0" smtClean="0">
                          <a:latin typeface="Times New Roman" panose="02020603050405020304" pitchFamily="18" charset="0"/>
                          <a:cs typeface="Times New Roman" panose="02020603050405020304" pitchFamily="18" charset="0"/>
                        </a:rPr>
                        <a:t> E/M Visits </a:t>
                      </a:r>
                      <a:r>
                        <a:rPr lang="en-US" altLang="en-US" sz="1000" b="1" u="none" dirty="0" smtClean="0">
                          <a:latin typeface="Times New Roman" panose="02020603050405020304" pitchFamily="18" charset="0"/>
                          <a:cs typeface="Times New Roman" panose="02020603050405020304" pitchFamily="18" charset="0"/>
                        </a:rPr>
                        <a:t> Audit</a:t>
                      </a:r>
                    </a:p>
                  </a:txBody>
                  <a:tcPr marT="45724" marB="45724"/>
                </a:tc>
                <a:tc>
                  <a:txBody>
                    <a:bodyPr/>
                    <a:lstStyle/>
                    <a:p>
                      <a:pPr marL="0" lvl="1" indent="0">
                        <a:lnSpc>
                          <a:spcPct val="90000"/>
                        </a:lnSpc>
                        <a:spcAft>
                          <a:spcPct val="15000"/>
                        </a:spcAft>
                        <a:buFont typeface="Arial" panose="020B0604020202020204" pitchFamily="34" charset="0"/>
                        <a:buNone/>
                        <a:defRPr/>
                      </a:pPr>
                      <a:r>
                        <a:rPr lang="en-US" altLang="en-US" sz="1000" dirty="0" smtClean="0">
                          <a:latin typeface="Times New Roman" panose="02020603050405020304" pitchFamily="18" charset="0"/>
                          <a:cs typeface="Times New Roman" panose="02020603050405020304" pitchFamily="18" charset="0"/>
                        </a:rPr>
                        <a:t>WORKPLAN: Office and Outpatient E/M’s (99202-99215) underwent  major change in January 2021.  These changes include removing History and Exam from the elements required to leveling.  Providers can select a level of service (LOS) based on time or medical decision making.</a:t>
                      </a:r>
                    </a:p>
                    <a:p>
                      <a:pPr marL="0" lvl="1" indent="0">
                        <a:lnSpc>
                          <a:spcPct val="90000"/>
                        </a:lnSpc>
                        <a:spcAft>
                          <a:spcPct val="15000"/>
                        </a:spcAft>
                        <a:buFont typeface="Arial" panose="020B0604020202020204" pitchFamily="34" charset="0"/>
                        <a:buNone/>
                        <a:defRPr/>
                      </a:pPr>
                      <a:r>
                        <a:rPr lang="en-US" altLang="en-US" sz="1000" dirty="0" smtClean="0">
                          <a:latin typeface="Times New Roman" panose="02020603050405020304" pitchFamily="18" charset="0"/>
                          <a:cs typeface="Times New Roman" panose="02020603050405020304" pitchFamily="18" charset="0"/>
                        </a:rPr>
                        <a:t>Review to assess billing, coding and documentation compliance with 2021 guidelines (Time, MDM components)</a:t>
                      </a:r>
                    </a:p>
                  </a:txBody>
                  <a:tcPr marT="45724" marB="45724"/>
                </a:tc>
                <a:tc>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000" dirty="0" smtClean="0">
                          <a:latin typeface="Times New Roman" panose="02020603050405020304" pitchFamily="18" charset="0"/>
                          <a:cs typeface="Times New Roman" panose="02020603050405020304" pitchFamily="18" charset="0"/>
                        </a:rPr>
                        <a:t>E/M Accuracy </a:t>
                      </a:r>
                      <a:r>
                        <a:rPr lang="en-US" altLang="en-US" sz="1000" baseline="0" dirty="0" smtClean="0">
                          <a:latin typeface="Times New Roman" panose="02020603050405020304" pitchFamily="18" charset="0"/>
                          <a:cs typeface="Times New Roman" panose="02020603050405020304" pitchFamily="18" charset="0"/>
                        </a:rPr>
                        <a:t>Rate:  76%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000" baseline="0" dirty="0" smtClean="0">
                          <a:latin typeface="Times New Roman" panose="02020603050405020304" pitchFamily="18" charset="0"/>
                          <a:cs typeface="Times New Roman" panose="02020603050405020304" pitchFamily="18" charset="0"/>
                        </a:rPr>
                        <a:t>450 cases reviewed; 45 providers (10 cases per provider)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000" baseline="0" dirty="0" smtClean="0">
                          <a:latin typeface="Times New Roman" panose="02020603050405020304" pitchFamily="18" charset="0"/>
                          <a:cs typeface="Times New Roman" panose="02020603050405020304" pitchFamily="18" charset="0"/>
                        </a:rPr>
                        <a:t>21 providers flagged for 1:1 education (in-progress)</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000" b="0" baseline="0" dirty="0" smtClean="0">
                          <a:solidFill>
                            <a:schemeClr val="tx1"/>
                          </a:solidFill>
                          <a:latin typeface="Times New Roman" panose="02020603050405020304" pitchFamily="18" charset="0"/>
                          <a:cs typeface="Times New Roman" panose="02020603050405020304" pitchFamily="18" charset="0"/>
                        </a:rPr>
                        <a:t>Distribution of results; Re-audit in 3 months</a:t>
                      </a:r>
                      <a:endParaRPr lang="en-US" altLang="en-US" sz="1000" b="0" dirty="0" smtClean="0">
                        <a:solidFill>
                          <a:schemeClr val="tx1"/>
                        </a:solidFill>
                        <a:latin typeface="Times New Roman" panose="02020603050405020304" pitchFamily="18" charset="0"/>
                        <a:cs typeface="Times New Roman" panose="02020603050405020304" pitchFamily="18" charset="0"/>
                      </a:endParaRPr>
                    </a:p>
                  </a:txBody>
                  <a:tcPr marT="45707" marB="45707"/>
                </a:tc>
                <a:extLst>
                  <a:ext uri="{0D108BD9-81ED-4DB2-BD59-A6C34878D82A}">
                    <a16:rowId xmlns:a16="http://schemas.microsoft.com/office/drawing/2014/main" val="152533542"/>
                  </a:ext>
                </a:extLst>
              </a:tr>
              <a:tr h="1134869">
                <a:tc>
                  <a:txBody>
                    <a:bodyPr/>
                    <a:lstStyle/>
                    <a:p>
                      <a:pPr marL="0" lvl="1">
                        <a:lnSpc>
                          <a:spcPct val="90000"/>
                        </a:lnSpc>
                        <a:spcAft>
                          <a:spcPct val="15000"/>
                        </a:spcAft>
                        <a:defRPr/>
                      </a:pPr>
                      <a:r>
                        <a:rPr lang="en-US" altLang="en-US" sz="1000" b="1" u="none" dirty="0" smtClean="0">
                          <a:latin typeface="Times New Roman" panose="02020603050405020304" pitchFamily="18" charset="0"/>
                          <a:cs typeface="Times New Roman" panose="02020603050405020304" pitchFamily="18" charset="0"/>
                        </a:rPr>
                        <a:t>Comparative Billing Report (CBR) Audits</a:t>
                      </a:r>
                    </a:p>
                  </a:txBody>
                  <a:tcPr marT="45724" marB="45724"/>
                </a:tc>
                <a:tc>
                  <a:txBody>
                    <a:bodyPr/>
                    <a:lstStyle/>
                    <a:p>
                      <a:pPr marL="0" marR="0" lvl="1" indent="0" algn="l" defTabSz="914400" rtl="0" eaLnBrk="1" fontAlgn="auto" latinLnBrk="0" hangingPunct="1">
                        <a:lnSpc>
                          <a:spcPct val="90000"/>
                        </a:lnSpc>
                        <a:spcBef>
                          <a:spcPts val="0"/>
                        </a:spcBef>
                        <a:spcAft>
                          <a:spcPct val="15000"/>
                        </a:spcAft>
                        <a:buClrTx/>
                        <a:buSzTx/>
                        <a:buFont typeface="Arial" panose="020B0604020202020204" pitchFamily="34" charset="0"/>
                        <a:buNone/>
                        <a:tabLst/>
                        <a:defRPr/>
                      </a:pPr>
                      <a:r>
                        <a:rPr lang="en-US" altLang="en-US" sz="1000" dirty="0" smtClean="0">
                          <a:latin typeface="Times New Roman" panose="02020603050405020304" pitchFamily="18" charset="0"/>
                          <a:cs typeface="Times New Roman" panose="02020603050405020304" pitchFamily="18" charset="0"/>
                        </a:rPr>
                        <a:t>UNSCHDEUDLED:  </a:t>
                      </a:r>
                      <a:r>
                        <a:rPr lang="en-US" sz="1000" b="0" i="0" dirty="0" smtClean="0">
                          <a:latin typeface="Times New Roman" panose="02020603050405020304" pitchFamily="18" charset="0"/>
                          <a:cs typeface="Times New Roman" panose="02020603050405020304" pitchFamily="18" charset="0"/>
                        </a:rPr>
                        <a:t>A Comparative Billing Report (CBR) illustrates data of Medicare billing trends wherein a health care provider’s billing practices is compared to his/her peers in the same state and across the nation. </a:t>
                      </a:r>
                      <a:endParaRPr lang="en-US" sz="1000" dirty="0" smtClean="0">
                        <a:latin typeface="Times New Roman" panose="02020603050405020304" pitchFamily="18" charset="0"/>
                        <a:cs typeface="Times New Roman" panose="02020603050405020304" pitchFamily="18" charset="0"/>
                      </a:endParaRPr>
                    </a:p>
                    <a:p>
                      <a:pPr marL="0" marR="0" lvl="1" indent="0" algn="l" defTabSz="914400" rtl="0" eaLnBrk="1" fontAlgn="auto" latinLnBrk="0" hangingPunct="1">
                        <a:lnSpc>
                          <a:spcPct val="90000"/>
                        </a:lnSpc>
                        <a:spcBef>
                          <a:spcPts val="0"/>
                        </a:spcBef>
                        <a:spcAft>
                          <a:spcPct val="15000"/>
                        </a:spcAft>
                        <a:buClrTx/>
                        <a:buSzTx/>
                        <a:buFont typeface="Arial" panose="020B0604020202020204" pitchFamily="34" charset="0"/>
                        <a:buNone/>
                        <a:tabLst/>
                        <a:defRPr/>
                      </a:pPr>
                      <a:r>
                        <a:rPr lang="en-US" altLang="en-US" sz="1000" dirty="0" smtClean="0">
                          <a:latin typeface="Times New Roman" panose="02020603050405020304" pitchFamily="18" charset="0"/>
                          <a:cs typeface="Times New Roman" panose="02020603050405020304" pitchFamily="18" charset="0"/>
                        </a:rPr>
                        <a:t>Review to assess billing, coding and documentation compliance for targeted CPT codes.</a:t>
                      </a:r>
                    </a:p>
                  </a:txBody>
                  <a:tcPr marT="45724" marB="45724"/>
                </a:tc>
                <a:tc>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000" dirty="0" smtClean="0">
                          <a:latin typeface="Times New Roman" panose="02020603050405020304" pitchFamily="18" charset="0"/>
                          <a:cs typeface="Times New Roman" panose="02020603050405020304" pitchFamily="18" charset="0"/>
                        </a:rPr>
                        <a:t>FY21Q4</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000" dirty="0" smtClean="0">
                          <a:latin typeface="Times New Roman" panose="02020603050405020304" pitchFamily="18" charset="0"/>
                          <a:cs typeface="Times New Roman" panose="02020603050405020304" pitchFamily="18" charset="0"/>
                        </a:rPr>
                        <a:t>Overall</a:t>
                      </a:r>
                      <a:r>
                        <a:rPr lang="en-US" altLang="en-US" sz="1000" baseline="0" dirty="0" smtClean="0">
                          <a:latin typeface="Times New Roman" panose="02020603050405020304" pitchFamily="18" charset="0"/>
                          <a:cs typeface="Times New Roman" panose="02020603050405020304" pitchFamily="18" charset="0"/>
                        </a:rPr>
                        <a:t> Compliance</a:t>
                      </a:r>
                      <a:r>
                        <a:rPr lang="en-US" altLang="en-US" sz="1000" dirty="0" smtClean="0">
                          <a:latin typeface="Times New Roman" panose="02020603050405020304" pitchFamily="18" charset="0"/>
                          <a:cs typeface="Times New Roman" panose="02020603050405020304" pitchFamily="18" charset="0"/>
                        </a:rPr>
                        <a:t> </a:t>
                      </a:r>
                      <a:r>
                        <a:rPr lang="en-US" altLang="en-US" sz="1000" baseline="0" dirty="0" smtClean="0">
                          <a:latin typeface="Times New Roman" panose="02020603050405020304" pitchFamily="18" charset="0"/>
                          <a:cs typeface="Times New Roman" panose="02020603050405020304" pitchFamily="18" charset="0"/>
                        </a:rPr>
                        <a:t>Rate:  89%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000" baseline="0" dirty="0" smtClean="0">
                          <a:latin typeface="Times New Roman" panose="02020603050405020304" pitchFamily="18" charset="0"/>
                          <a:cs typeface="Times New Roman" panose="02020603050405020304" pitchFamily="18" charset="0"/>
                        </a:rPr>
                        <a:t>CPT Codes: Initial Admission; Subsequent day visits</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000" baseline="0" dirty="0" smtClean="0">
                          <a:latin typeface="Times New Roman" panose="02020603050405020304" pitchFamily="18" charset="0"/>
                          <a:cs typeface="Times New Roman" panose="02020603050405020304" pitchFamily="18" charset="0"/>
                        </a:rPr>
                        <a:t>80 cases reviewed; 8 providers (10 cases per provider)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000" baseline="0" dirty="0" smtClean="0">
                          <a:latin typeface="Times New Roman" panose="02020603050405020304" pitchFamily="18" charset="0"/>
                          <a:cs typeface="Times New Roman" panose="02020603050405020304" pitchFamily="18" charset="0"/>
                        </a:rPr>
                        <a:t>3 non passing providers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000" b="0" baseline="0" dirty="0" smtClean="0">
                          <a:solidFill>
                            <a:schemeClr val="tx1"/>
                          </a:solidFill>
                          <a:latin typeface="Times New Roman" panose="02020603050405020304" pitchFamily="18" charset="0"/>
                          <a:cs typeface="Times New Roman" panose="02020603050405020304" pitchFamily="18" charset="0"/>
                        </a:rPr>
                        <a:t>Distribution of results; Re-audit in 3 months</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000" b="0" dirty="0" smtClean="0">
                          <a:solidFill>
                            <a:schemeClr val="tx1"/>
                          </a:solidFill>
                          <a:latin typeface="Times New Roman" panose="02020603050405020304" pitchFamily="18" charset="0"/>
                          <a:cs typeface="Times New Roman" panose="02020603050405020304" pitchFamily="18" charset="0"/>
                        </a:rPr>
                        <a:t>FY22</a:t>
                      </a:r>
                      <a:r>
                        <a:rPr lang="en-US" altLang="en-US" sz="1000" b="0" baseline="0" dirty="0" smtClean="0">
                          <a:solidFill>
                            <a:schemeClr val="tx1"/>
                          </a:solidFill>
                          <a:latin typeface="Times New Roman" panose="02020603050405020304" pitchFamily="18" charset="0"/>
                          <a:cs typeface="Times New Roman" panose="02020603050405020304" pitchFamily="18" charset="0"/>
                        </a:rPr>
                        <a:t> Q1 (To date)</a:t>
                      </a:r>
                      <a:endParaRPr lang="en-US" altLang="en-US" sz="1000" b="0" dirty="0" smtClean="0">
                        <a:solidFill>
                          <a:schemeClr val="tx1"/>
                        </a:solidFill>
                        <a:latin typeface="Times New Roman" panose="02020603050405020304" pitchFamily="18" charset="0"/>
                        <a:cs typeface="Times New Roman" panose="02020603050405020304" pitchFamily="18" charset="0"/>
                      </a:endParaRP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000" dirty="0" smtClean="0">
                          <a:latin typeface="Times New Roman" panose="02020603050405020304" pitchFamily="18" charset="0"/>
                          <a:cs typeface="Times New Roman" panose="02020603050405020304" pitchFamily="18" charset="0"/>
                        </a:rPr>
                        <a:t>Overall</a:t>
                      </a:r>
                      <a:r>
                        <a:rPr lang="en-US" altLang="en-US" sz="1000" baseline="0" dirty="0" smtClean="0">
                          <a:latin typeface="Times New Roman" panose="02020603050405020304" pitchFamily="18" charset="0"/>
                          <a:cs typeface="Times New Roman" panose="02020603050405020304" pitchFamily="18" charset="0"/>
                        </a:rPr>
                        <a:t> Compliance</a:t>
                      </a:r>
                      <a:r>
                        <a:rPr lang="en-US" altLang="en-US" sz="1000" dirty="0" smtClean="0">
                          <a:latin typeface="Times New Roman" panose="02020603050405020304" pitchFamily="18" charset="0"/>
                          <a:cs typeface="Times New Roman" panose="02020603050405020304" pitchFamily="18" charset="0"/>
                        </a:rPr>
                        <a:t> </a:t>
                      </a:r>
                      <a:r>
                        <a:rPr lang="en-US" altLang="en-US" sz="1000" baseline="0" dirty="0" smtClean="0">
                          <a:latin typeface="Times New Roman" panose="02020603050405020304" pitchFamily="18" charset="0"/>
                          <a:cs typeface="Times New Roman" panose="02020603050405020304" pitchFamily="18" charset="0"/>
                        </a:rPr>
                        <a:t>Rate:  84%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000" baseline="0" dirty="0" smtClean="0">
                          <a:latin typeface="Times New Roman" panose="02020603050405020304" pitchFamily="18" charset="0"/>
                          <a:cs typeface="Times New Roman" panose="02020603050405020304" pitchFamily="18" charset="0"/>
                        </a:rPr>
                        <a:t>CPT Codes:  Initial Admission; Subsequent day visits; Critical care visits</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000" baseline="0" dirty="0" smtClean="0">
                          <a:latin typeface="Times New Roman" panose="02020603050405020304" pitchFamily="18" charset="0"/>
                          <a:cs typeface="Times New Roman" panose="02020603050405020304" pitchFamily="18" charset="0"/>
                        </a:rPr>
                        <a:t>60 cases reviewed; 6 providers (10 cases per provider)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000" baseline="0" dirty="0" smtClean="0">
                          <a:latin typeface="Times New Roman" panose="02020603050405020304" pitchFamily="18" charset="0"/>
                          <a:cs typeface="Times New Roman" panose="02020603050405020304" pitchFamily="18" charset="0"/>
                        </a:rPr>
                        <a:t>4 non passing providers</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000" b="0" baseline="0" dirty="0" smtClean="0">
                          <a:solidFill>
                            <a:schemeClr val="tx1"/>
                          </a:solidFill>
                          <a:latin typeface="Times New Roman" panose="02020603050405020304" pitchFamily="18" charset="0"/>
                          <a:cs typeface="Times New Roman" panose="02020603050405020304" pitchFamily="18" charset="0"/>
                        </a:rPr>
                        <a:t>Distribution of results; Re-audit in 3 months</a:t>
                      </a:r>
                    </a:p>
                  </a:txBody>
                  <a:tcPr marT="45707" marB="45707"/>
                </a:tc>
                <a:extLst>
                  <a:ext uri="{0D108BD9-81ED-4DB2-BD59-A6C34878D82A}">
                    <a16:rowId xmlns:a16="http://schemas.microsoft.com/office/drawing/2014/main" val="1935933686"/>
                  </a:ext>
                </a:extLst>
              </a:tr>
            </a:tbl>
          </a:graphicData>
        </a:graphic>
      </p:graphicFrame>
      <p:sp>
        <p:nvSpPr>
          <p:cNvPr id="6" name="Title 1"/>
          <p:cNvSpPr txBox="1">
            <a:spLocks/>
          </p:cNvSpPr>
          <p:nvPr/>
        </p:nvSpPr>
        <p:spPr>
          <a:xfrm>
            <a:off x="41223" y="225874"/>
            <a:ext cx="11987643" cy="664567"/>
          </a:xfrm>
          <a:prstGeom prst="rect">
            <a:avLst/>
          </a:prstGeom>
        </p:spPr>
        <p:txBody>
          <a:bodyPr/>
          <a:lstStyle>
            <a:lvl1pPr algn="l" rtl="0" eaLnBrk="0" fontAlgn="base" hangingPunct="0">
              <a:lnSpc>
                <a:spcPct val="90000"/>
              </a:lnSpc>
              <a:spcBef>
                <a:spcPct val="0"/>
              </a:spcBef>
              <a:spcAft>
                <a:spcPct val="0"/>
              </a:spcAft>
              <a:defRPr sz="3600" b="1" kern="1200" spc="-60">
                <a:solidFill>
                  <a:srgbClr val="800000"/>
                </a:solidFill>
                <a:latin typeface="Arial" charset="0"/>
                <a:ea typeface="Arial" charset="0"/>
                <a:cs typeface="Arial" charset="0"/>
              </a:defRPr>
            </a:lvl1pPr>
            <a:lvl2pPr algn="l" rtl="0" eaLnBrk="0" fontAlgn="base" hangingPunct="0">
              <a:lnSpc>
                <a:spcPct val="90000"/>
              </a:lnSpc>
              <a:spcBef>
                <a:spcPct val="0"/>
              </a:spcBef>
              <a:spcAft>
                <a:spcPct val="0"/>
              </a:spcAft>
              <a:defRPr sz="3600" b="1">
                <a:solidFill>
                  <a:srgbClr val="800000"/>
                </a:solidFill>
                <a:latin typeface="Arial" charset="0"/>
                <a:cs typeface="Arial" charset="0"/>
              </a:defRPr>
            </a:lvl2pPr>
            <a:lvl3pPr algn="l" rtl="0" eaLnBrk="0" fontAlgn="base" hangingPunct="0">
              <a:lnSpc>
                <a:spcPct val="90000"/>
              </a:lnSpc>
              <a:spcBef>
                <a:spcPct val="0"/>
              </a:spcBef>
              <a:spcAft>
                <a:spcPct val="0"/>
              </a:spcAft>
              <a:defRPr sz="3600" b="1">
                <a:solidFill>
                  <a:srgbClr val="800000"/>
                </a:solidFill>
                <a:latin typeface="Arial" charset="0"/>
                <a:cs typeface="Arial" charset="0"/>
              </a:defRPr>
            </a:lvl3pPr>
            <a:lvl4pPr algn="l" rtl="0" eaLnBrk="0" fontAlgn="base" hangingPunct="0">
              <a:lnSpc>
                <a:spcPct val="90000"/>
              </a:lnSpc>
              <a:spcBef>
                <a:spcPct val="0"/>
              </a:spcBef>
              <a:spcAft>
                <a:spcPct val="0"/>
              </a:spcAft>
              <a:defRPr sz="3600" b="1">
                <a:solidFill>
                  <a:srgbClr val="800000"/>
                </a:solidFill>
                <a:latin typeface="Arial" charset="0"/>
                <a:cs typeface="Arial" charset="0"/>
              </a:defRPr>
            </a:lvl4pPr>
            <a:lvl5pPr algn="l" rtl="0" eaLnBrk="0" fontAlgn="base" hangingPunct="0">
              <a:lnSpc>
                <a:spcPct val="90000"/>
              </a:lnSpc>
              <a:spcBef>
                <a:spcPct val="0"/>
              </a:spcBef>
              <a:spcAft>
                <a:spcPct val="0"/>
              </a:spcAft>
              <a:defRPr sz="3600" b="1">
                <a:solidFill>
                  <a:srgbClr val="800000"/>
                </a:solidFill>
                <a:latin typeface="Arial" charset="0"/>
                <a:cs typeface="Arial" charset="0"/>
              </a:defRPr>
            </a:lvl5pPr>
            <a:lvl6pPr marL="457200" algn="l" rtl="0" fontAlgn="base">
              <a:lnSpc>
                <a:spcPct val="90000"/>
              </a:lnSpc>
              <a:spcBef>
                <a:spcPct val="0"/>
              </a:spcBef>
              <a:spcAft>
                <a:spcPct val="0"/>
              </a:spcAft>
              <a:defRPr sz="3600" b="1">
                <a:solidFill>
                  <a:srgbClr val="800000"/>
                </a:solidFill>
                <a:latin typeface="Arial" charset="0"/>
                <a:cs typeface="Arial" charset="0"/>
              </a:defRPr>
            </a:lvl6pPr>
            <a:lvl7pPr marL="914400" algn="l" rtl="0" fontAlgn="base">
              <a:lnSpc>
                <a:spcPct val="90000"/>
              </a:lnSpc>
              <a:spcBef>
                <a:spcPct val="0"/>
              </a:spcBef>
              <a:spcAft>
                <a:spcPct val="0"/>
              </a:spcAft>
              <a:defRPr sz="3600" b="1">
                <a:solidFill>
                  <a:srgbClr val="800000"/>
                </a:solidFill>
                <a:latin typeface="Arial" charset="0"/>
                <a:cs typeface="Arial" charset="0"/>
              </a:defRPr>
            </a:lvl7pPr>
            <a:lvl8pPr marL="1371600" algn="l" rtl="0" fontAlgn="base">
              <a:lnSpc>
                <a:spcPct val="90000"/>
              </a:lnSpc>
              <a:spcBef>
                <a:spcPct val="0"/>
              </a:spcBef>
              <a:spcAft>
                <a:spcPct val="0"/>
              </a:spcAft>
              <a:defRPr sz="3600" b="1">
                <a:solidFill>
                  <a:srgbClr val="800000"/>
                </a:solidFill>
                <a:latin typeface="Arial" charset="0"/>
                <a:cs typeface="Arial" charset="0"/>
              </a:defRPr>
            </a:lvl8pPr>
            <a:lvl9pPr marL="1828800" algn="l" rtl="0" fontAlgn="base">
              <a:lnSpc>
                <a:spcPct val="90000"/>
              </a:lnSpc>
              <a:spcBef>
                <a:spcPct val="0"/>
              </a:spcBef>
              <a:spcAft>
                <a:spcPct val="0"/>
              </a:spcAft>
              <a:defRPr sz="3600" b="1">
                <a:solidFill>
                  <a:srgbClr val="800000"/>
                </a:solidFill>
                <a:latin typeface="Arial" charset="0"/>
                <a:cs typeface="Arial" charset="0"/>
              </a:defRPr>
            </a:lvl9pPr>
          </a:lstStyle>
          <a:p>
            <a:pPr>
              <a:defRPr/>
            </a:pPr>
            <a:r>
              <a:rPr lang="en-US" sz="2400" dirty="0">
                <a:latin typeface="Times New Roman" panose="02020603050405020304" pitchFamily="18" charset="0"/>
                <a:cs typeface="Times New Roman" panose="02020603050405020304" pitchFamily="18" charset="0"/>
              </a:rPr>
              <a:t>UCM </a:t>
            </a:r>
            <a:r>
              <a:rPr lang="en-US" sz="2400" dirty="0" smtClean="0">
                <a:latin typeface="Times New Roman" panose="02020603050405020304" pitchFamily="18" charset="0"/>
                <a:cs typeface="Times New Roman" panose="02020603050405020304" pitchFamily="18" charset="0"/>
              </a:rPr>
              <a:t>FY21/FY22 </a:t>
            </a:r>
            <a:r>
              <a:rPr lang="en-US" sz="2400" dirty="0">
                <a:latin typeface="Times New Roman" panose="02020603050405020304" pitchFamily="18" charset="0"/>
                <a:cs typeface="Times New Roman" panose="02020603050405020304" pitchFamily="18" charset="0"/>
              </a:rPr>
              <a:t>Compliance  Risk </a:t>
            </a:r>
            <a:r>
              <a:rPr lang="en-US" sz="2400" dirty="0" smtClean="0">
                <a:latin typeface="Times New Roman" panose="02020603050405020304" pitchFamily="18" charset="0"/>
                <a:cs typeface="Times New Roman" panose="02020603050405020304" pitchFamily="18" charset="0"/>
              </a:rPr>
              <a:t>Assessments and Focused Audits (Update)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148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475" y="210244"/>
            <a:ext cx="11857149" cy="460148"/>
          </a:xfrm>
        </p:spPr>
        <p:txBody>
          <a:bodyPr/>
          <a:lstStyle/>
          <a:p>
            <a:r>
              <a:rPr lang="en-US" altLang="en-US" sz="2400" dirty="0" smtClean="0">
                <a:solidFill>
                  <a:srgbClr val="98083A"/>
                </a:solidFill>
                <a:latin typeface="Times New Roman" panose="02020603050405020304" pitchFamily="18" charset="0"/>
                <a:ea typeface="ヒラギノ角ゴ Pro W3" pitchFamily="127" charset="-128"/>
                <a:cs typeface="Times New Roman" panose="02020603050405020304" pitchFamily="18" charset="0"/>
              </a:rPr>
              <a:t>PHA  FY21 Q4 and FY22 </a:t>
            </a:r>
            <a:r>
              <a:rPr lang="en-US" altLang="en-US" sz="2400" dirty="0">
                <a:solidFill>
                  <a:srgbClr val="98083A"/>
                </a:solidFill>
                <a:latin typeface="Times New Roman" panose="02020603050405020304" pitchFamily="18" charset="0"/>
                <a:ea typeface="ヒラギノ角ゴ Pro W3" pitchFamily="127" charset="-128"/>
                <a:cs typeface="Times New Roman" panose="02020603050405020304" pitchFamily="18" charset="0"/>
              </a:rPr>
              <a:t>YTD thru </a:t>
            </a:r>
            <a:r>
              <a:rPr lang="en-US" altLang="en-US" sz="2400" dirty="0" smtClean="0">
                <a:solidFill>
                  <a:srgbClr val="98083A"/>
                </a:solidFill>
                <a:latin typeface="Times New Roman" panose="02020603050405020304" pitchFamily="18" charset="0"/>
                <a:ea typeface="ヒラギノ角ゴ Pro W3" pitchFamily="127" charset="-128"/>
                <a:cs typeface="Times New Roman" panose="02020603050405020304" pitchFamily="18" charset="0"/>
              </a:rPr>
              <a:t>July  </a:t>
            </a:r>
            <a:r>
              <a:rPr lang="en-US" altLang="en-US" sz="2400" dirty="0">
                <a:solidFill>
                  <a:srgbClr val="98083A"/>
                </a:solidFill>
                <a:latin typeface="Times New Roman" panose="02020603050405020304" pitchFamily="18" charset="0"/>
                <a:ea typeface="ヒラギノ角ゴ Pro W3" pitchFamily="127" charset="-128"/>
                <a:cs typeface="Times New Roman" panose="02020603050405020304" pitchFamily="18" charset="0"/>
              </a:rPr>
              <a:t>Scheduled Provider Audits (Professional </a:t>
            </a:r>
            <a:r>
              <a:rPr lang="en-US" altLang="en-US" sz="2400" dirty="0" smtClean="0">
                <a:solidFill>
                  <a:srgbClr val="98083A"/>
                </a:solidFill>
                <a:latin typeface="Times New Roman" panose="02020603050405020304" pitchFamily="18" charset="0"/>
                <a:ea typeface="ヒラギノ角ゴ Pro W3" pitchFamily="127" charset="-128"/>
                <a:cs typeface="Times New Roman" panose="02020603050405020304" pitchFamily="18" charset="0"/>
              </a:rPr>
              <a:t>Billing)</a:t>
            </a:r>
            <a:endParaRPr lang="en-US" sz="2400" dirty="0"/>
          </a:p>
        </p:txBody>
      </p:sp>
      <p:sp>
        <p:nvSpPr>
          <p:cNvPr id="3" name="Text Placeholder 2"/>
          <p:cNvSpPr>
            <a:spLocks noGrp="1"/>
          </p:cNvSpPr>
          <p:nvPr>
            <p:ph type="body" sz="quarter" idx="13"/>
          </p:nvPr>
        </p:nvSpPr>
        <p:spPr>
          <a:xfrm>
            <a:off x="153664" y="114524"/>
            <a:ext cx="6685133" cy="696845"/>
          </a:xfrm>
        </p:spPr>
        <p:txBody>
          <a:bodyPr>
            <a:noAutofit/>
          </a:bodyPr>
          <a:lstStyle/>
          <a:p>
            <a:pPr marL="0" algn="ctr" fontAlgn="b">
              <a:lnSpc>
                <a:spcPct val="115000"/>
              </a:lnSpc>
              <a:spcBef>
                <a:spcPts val="0"/>
              </a:spcBef>
            </a:pPr>
            <a:endParaRPr lang="en-US" sz="2400" dirty="0">
              <a:latin typeface="Times New Roman" panose="02020603050405020304" pitchFamily="18" charset="0"/>
              <a:cs typeface="Times New Roman" panose="02020603050405020304" pitchFamily="18" charset="0"/>
            </a:endParaRPr>
          </a:p>
          <a:p>
            <a:pPr marL="0" algn="ctr" fontAlgn="b">
              <a:lnSpc>
                <a:spcPct val="115000"/>
              </a:lnSpc>
              <a:spcBef>
                <a:spcPts val="0"/>
              </a:spcBef>
            </a:pPr>
            <a:r>
              <a:rPr lang="en-US" sz="2400" b="1" dirty="0">
                <a:solidFill>
                  <a:srgbClr val="FFFFFF"/>
                </a:solidFill>
                <a:latin typeface="Times New Roman" panose="02020603050405020304" pitchFamily="18" charset="0"/>
                <a:cs typeface="Times New Roman" panose="02020603050405020304" pitchFamily="18" charset="0"/>
              </a:rPr>
              <a:t>FY20</a:t>
            </a:r>
            <a:endParaRPr lang="en-US" sz="2400" dirty="0">
              <a:latin typeface="Times New Roman" panose="02020603050405020304" pitchFamily="18" charset="0"/>
              <a:cs typeface="Times New Roman" panose="02020603050405020304" pitchFamily="18" charset="0"/>
            </a:endParaRPr>
          </a:p>
          <a:p>
            <a:pPr marL="0" algn="ctr" fontAlgn="b">
              <a:lnSpc>
                <a:spcPct val="115000"/>
              </a:lnSpc>
              <a:spcBef>
                <a:spcPts val="0"/>
              </a:spcBef>
            </a:pPr>
            <a:r>
              <a:rPr lang="en-US" sz="2400" b="1" dirty="0">
                <a:solidFill>
                  <a:srgbClr val="FFFFFF"/>
                </a:solidFill>
                <a:latin typeface="Times New Roman" panose="02020603050405020304" pitchFamily="18" charset="0"/>
                <a:cs typeface="Times New Roman" panose="02020603050405020304" pitchFamily="18" charset="0"/>
              </a:rPr>
              <a:t>FY21   </a:t>
            </a:r>
            <a:endParaRPr lang="en-US" sz="2400" dirty="0">
              <a:latin typeface="Times New Roman" panose="02020603050405020304" pitchFamily="18" charset="0"/>
              <a:cs typeface="Times New Roman" panose="02020603050405020304" pitchFamily="18" charset="0"/>
            </a:endParaRPr>
          </a:p>
          <a:p>
            <a:pPr marL="0" algn="ctr" fontAlgn="b">
              <a:lnSpc>
                <a:spcPct val="115000"/>
              </a:lnSpc>
              <a:spcBef>
                <a:spcPts val="0"/>
              </a:spcBef>
            </a:pPr>
            <a:r>
              <a:rPr lang="en-US" sz="2400" b="1" dirty="0">
                <a:solidFill>
                  <a:srgbClr val="FFFFFF"/>
                </a:solidFill>
                <a:latin typeface="Times New Roman" panose="02020603050405020304" pitchFamily="18" charset="0"/>
                <a:cs typeface="Times New Roman" panose="02020603050405020304" pitchFamily="18" charset="0"/>
              </a:rPr>
              <a:t> (thru May</a:t>
            </a:r>
            <a:r>
              <a:rPr lang="en-US" sz="2400" b="1" dirty="0" smtClean="0">
                <a:solidFill>
                  <a:srgbClr val="FFFFFF"/>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4"/>
          </p:nvPr>
        </p:nvSpPr>
        <p:spPr/>
        <p:txBody>
          <a:bodyPr/>
          <a:lstStyle/>
          <a:p>
            <a:pPr marL="0" marR="0" lvl="0" indent="0" algn="r" defTabSz="457200" rtl="0" eaLnBrk="1" fontAlgn="auto" latinLnBrk="0" hangingPunct="1">
              <a:lnSpc>
                <a:spcPct val="100000"/>
              </a:lnSpc>
              <a:spcBef>
                <a:spcPts val="300"/>
              </a:spcBef>
              <a:spcAft>
                <a:spcPts val="0"/>
              </a:spcAft>
              <a:buClrTx/>
              <a:buSzTx/>
              <a:buFontTx/>
              <a:buNone/>
              <a:tabLst/>
              <a:defRPr/>
            </a:pPr>
            <a:fld id="{232C9B6E-D4F9-498A-94D2-408EB2FF2D9A}" type="slidenum">
              <a:rPr kumimoji="0" lang="en-US" altLang="en-US" sz="1200" b="0" i="0" u="none" strike="noStrike" kern="1200" cap="none" spc="0" normalizeH="0" baseline="0" noProof="0" smtClean="0">
                <a:ln>
                  <a:noFill/>
                </a:ln>
                <a:solidFill>
                  <a:srgbClr val="FFFFFF"/>
                </a:solidFill>
                <a:effectLst/>
                <a:uLnTx/>
                <a:uFillTx/>
                <a:latin typeface="Arial" panose="020B0604020202020204" pitchFamily="34" charset="0"/>
                <a:ea typeface="+mn-ea"/>
              </a:rPr>
              <a:pPr marL="0" marR="0" lvl="0" indent="0" algn="r" defTabSz="457200" rtl="0" eaLnBrk="1" fontAlgn="auto" latinLnBrk="0" hangingPunct="1">
                <a:lnSpc>
                  <a:spcPct val="100000"/>
                </a:lnSpc>
                <a:spcBef>
                  <a:spcPts val="300"/>
                </a:spcBef>
                <a:spcAft>
                  <a:spcPts val="0"/>
                </a:spcAft>
                <a:buClrTx/>
                <a:buSzTx/>
                <a:buFontTx/>
                <a:buNone/>
                <a:tabLst/>
                <a:defRPr/>
              </a:pPr>
              <a:t>14</a:t>
            </a:fld>
            <a:endPar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mn-ea"/>
            </a:endParaRPr>
          </a:p>
        </p:txBody>
      </p:sp>
      <p:graphicFrame>
        <p:nvGraphicFramePr>
          <p:cNvPr id="5" name="Table 4"/>
          <p:cNvGraphicFramePr>
            <a:graphicFrameLocks noGrp="1"/>
          </p:cNvGraphicFramePr>
          <p:nvPr>
            <p:extLst/>
          </p:nvPr>
        </p:nvGraphicFramePr>
        <p:xfrm>
          <a:off x="142070" y="3246391"/>
          <a:ext cx="5659639" cy="2346439"/>
        </p:xfrm>
        <a:graphic>
          <a:graphicData uri="http://schemas.openxmlformats.org/drawingml/2006/table">
            <a:tbl>
              <a:tblPr>
                <a:tableStyleId>{5C22544A-7EE6-4342-B048-85BDC9FD1C3A}</a:tableStyleId>
              </a:tblPr>
              <a:tblGrid>
                <a:gridCol w="5659639">
                  <a:extLst>
                    <a:ext uri="{9D8B030D-6E8A-4147-A177-3AD203B41FA5}">
                      <a16:colId xmlns:a16="http://schemas.microsoft.com/office/drawing/2014/main" val="20000"/>
                    </a:ext>
                  </a:extLst>
                </a:gridCol>
              </a:tblGrid>
              <a:tr h="504337">
                <a:tc>
                  <a:txBody>
                    <a:bodyPr/>
                    <a:lstStyle/>
                    <a:p>
                      <a:pPr algn="ctr" fontAlgn="b"/>
                      <a:r>
                        <a:rPr lang="en-US" sz="1400" b="1" i="0" u="none" strike="noStrike" dirty="0" smtClean="0">
                          <a:solidFill>
                            <a:schemeClr val="bg1"/>
                          </a:solidFill>
                          <a:effectLst/>
                          <a:latin typeface="Times New Roman" panose="02020603050405020304" pitchFamily="18" charset="0"/>
                          <a:cs typeface="Times New Roman" panose="02020603050405020304" pitchFamily="18" charset="0"/>
                        </a:rPr>
                        <a:t>Audit Follow-up</a:t>
                      </a:r>
                      <a:r>
                        <a:rPr lang="en-US" sz="1400" b="1" i="0" u="none" strike="noStrike" baseline="0" dirty="0" smtClean="0">
                          <a:solidFill>
                            <a:schemeClr val="bg1"/>
                          </a:solidFill>
                          <a:effectLst/>
                          <a:latin typeface="Times New Roman" panose="02020603050405020304" pitchFamily="18" charset="0"/>
                          <a:cs typeface="Times New Roman" panose="02020603050405020304" pitchFamily="18" charset="0"/>
                        </a:rPr>
                        <a:t>/ Corrective Action</a:t>
                      </a:r>
                      <a:endParaRPr lang="en-US"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6" marR="9526" marT="9522" marB="0" anchor="ctr">
                    <a:solidFill>
                      <a:schemeClr val="accent1"/>
                    </a:solidFill>
                  </a:tcPr>
                </a:tc>
                <a:extLst>
                  <a:ext uri="{0D108BD9-81ED-4DB2-BD59-A6C34878D82A}">
                    <a16:rowId xmlns:a16="http://schemas.microsoft.com/office/drawing/2014/main" val="10000"/>
                  </a:ext>
                </a:extLst>
              </a:tr>
              <a:tr h="1842102">
                <a:tc>
                  <a:txBody>
                    <a:bodyPr/>
                    <a:lstStyle/>
                    <a:p>
                      <a:pPr marL="171450" marR="0" indent="-171450">
                        <a:spcBef>
                          <a:spcPts val="0"/>
                        </a:spcBef>
                        <a:spcAft>
                          <a:spcPts val="0"/>
                        </a:spcAft>
                        <a:buFont typeface="Arial" panose="020B0604020202020204" pitchFamily="34" charset="0"/>
                        <a:buChar char="•"/>
                      </a:pPr>
                      <a:r>
                        <a:rPr lang="en-US" sz="1200" dirty="0" smtClean="0">
                          <a:solidFill>
                            <a:srgbClr val="000000"/>
                          </a:solidFill>
                          <a:effectLst/>
                          <a:latin typeface="Times" panose="02020603050405020304" pitchFamily="18" charset="0"/>
                          <a:ea typeface="Calibri" panose="020F0502020204030204" pitchFamily="34" charset="0"/>
                          <a:cs typeface="Times" panose="02020603050405020304" pitchFamily="18" charset="0"/>
                        </a:rPr>
                        <a:t>Non-passing</a:t>
                      </a:r>
                      <a:r>
                        <a:rPr lang="en-US" sz="1200" baseline="0" dirty="0" smtClean="0">
                          <a:solidFill>
                            <a:srgbClr val="000000"/>
                          </a:solidFill>
                          <a:effectLst/>
                          <a:latin typeface="Times" panose="02020603050405020304" pitchFamily="18" charset="0"/>
                          <a:ea typeface="Calibri" panose="020F0502020204030204" pitchFamily="34" charset="0"/>
                          <a:cs typeface="Times" panose="02020603050405020304" pitchFamily="18" charset="0"/>
                        </a:rPr>
                        <a:t> providers (&lt; 90% audit score) have received 1:1 counseling/ education and are scheduled for re-audit in 3 months.</a:t>
                      </a:r>
                    </a:p>
                    <a:p>
                      <a:pPr marL="171450" marR="0" indent="-171450">
                        <a:spcBef>
                          <a:spcPts val="0"/>
                        </a:spcBef>
                        <a:spcAft>
                          <a:spcPts val="0"/>
                        </a:spcAft>
                        <a:buFont typeface="Arial" panose="020B0604020202020204" pitchFamily="34" charset="0"/>
                        <a:buChar char="•"/>
                      </a:pPr>
                      <a:r>
                        <a:rPr lang="en-US" sz="1200" baseline="0" dirty="0" smtClean="0">
                          <a:solidFill>
                            <a:srgbClr val="000000"/>
                          </a:solidFill>
                          <a:effectLst/>
                          <a:latin typeface="Times" panose="02020603050405020304" pitchFamily="18" charset="0"/>
                          <a:ea typeface="Calibri" panose="020F0502020204030204" pitchFamily="34" charset="0"/>
                          <a:cs typeface="Times" panose="02020603050405020304" pitchFamily="18" charset="0"/>
                        </a:rPr>
                        <a:t>Providers with an overall audit score between 90% - 95%  will be re-audited in 6 months.</a:t>
                      </a:r>
                    </a:p>
                    <a:p>
                      <a:pPr marL="171450" marR="0" indent="-171450">
                        <a:spcBef>
                          <a:spcPts val="0"/>
                        </a:spcBef>
                        <a:spcAft>
                          <a:spcPts val="0"/>
                        </a:spcAft>
                        <a:buFont typeface="Arial" panose="020B0604020202020204" pitchFamily="34" charset="0"/>
                        <a:buChar char="•"/>
                      </a:pPr>
                      <a:r>
                        <a:rPr lang="en-US" sz="1200" baseline="0" dirty="0" smtClean="0">
                          <a:solidFill>
                            <a:srgbClr val="000000"/>
                          </a:solidFill>
                          <a:effectLst/>
                          <a:latin typeface="Times" panose="02020603050405020304" pitchFamily="18" charset="0"/>
                          <a:ea typeface="Calibri" panose="020F0502020204030204" pitchFamily="34" charset="0"/>
                          <a:cs typeface="Times" panose="02020603050405020304" pitchFamily="18" charset="0"/>
                        </a:rPr>
                        <a:t>Department Sessions for Compliance Fraud Awareness Training for those sections with non-passing audit finding trends will include content related to audit deficiencies.  </a:t>
                      </a:r>
                      <a:endParaRPr lang="en-US" sz="1200" dirty="0">
                        <a:effectLst/>
                        <a:latin typeface="Times" panose="02020603050405020304" pitchFamily="18" charset="0"/>
                        <a:ea typeface="Calibri" panose="020F0502020204030204" pitchFamily="34" charset="0"/>
                        <a:cs typeface="Times" panose="02020603050405020304" pitchFamily="18" charset="0"/>
                      </a:endParaRPr>
                    </a:p>
                  </a:txBody>
                  <a:tcPr marL="9526" marR="9526" marT="9522" marB="0" anchor="ctr">
                    <a:noFill/>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nvPr>
        </p:nvGraphicFramePr>
        <p:xfrm>
          <a:off x="304531" y="822673"/>
          <a:ext cx="5594438" cy="2203862"/>
        </p:xfrm>
        <a:graphic>
          <a:graphicData uri="http://schemas.openxmlformats.org/drawingml/2006/table">
            <a:tbl>
              <a:tblPr firstRow="1" firstCol="1" bandRow="1">
                <a:tableStyleId>{7E9639D4-E3E2-4D34-9284-5A2195B3D0D7}</a:tableStyleId>
              </a:tblPr>
              <a:tblGrid>
                <a:gridCol w="2885656">
                  <a:extLst>
                    <a:ext uri="{9D8B030D-6E8A-4147-A177-3AD203B41FA5}">
                      <a16:colId xmlns:a16="http://schemas.microsoft.com/office/drawing/2014/main" val="20000"/>
                    </a:ext>
                  </a:extLst>
                </a:gridCol>
                <a:gridCol w="1011418">
                  <a:extLst>
                    <a:ext uri="{9D8B030D-6E8A-4147-A177-3AD203B41FA5}">
                      <a16:colId xmlns:a16="http://schemas.microsoft.com/office/drawing/2014/main" val="20001"/>
                    </a:ext>
                  </a:extLst>
                </a:gridCol>
                <a:gridCol w="1697364">
                  <a:extLst>
                    <a:ext uri="{9D8B030D-6E8A-4147-A177-3AD203B41FA5}">
                      <a16:colId xmlns:a16="http://schemas.microsoft.com/office/drawing/2014/main" val="20002"/>
                    </a:ext>
                  </a:extLst>
                </a:gridCol>
              </a:tblGrid>
              <a:tr h="532847">
                <a:tc>
                  <a:txBody>
                    <a:bodyPr/>
                    <a:lstStyle/>
                    <a:p>
                      <a:pPr marL="0" marR="0" algn="ctr">
                        <a:lnSpc>
                          <a:spcPct val="115000"/>
                        </a:lnSpc>
                        <a:spcBef>
                          <a:spcPts val="0"/>
                        </a:spcBef>
                        <a:spcAft>
                          <a:spcPts val="0"/>
                        </a:spcAft>
                      </a:pPr>
                      <a:endParaRPr lang="en-US" sz="1000" i="0" dirty="0">
                        <a:solidFill>
                          <a:schemeClr val="bg1"/>
                        </a:solidFill>
                        <a:effectLst/>
                        <a:latin typeface="Times New Roman" panose="02020603050405020304" pitchFamily="18" charset="0"/>
                        <a:ea typeface="Calibri"/>
                        <a:cs typeface="Times New Roman" panose="02020603050405020304" pitchFamily="18" charset="0"/>
                      </a:endParaRPr>
                    </a:p>
                  </a:txBody>
                  <a:tcPr marL="68581" marR="68581" marT="0" marB="0" anchor="b">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tc>
                  <a:txBody>
                    <a:bodyPr/>
                    <a:lstStyle/>
                    <a:p>
                      <a:pPr marL="0" marR="0" algn="ctr">
                        <a:lnSpc>
                          <a:spcPct val="115000"/>
                        </a:lnSpc>
                        <a:spcBef>
                          <a:spcPts val="0"/>
                        </a:spcBef>
                        <a:spcAft>
                          <a:spcPts val="0"/>
                        </a:spcAft>
                      </a:pPr>
                      <a:r>
                        <a:rPr lang="en-US" sz="1400" dirty="0" smtClean="0">
                          <a:solidFill>
                            <a:schemeClr val="bg1"/>
                          </a:solidFill>
                          <a:effectLst/>
                          <a:latin typeface="Times New Roman" panose="02020603050405020304" pitchFamily="18" charset="0"/>
                          <a:cs typeface="Times New Roman" panose="02020603050405020304" pitchFamily="18" charset="0"/>
                        </a:rPr>
                        <a:t>FY21</a:t>
                      </a:r>
                      <a:r>
                        <a:rPr lang="en-US" sz="1400" baseline="0" dirty="0" smtClean="0">
                          <a:solidFill>
                            <a:schemeClr val="bg1"/>
                          </a:solidFill>
                          <a:effectLst/>
                          <a:latin typeface="Times New Roman" panose="02020603050405020304" pitchFamily="18" charset="0"/>
                          <a:cs typeface="Times New Roman" panose="02020603050405020304" pitchFamily="18" charset="0"/>
                        </a:rPr>
                        <a:t> Q4</a:t>
                      </a:r>
                      <a:endParaRPr lang="en-US" sz="1400" dirty="0">
                        <a:solidFill>
                          <a:schemeClr val="bg1"/>
                        </a:solidFill>
                        <a:effectLst/>
                        <a:latin typeface="Times New Roman" panose="02020603050405020304" pitchFamily="18" charset="0"/>
                        <a:ea typeface="Calibri"/>
                        <a:cs typeface="Times New Roman" panose="02020603050405020304" pitchFamily="18" charset="0"/>
                      </a:endParaRPr>
                    </a:p>
                  </a:txBody>
                  <a:tcPr marL="68581" marR="68581" marT="0" marB="0" anchor="b">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tc>
                  <a:txBody>
                    <a:bodyPr/>
                    <a:lstStyle/>
                    <a:p>
                      <a:pPr marL="0" marR="0" algn="ctr">
                        <a:lnSpc>
                          <a:spcPct val="115000"/>
                        </a:lnSpc>
                        <a:spcBef>
                          <a:spcPts val="0"/>
                        </a:spcBef>
                        <a:spcAft>
                          <a:spcPts val="0"/>
                        </a:spcAft>
                      </a:pPr>
                      <a:r>
                        <a:rPr lang="en-US" sz="1400" dirty="0" smtClean="0">
                          <a:solidFill>
                            <a:schemeClr val="bg1"/>
                          </a:solidFill>
                          <a:effectLst/>
                          <a:latin typeface="Times New Roman" panose="02020603050405020304" pitchFamily="18" charset="0"/>
                          <a:cs typeface="Times New Roman" panose="02020603050405020304" pitchFamily="18" charset="0"/>
                        </a:rPr>
                        <a:t>FY22   </a:t>
                      </a:r>
                    </a:p>
                    <a:p>
                      <a:pPr marL="0" marR="0" algn="ctr">
                        <a:lnSpc>
                          <a:spcPct val="115000"/>
                        </a:lnSpc>
                        <a:spcBef>
                          <a:spcPts val="0"/>
                        </a:spcBef>
                        <a:spcAft>
                          <a:spcPts val="0"/>
                        </a:spcAft>
                      </a:pPr>
                      <a:r>
                        <a:rPr lang="en-US" sz="1400" dirty="0" smtClean="0">
                          <a:solidFill>
                            <a:schemeClr val="bg1"/>
                          </a:solidFill>
                          <a:effectLst/>
                          <a:latin typeface="Times New Roman" panose="02020603050405020304" pitchFamily="18" charset="0"/>
                          <a:cs typeface="Times New Roman" panose="02020603050405020304" pitchFamily="18" charset="0"/>
                        </a:rPr>
                        <a:t> (through</a:t>
                      </a:r>
                      <a:r>
                        <a:rPr lang="en-US" sz="1400" baseline="0" dirty="0" smtClean="0">
                          <a:solidFill>
                            <a:schemeClr val="bg1"/>
                          </a:solidFill>
                          <a:effectLst/>
                          <a:latin typeface="Times New Roman" panose="02020603050405020304" pitchFamily="18" charset="0"/>
                          <a:cs typeface="Times New Roman" panose="02020603050405020304" pitchFamily="18" charset="0"/>
                        </a:rPr>
                        <a:t> July)</a:t>
                      </a:r>
                      <a:endParaRPr lang="en-US" sz="1400" dirty="0" smtClean="0">
                        <a:solidFill>
                          <a:schemeClr val="bg1"/>
                        </a:solidFill>
                        <a:effectLst/>
                        <a:latin typeface="Times New Roman" panose="02020603050405020304" pitchFamily="18" charset="0"/>
                        <a:cs typeface="Times New Roman" panose="02020603050405020304" pitchFamily="18" charset="0"/>
                      </a:endParaRPr>
                    </a:p>
                  </a:txBody>
                  <a:tcPr marL="68581" marR="68581" marT="0" marB="0" anchor="b">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328966">
                <a:tc>
                  <a:txBody>
                    <a:bodyPr/>
                    <a:lstStyle/>
                    <a:p>
                      <a:pPr marL="0" marR="0">
                        <a:lnSpc>
                          <a:spcPct val="115000"/>
                        </a:lnSpc>
                        <a:spcBef>
                          <a:spcPts val="0"/>
                        </a:spcBef>
                        <a:spcAft>
                          <a:spcPts val="0"/>
                        </a:spcAft>
                      </a:pPr>
                      <a:r>
                        <a:rPr lang="en-US" sz="1200" b="0" i="0" dirty="0" smtClean="0">
                          <a:effectLst/>
                          <a:latin typeface="Times New Roman" panose="02020603050405020304" pitchFamily="18" charset="0"/>
                          <a:cs typeface="Times New Roman" panose="02020603050405020304" pitchFamily="18" charset="0"/>
                        </a:rPr>
                        <a:t>Total Providers </a:t>
                      </a:r>
                      <a:endParaRPr lang="en-US" sz="1200" b="0" i="0" dirty="0">
                        <a:effectLst/>
                        <a:latin typeface="Times New Roman" panose="02020603050405020304" pitchFamily="18" charset="0"/>
                        <a:ea typeface="Calibri"/>
                        <a:cs typeface="Times New Roman" panose="02020603050405020304" pitchFamily="18" charset="0"/>
                      </a:endParaRPr>
                    </a:p>
                  </a:txBody>
                  <a:tcPr marL="68581" marR="68581" marT="0" marB="0" anchor="b">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0" dirty="0" smtClean="0">
                          <a:effectLst/>
                          <a:latin typeface="Times New Roman" panose="02020603050405020304" pitchFamily="18" charset="0"/>
                          <a:cs typeface="Times New Roman" panose="02020603050405020304" pitchFamily="18" charset="0"/>
                        </a:rPr>
                        <a:t>8</a:t>
                      </a:r>
                      <a:endParaRPr lang="en-US" sz="1200" b="0" dirty="0">
                        <a:effectLst/>
                        <a:latin typeface="Times New Roman" panose="02020603050405020304" pitchFamily="18" charset="0"/>
                        <a:ea typeface="Calibri"/>
                        <a:cs typeface="Times New Roman" panose="02020603050405020304" pitchFamily="18" charset="0"/>
                      </a:endParaRPr>
                    </a:p>
                  </a:txBody>
                  <a:tcPr marL="68581" marR="68581" marT="0" marB="0" anchor="b">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0" dirty="0" smtClean="0">
                          <a:effectLst/>
                          <a:latin typeface="Times New Roman" panose="02020603050405020304" pitchFamily="18" charset="0"/>
                          <a:cs typeface="Times New Roman" panose="02020603050405020304" pitchFamily="18" charset="0"/>
                        </a:rPr>
                        <a:t>4</a:t>
                      </a:r>
                      <a:endParaRPr lang="en-US" sz="1200" b="0" dirty="0">
                        <a:effectLst/>
                        <a:latin typeface="Times New Roman" panose="02020603050405020304" pitchFamily="18" charset="0"/>
                        <a:ea typeface="Calibri"/>
                        <a:cs typeface="Times New Roman" panose="02020603050405020304" pitchFamily="18" charset="0"/>
                      </a:endParaRPr>
                    </a:p>
                  </a:txBody>
                  <a:tcPr marL="68581" marR="68581" marT="0" marB="0" anchor="b">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6424">
                <a:tc>
                  <a:txBody>
                    <a:bodyPr/>
                    <a:lstStyle/>
                    <a:p>
                      <a:pPr marL="0" marR="0">
                        <a:lnSpc>
                          <a:spcPct val="115000"/>
                        </a:lnSpc>
                        <a:spcBef>
                          <a:spcPts val="0"/>
                        </a:spcBef>
                        <a:spcAft>
                          <a:spcPts val="0"/>
                        </a:spcAft>
                      </a:pPr>
                      <a:r>
                        <a:rPr lang="en-US" sz="1200" b="0" i="0" dirty="0" smtClean="0">
                          <a:effectLst/>
                          <a:latin typeface="Times New Roman" panose="02020603050405020304" pitchFamily="18" charset="0"/>
                          <a:cs typeface="Times New Roman" panose="02020603050405020304" pitchFamily="18" charset="0"/>
                        </a:rPr>
                        <a:t>Passing </a:t>
                      </a:r>
                      <a:r>
                        <a:rPr lang="en-US" sz="1200" b="0" i="0" dirty="0">
                          <a:effectLst/>
                          <a:latin typeface="Times New Roman" panose="02020603050405020304" pitchFamily="18" charset="0"/>
                          <a:cs typeface="Times New Roman" panose="02020603050405020304" pitchFamily="18" charset="0"/>
                        </a:rPr>
                        <a:t>Providers</a:t>
                      </a:r>
                      <a:endParaRPr lang="en-US" sz="1200" b="0" i="0" dirty="0">
                        <a:effectLst/>
                        <a:latin typeface="Times New Roman" panose="02020603050405020304" pitchFamily="18" charset="0"/>
                        <a:ea typeface="Calibri"/>
                        <a:cs typeface="Times New Roman" panose="02020603050405020304" pitchFamily="18" charset="0"/>
                      </a:endParaRPr>
                    </a:p>
                  </a:txBody>
                  <a:tcPr marL="68581" marR="68581" marT="0" marB="0" anchor="b">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0" dirty="0" smtClean="0">
                          <a:effectLst/>
                          <a:latin typeface="Times New Roman" panose="02020603050405020304" pitchFamily="18" charset="0"/>
                          <a:cs typeface="Times New Roman" panose="02020603050405020304" pitchFamily="18" charset="0"/>
                        </a:rPr>
                        <a:t>7</a:t>
                      </a:r>
                      <a:endParaRPr lang="en-US" sz="1200" b="0" dirty="0">
                        <a:effectLst/>
                        <a:latin typeface="Times New Roman" panose="02020603050405020304" pitchFamily="18" charset="0"/>
                        <a:ea typeface="Calibri"/>
                        <a:cs typeface="Times New Roman" panose="02020603050405020304" pitchFamily="18" charset="0"/>
                      </a:endParaRPr>
                    </a:p>
                  </a:txBody>
                  <a:tcPr marL="68581" marR="68581" marT="0" marB="0" anchor="b">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0" dirty="0" smtClean="0">
                          <a:effectLst/>
                          <a:latin typeface="Times New Roman" panose="02020603050405020304" pitchFamily="18" charset="0"/>
                          <a:ea typeface="+mn-ea"/>
                          <a:cs typeface="Times New Roman" panose="02020603050405020304" pitchFamily="18" charset="0"/>
                        </a:rPr>
                        <a:t>4</a:t>
                      </a:r>
                      <a:endParaRPr lang="en-US" sz="1200" b="0" dirty="0">
                        <a:effectLst/>
                        <a:latin typeface="Times New Roman" panose="02020603050405020304" pitchFamily="18" charset="0"/>
                        <a:ea typeface="Calibri"/>
                        <a:cs typeface="Times New Roman" panose="02020603050405020304" pitchFamily="18" charset="0"/>
                      </a:endParaRPr>
                    </a:p>
                  </a:txBody>
                  <a:tcPr marL="68581" marR="68581" marT="0" marB="0" anchor="b">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6424">
                <a:tc>
                  <a:txBody>
                    <a:bodyPr/>
                    <a:lstStyle/>
                    <a:p>
                      <a:pPr marL="0" marR="0">
                        <a:lnSpc>
                          <a:spcPct val="115000"/>
                        </a:lnSpc>
                        <a:spcBef>
                          <a:spcPts val="0"/>
                        </a:spcBef>
                        <a:spcAft>
                          <a:spcPts val="0"/>
                        </a:spcAft>
                      </a:pPr>
                      <a:r>
                        <a:rPr lang="en-US" sz="1200" b="0" i="0" dirty="0" smtClean="0">
                          <a:effectLst/>
                          <a:latin typeface="Times New Roman" panose="02020603050405020304" pitchFamily="18" charset="0"/>
                          <a:cs typeface="Times New Roman" panose="02020603050405020304" pitchFamily="18" charset="0"/>
                        </a:rPr>
                        <a:t>Non-Passing </a:t>
                      </a:r>
                      <a:r>
                        <a:rPr lang="en-US" sz="1200" b="0" i="0" dirty="0">
                          <a:effectLst/>
                          <a:latin typeface="Times New Roman" panose="02020603050405020304" pitchFamily="18" charset="0"/>
                          <a:cs typeface="Times New Roman" panose="02020603050405020304" pitchFamily="18" charset="0"/>
                        </a:rPr>
                        <a:t>Providers</a:t>
                      </a:r>
                      <a:endParaRPr lang="en-US" sz="1200" b="0" i="0" dirty="0">
                        <a:effectLst/>
                        <a:latin typeface="Times New Roman" panose="02020603050405020304" pitchFamily="18" charset="0"/>
                        <a:ea typeface="Calibri"/>
                        <a:cs typeface="Times New Roman" panose="02020603050405020304" pitchFamily="18" charset="0"/>
                      </a:endParaRPr>
                    </a:p>
                  </a:txBody>
                  <a:tcPr marL="68581" marR="68581" marT="0" marB="0" anchor="b">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0" dirty="0" smtClean="0">
                          <a:effectLst/>
                          <a:latin typeface="Times New Roman" panose="02020603050405020304" pitchFamily="18" charset="0"/>
                          <a:cs typeface="Times New Roman" panose="02020603050405020304" pitchFamily="18" charset="0"/>
                        </a:rPr>
                        <a:t>1</a:t>
                      </a:r>
                      <a:endParaRPr lang="en-US" sz="1200" b="0" dirty="0">
                        <a:effectLst/>
                        <a:latin typeface="Times New Roman" panose="02020603050405020304" pitchFamily="18" charset="0"/>
                        <a:ea typeface="Calibri"/>
                        <a:cs typeface="Times New Roman" panose="02020603050405020304" pitchFamily="18" charset="0"/>
                      </a:endParaRPr>
                    </a:p>
                  </a:txBody>
                  <a:tcPr marL="68581" marR="68581" marT="0" marB="0" anchor="b">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0" dirty="0" smtClean="0">
                          <a:effectLst/>
                          <a:latin typeface="Times New Roman" panose="02020603050405020304" pitchFamily="18" charset="0"/>
                          <a:ea typeface="+mn-ea"/>
                          <a:cs typeface="Times New Roman" panose="02020603050405020304" pitchFamily="18" charset="0"/>
                        </a:rPr>
                        <a:t>0</a:t>
                      </a:r>
                      <a:endParaRPr lang="en-US" sz="1200" b="0" dirty="0">
                        <a:effectLst/>
                        <a:latin typeface="Times New Roman" panose="02020603050405020304" pitchFamily="18" charset="0"/>
                        <a:ea typeface="Calibri"/>
                        <a:cs typeface="Times New Roman" panose="02020603050405020304" pitchFamily="18" charset="0"/>
                      </a:endParaRPr>
                    </a:p>
                  </a:txBody>
                  <a:tcPr marL="68581" marR="68581" marT="0" marB="0" anchor="b">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6424">
                <a:tc>
                  <a:txBody>
                    <a:bodyPr/>
                    <a:lstStyle/>
                    <a:p>
                      <a:pPr marL="0" marR="0">
                        <a:lnSpc>
                          <a:spcPct val="115000"/>
                        </a:lnSpc>
                        <a:spcBef>
                          <a:spcPts val="0"/>
                        </a:spcBef>
                        <a:spcAft>
                          <a:spcPts val="0"/>
                        </a:spcAft>
                      </a:pPr>
                      <a:r>
                        <a:rPr lang="en-US" sz="1200" b="0" i="0" dirty="0" smtClean="0">
                          <a:effectLst/>
                          <a:latin typeface="Times New Roman" panose="02020603050405020304" pitchFamily="18" charset="0"/>
                          <a:cs typeface="Times New Roman" panose="02020603050405020304" pitchFamily="18" charset="0"/>
                        </a:rPr>
                        <a:t>Cases</a:t>
                      </a:r>
                    </a:p>
                  </a:txBody>
                  <a:tcPr marL="68581" marR="68581" marT="0" marB="0" anchor="b">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0" dirty="0" smtClean="0">
                          <a:effectLst/>
                          <a:latin typeface="Times New Roman" panose="02020603050405020304" pitchFamily="18" charset="0"/>
                          <a:cs typeface="Times New Roman" panose="02020603050405020304" pitchFamily="18" charset="0"/>
                        </a:rPr>
                        <a:t>80</a:t>
                      </a:r>
                    </a:p>
                  </a:txBody>
                  <a:tcPr marL="68581" marR="68581" marT="0" marB="0" anchor="b">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0" dirty="0" smtClean="0">
                          <a:effectLst/>
                          <a:latin typeface="Times New Roman" panose="02020603050405020304" pitchFamily="18" charset="0"/>
                          <a:cs typeface="Times New Roman" panose="02020603050405020304" pitchFamily="18" charset="0"/>
                        </a:rPr>
                        <a:t>40</a:t>
                      </a:r>
                    </a:p>
                  </a:txBody>
                  <a:tcPr marL="68581" marR="68581" marT="0" marB="0" anchor="b">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6353">
                <a:tc>
                  <a:txBody>
                    <a:bodyPr/>
                    <a:lstStyle/>
                    <a:p>
                      <a:pPr marL="0" marR="0">
                        <a:lnSpc>
                          <a:spcPct val="115000"/>
                        </a:lnSpc>
                        <a:spcBef>
                          <a:spcPts val="0"/>
                        </a:spcBef>
                        <a:spcAft>
                          <a:spcPts val="0"/>
                        </a:spcAft>
                      </a:pPr>
                      <a:r>
                        <a:rPr lang="en-US" sz="1200" b="0" i="0" dirty="0" smtClean="0">
                          <a:effectLst/>
                          <a:latin typeface="Times New Roman" panose="02020603050405020304" pitchFamily="18" charset="0"/>
                          <a:ea typeface="Calibri"/>
                          <a:cs typeface="Times New Roman" panose="02020603050405020304" pitchFamily="18" charset="0"/>
                        </a:rPr>
                        <a:t>Financial Impact</a:t>
                      </a:r>
                      <a:r>
                        <a:rPr lang="en-US" sz="1200" b="0" i="0" baseline="0" dirty="0" smtClean="0">
                          <a:effectLst/>
                          <a:latin typeface="Times New Roman" panose="02020603050405020304" pitchFamily="18" charset="0"/>
                          <a:ea typeface="Calibri"/>
                          <a:cs typeface="Times New Roman" panose="02020603050405020304" pitchFamily="18" charset="0"/>
                        </a:rPr>
                        <a:t> </a:t>
                      </a:r>
                      <a:r>
                        <a:rPr lang="en-US" sz="1200" b="0" i="0" dirty="0" smtClean="0">
                          <a:effectLst/>
                          <a:latin typeface="Times New Roman" panose="02020603050405020304" pitchFamily="18" charset="0"/>
                          <a:ea typeface="Calibri"/>
                          <a:cs typeface="Times New Roman" panose="02020603050405020304" pitchFamily="18" charset="0"/>
                        </a:rPr>
                        <a:t>*</a:t>
                      </a:r>
                      <a:r>
                        <a:rPr lang="en-US" sz="1200" b="0" i="1" dirty="0" smtClean="0">
                          <a:effectLst/>
                          <a:latin typeface="Times New Roman" panose="02020603050405020304" pitchFamily="18" charset="0"/>
                          <a:ea typeface="Calibri"/>
                          <a:cs typeface="Times New Roman" panose="02020603050405020304" pitchFamily="18" charset="0"/>
                        </a:rPr>
                        <a:t>Estimate</a:t>
                      </a:r>
                      <a:endParaRPr lang="en-US" sz="1200" b="0" i="1" dirty="0">
                        <a:effectLst/>
                        <a:latin typeface="Times New Roman" panose="02020603050405020304" pitchFamily="18" charset="0"/>
                        <a:ea typeface="Calibri"/>
                        <a:cs typeface="Times New Roman" panose="02020603050405020304" pitchFamily="18" charset="0"/>
                      </a:endParaRPr>
                    </a:p>
                  </a:txBody>
                  <a:tcPr marL="68581" marR="68581" marT="0" marB="0" anchor="b">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0" dirty="0" smtClean="0">
                          <a:effectLst/>
                          <a:latin typeface="Times New Roman" panose="02020603050405020304" pitchFamily="18" charset="0"/>
                          <a:ea typeface="Calibri"/>
                          <a:cs typeface="Times New Roman" panose="02020603050405020304" pitchFamily="18" charset="0"/>
                        </a:rPr>
                        <a:t>~$931</a:t>
                      </a:r>
                      <a:endParaRPr lang="en-US" sz="1200" b="0" dirty="0">
                        <a:effectLst/>
                        <a:latin typeface="Times New Roman" panose="02020603050405020304" pitchFamily="18" charset="0"/>
                        <a:ea typeface="Calibri"/>
                        <a:cs typeface="Times New Roman" panose="02020603050405020304" pitchFamily="18" charset="0"/>
                      </a:endParaRPr>
                    </a:p>
                  </a:txBody>
                  <a:tcPr marL="68581" marR="68581"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0" dirty="0" smtClean="0">
                          <a:effectLst/>
                          <a:latin typeface="Times New Roman" panose="02020603050405020304" pitchFamily="18" charset="0"/>
                          <a:ea typeface="Calibri"/>
                          <a:cs typeface="Times New Roman" panose="02020603050405020304" pitchFamily="18" charset="0"/>
                        </a:rPr>
                        <a:t>~$338</a:t>
                      </a:r>
                      <a:endParaRPr lang="en-US" sz="1200" b="0" dirty="0">
                        <a:effectLst/>
                        <a:latin typeface="Times New Roman" panose="02020603050405020304" pitchFamily="18" charset="0"/>
                        <a:ea typeface="Calibri"/>
                        <a:cs typeface="Times New Roman" panose="02020603050405020304" pitchFamily="18" charset="0"/>
                      </a:endParaRPr>
                    </a:p>
                  </a:txBody>
                  <a:tcPr marL="68581" marR="68581"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66424">
                <a:tc>
                  <a:txBody>
                    <a:bodyPr/>
                    <a:lstStyle/>
                    <a:p>
                      <a:pPr marL="0" marR="0">
                        <a:lnSpc>
                          <a:spcPct val="115000"/>
                        </a:lnSpc>
                        <a:spcBef>
                          <a:spcPts val="0"/>
                        </a:spcBef>
                        <a:spcAft>
                          <a:spcPts val="0"/>
                        </a:spcAft>
                      </a:pPr>
                      <a:r>
                        <a:rPr lang="en-US" sz="1200" b="0" i="0" dirty="0" smtClean="0">
                          <a:effectLst/>
                          <a:latin typeface="Times New Roman" panose="02020603050405020304" pitchFamily="18" charset="0"/>
                          <a:cs typeface="Times New Roman" panose="02020603050405020304" pitchFamily="18" charset="0"/>
                        </a:rPr>
                        <a:t>Compliance </a:t>
                      </a:r>
                      <a:r>
                        <a:rPr lang="en-US" sz="1200" b="0" i="0" dirty="0">
                          <a:effectLst/>
                          <a:latin typeface="Times New Roman" panose="02020603050405020304" pitchFamily="18" charset="0"/>
                          <a:cs typeface="Times New Roman" panose="02020603050405020304" pitchFamily="18" charset="0"/>
                        </a:rPr>
                        <a:t>Rate</a:t>
                      </a:r>
                      <a:endParaRPr lang="en-US" sz="1200" b="0" i="0" dirty="0">
                        <a:effectLst/>
                        <a:latin typeface="Times New Roman" panose="02020603050405020304" pitchFamily="18" charset="0"/>
                        <a:ea typeface="Calibri"/>
                        <a:cs typeface="Times New Roman" panose="02020603050405020304" pitchFamily="18" charset="0"/>
                      </a:endParaRPr>
                    </a:p>
                  </a:txBody>
                  <a:tcPr marL="68581" marR="68581" marT="0" marB="0" anchor="b">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0" dirty="0" smtClean="0">
                          <a:effectLst/>
                          <a:latin typeface="Times New Roman" panose="02020603050405020304" pitchFamily="18" charset="0"/>
                          <a:cs typeface="Times New Roman" panose="02020603050405020304" pitchFamily="18" charset="0"/>
                        </a:rPr>
                        <a:t>93%</a:t>
                      </a:r>
                      <a:endParaRPr lang="en-US" sz="1200" b="0" dirty="0">
                        <a:effectLst/>
                        <a:latin typeface="Times New Roman" panose="02020603050405020304" pitchFamily="18" charset="0"/>
                        <a:ea typeface="Calibri"/>
                        <a:cs typeface="Times New Roman" panose="02020603050405020304" pitchFamily="18" charset="0"/>
                      </a:endParaRPr>
                    </a:p>
                  </a:txBody>
                  <a:tcPr marL="68581" marR="68581" marT="0" marB="0" anchor="b">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0" dirty="0" smtClean="0">
                          <a:effectLst/>
                          <a:latin typeface="Times New Roman" panose="02020603050405020304" pitchFamily="18" charset="0"/>
                          <a:cs typeface="Times New Roman" panose="02020603050405020304" pitchFamily="18" charset="0"/>
                        </a:rPr>
                        <a:t>92%</a:t>
                      </a:r>
                      <a:endParaRPr lang="en-US" sz="1200" b="0" dirty="0">
                        <a:effectLst/>
                        <a:latin typeface="Times New Roman" panose="02020603050405020304" pitchFamily="18" charset="0"/>
                        <a:ea typeface="Calibri"/>
                        <a:cs typeface="Times New Roman" panose="02020603050405020304" pitchFamily="18" charset="0"/>
                      </a:endParaRPr>
                    </a:p>
                  </a:txBody>
                  <a:tcPr marL="68581" marR="68581" marT="0" marB="0" anchor="b">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aphicFrame>
        <p:nvGraphicFramePr>
          <p:cNvPr id="11" name="Table 10"/>
          <p:cNvGraphicFramePr>
            <a:graphicFrameLocks noGrp="1"/>
          </p:cNvGraphicFramePr>
          <p:nvPr>
            <p:extLst/>
          </p:nvPr>
        </p:nvGraphicFramePr>
        <p:xfrm>
          <a:off x="6153216" y="818861"/>
          <a:ext cx="5261020" cy="2235920"/>
        </p:xfrm>
        <a:graphic>
          <a:graphicData uri="http://schemas.openxmlformats.org/drawingml/2006/table">
            <a:tbl>
              <a:tblPr/>
              <a:tblGrid>
                <a:gridCol w="3237688">
                  <a:extLst>
                    <a:ext uri="{9D8B030D-6E8A-4147-A177-3AD203B41FA5}">
                      <a16:colId xmlns:a16="http://schemas.microsoft.com/office/drawing/2014/main" val="20000"/>
                    </a:ext>
                  </a:extLst>
                </a:gridCol>
                <a:gridCol w="1011666">
                  <a:extLst>
                    <a:ext uri="{9D8B030D-6E8A-4147-A177-3AD203B41FA5}">
                      <a16:colId xmlns:a16="http://schemas.microsoft.com/office/drawing/2014/main" val="20001"/>
                    </a:ext>
                  </a:extLst>
                </a:gridCol>
                <a:gridCol w="1011666">
                  <a:extLst>
                    <a:ext uri="{9D8B030D-6E8A-4147-A177-3AD203B41FA5}">
                      <a16:colId xmlns:a16="http://schemas.microsoft.com/office/drawing/2014/main" val="20002"/>
                    </a:ext>
                  </a:extLst>
                </a:gridCol>
              </a:tblGrid>
              <a:tr h="540525">
                <a:tc>
                  <a:txBody>
                    <a:bodyPr/>
                    <a:lstStyle/>
                    <a:p>
                      <a:pPr algn="l" fontAlgn="b"/>
                      <a:r>
                        <a:rPr lang="en-US" sz="1400" b="1" i="0" u="none" strike="noStrike" dirty="0" smtClean="0">
                          <a:solidFill>
                            <a:schemeClr val="bg1"/>
                          </a:solidFill>
                          <a:effectLst/>
                          <a:latin typeface="Times New Roman" panose="02020603050405020304" pitchFamily="18" charset="0"/>
                          <a:cs typeface="Times New Roman" panose="02020603050405020304" pitchFamily="18" charset="0"/>
                        </a:rPr>
                        <a:t>CPT Deficiency by Category </a:t>
                      </a:r>
                      <a:endParaRPr lang="en-US"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solidFill>
                      <a:schemeClr val="accent1"/>
                    </a:solidFill>
                  </a:tcPr>
                </a:tc>
                <a:tc>
                  <a:txBody>
                    <a:bodyPr/>
                    <a:lstStyle/>
                    <a:p>
                      <a:pPr algn="ctr" fontAlgn="b"/>
                      <a:r>
                        <a:rPr lang="en-US" sz="1400" b="1" i="0" u="none" strike="noStrike" dirty="0" smtClean="0">
                          <a:solidFill>
                            <a:schemeClr val="bg1"/>
                          </a:solidFill>
                          <a:effectLst/>
                          <a:latin typeface="Times New Roman" panose="02020603050405020304" pitchFamily="18" charset="0"/>
                          <a:cs typeface="Times New Roman" panose="02020603050405020304" pitchFamily="18" charset="0"/>
                        </a:rPr>
                        <a:t>FY21 Q4</a:t>
                      </a:r>
                      <a:endParaRPr lang="en-US"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solidFill>
                      <a:schemeClr val="accent1"/>
                    </a:solidFill>
                  </a:tcPr>
                </a:tc>
                <a:tc>
                  <a:txBody>
                    <a:bodyPr/>
                    <a:lstStyle/>
                    <a:p>
                      <a:pPr algn="ctr" fontAlgn="b"/>
                      <a:r>
                        <a:rPr lang="en-US" sz="1400" b="1" i="0" u="none" strike="noStrike" dirty="0" smtClean="0">
                          <a:solidFill>
                            <a:schemeClr val="bg1"/>
                          </a:solidFill>
                          <a:effectLst/>
                          <a:latin typeface="Times New Roman" panose="02020603050405020304" pitchFamily="18" charset="0"/>
                          <a:cs typeface="Times New Roman" panose="02020603050405020304" pitchFamily="18" charset="0"/>
                        </a:rPr>
                        <a:t>FY22 YTD</a:t>
                      </a:r>
                      <a:endParaRPr lang="en-US"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solidFill>
                      <a:schemeClr val="accent1"/>
                    </a:solidFill>
                  </a:tcPr>
                </a:tc>
                <a:extLst>
                  <a:ext uri="{0D108BD9-81ED-4DB2-BD59-A6C34878D82A}">
                    <a16:rowId xmlns:a16="http://schemas.microsoft.com/office/drawing/2014/main" val="10000"/>
                  </a:ext>
                </a:extLst>
              </a:tr>
              <a:tr h="339079">
                <a:tc>
                  <a:txBody>
                    <a:bodyPr/>
                    <a:lstStyle/>
                    <a:p>
                      <a:pPr algn="l" fontAlgn="b"/>
                      <a:r>
                        <a:rPr lang="en-US" sz="1200" b="0" i="0" u="none" strike="noStrike" smtClean="0">
                          <a:solidFill>
                            <a:srgbClr val="000000"/>
                          </a:solidFill>
                          <a:effectLst/>
                          <a:latin typeface="Times New Roman" panose="02020603050405020304" pitchFamily="18" charset="0"/>
                          <a:cs typeface="Times New Roman" panose="02020603050405020304" pitchFamily="18" charset="0"/>
                        </a:rPr>
                        <a:t>Overcoded E&amp;M (1 level)</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tcPr>
                </a:tc>
                <a:tc>
                  <a:txBody>
                    <a:bodyPr/>
                    <a:lstStyle/>
                    <a:p>
                      <a:pPr algn="ctr" fontAlgn="b"/>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10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tcPr>
                </a:tc>
                <a:tc>
                  <a:txBody>
                    <a:bodyPr/>
                    <a:lstStyle/>
                    <a:p>
                      <a:pPr algn="ctr" fontAlgn="b"/>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3</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339079">
                <a:tc>
                  <a:txBody>
                    <a:bodyPr/>
                    <a:lstStyle/>
                    <a:p>
                      <a:pPr algn="l" fontAlgn="b"/>
                      <a:r>
                        <a:rPr lang="en-US" sz="1200" b="0" i="0" u="none" strike="noStrike" smtClean="0">
                          <a:solidFill>
                            <a:srgbClr val="000000"/>
                          </a:solidFill>
                          <a:effectLst/>
                          <a:latin typeface="Times New Roman" panose="02020603050405020304" pitchFamily="18" charset="0"/>
                          <a:cs typeface="Times New Roman" panose="02020603050405020304" pitchFamily="18" charset="0"/>
                        </a:rPr>
                        <a:t>Overcoded E&amp;M (2 levels)</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tcPr>
                </a:tc>
                <a:tc>
                  <a:txBody>
                    <a:bodyPr/>
                    <a:lstStyle/>
                    <a:p>
                      <a:pPr algn="ctr" fontAlgn="b"/>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tcPr>
                </a:tc>
                <a:tc>
                  <a:txBody>
                    <a:bodyPr/>
                    <a:lstStyle/>
                    <a:p>
                      <a:pPr algn="ctr" fontAlgn="b"/>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2</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339079">
                <a:tc>
                  <a:txBody>
                    <a:bodyPr/>
                    <a:lstStyle/>
                    <a:p>
                      <a:pPr algn="l" fontAlgn="b"/>
                      <a:r>
                        <a:rPr lang="en-US" sz="1200" b="0" i="0" u="none" strike="noStrike" smtClean="0">
                          <a:solidFill>
                            <a:srgbClr val="000000"/>
                          </a:solidFill>
                          <a:effectLst/>
                          <a:latin typeface="Times New Roman" panose="02020603050405020304" pitchFamily="18" charset="0"/>
                          <a:cs typeface="Times New Roman" panose="02020603050405020304" pitchFamily="18" charset="0"/>
                        </a:rPr>
                        <a:t>Undercoded E&amp;M (1 level)</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tcPr>
                </a:tc>
                <a:tc>
                  <a:txBody>
                    <a:bodyPr/>
                    <a:lstStyle/>
                    <a:p>
                      <a:pPr algn="ctr" fontAlgn="b"/>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9</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tcPr>
                </a:tc>
                <a:tc>
                  <a:txBody>
                    <a:bodyPr/>
                    <a:lstStyle/>
                    <a:p>
                      <a:pPr algn="ctr" fontAlgn="b"/>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8</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339079">
                <a:tc>
                  <a:txBody>
                    <a:bodyPr/>
                    <a:lstStyle/>
                    <a:p>
                      <a:pPr algn="l" fontAlgn="b"/>
                      <a:r>
                        <a:rPr lang="en-US" sz="1200" b="0" i="0" u="none" strike="noStrike" smtClean="0">
                          <a:solidFill>
                            <a:srgbClr val="000000"/>
                          </a:solidFill>
                          <a:effectLst/>
                          <a:latin typeface="Times New Roman" panose="02020603050405020304" pitchFamily="18" charset="0"/>
                          <a:cs typeface="Times New Roman" panose="02020603050405020304" pitchFamily="18" charset="0"/>
                        </a:rPr>
                        <a:t>Undercoded E&amp;M (2 levels)</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tcPr>
                </a:tc>
                <a:tc>
                  <a:txBody>
                    <a:bodyPr/>
                    <a:lstStyle/>
                    <a:p>
                      <a:pPr algn="ctr" fontAlgn="b"/>
                      <a:r>
                        <a:rPr lang="en-US" sz="1200" b="0" i="0" u="none" strike="noStrike" smtClean="0">
                          <a:solidFill>
                            <a:srgbClr val="000000"/>
                          </a:solidFill>
                          <a:effectLst/>
                          <a:latin typeface="Times New Roman" panose="02020603050405020304" pitchFamily="18" charset="0"/>
                          <a:cs typeface="Times New Roman" panose="02020603050405020304" pitchFamily="18" charset="0"/>
                        </a:rPr>
                        <a:t>2</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tcPr>
                </a:tc>
                <a:tc>
                  <a:txBody>
                    <a:bodyPr/>
                    <a:lstStyle/>
                    <a:p>
                      <a:pPr algn="ctr" fontAlgn="b"/>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339079">
                <a:tc>
                  <a:txBody>
                    <a:bodyPr/>
                    <a:lstStyle/>
                    <a:p>
                      <a:pPr algn="l" fontAlgn="b"/>
                      <a:r>
                        <a:rPr lang="en-US" sz="1200" b="0" i="0" u="none" strike="noStrike" smtClean="0">
                          <a:solidFill>
                            <a:srgbClr val="000000"/>
                          </a:solidFill>
                          <a:effectLst/>
                          <a:latin typeface="Times New Roman" panose="02020603050405020304" pitchFamily="18" charset="0"/>
                          <a:cs typeface="Times New Roman" panose="02020603050405020304" pitchFamily="18" charset="0"/>
                        </a:rPr>
                        <a:t>Incorrect E&amp;M Category</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tcPr>
                </a:tc>
                <a:tc>
                  <a:txBody>
                    <a:bodyPr/>
                    <a:lstStyle/>
                    <a:p>
                      <a:pPr algn="ctr" fontAlgn="b"/>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1</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tcPr>
                </a:tc>
                <a:tc>
                  <a:txBody>
                    <a:bodyPr/>
                    <a:lstStyle/>
                    <a:p>
                      <a:pPr algn="ctr" fontAlgn="b"/>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2</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7028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84" y="123533"/>
            <a:ext cx="11918731" cy="431153"/>
          </a:xfrm>
        </p:spPr>
        <p:txBody>
          <a:bodyPr/>
          <a:lstStyle/>
          <a:p>
            <a:pPr>
              <a:defRPr/>
            </a:pPr>
            <a:r>
              <a:rPr lang="en-US" sz="2400" dirty="0">
                <a:latin typeface="Times New Roman" panose="02020603050405020304" pitchFamily="18" charset="0"/>
                <a:cs typeface="Times New Roman" panose="02020603050405020304" pitchFamily="18" charset="0"/>
              </a:rPr>
              <a:t>Ingalls </a:t>
            </a:r>
            <a:r>
              <a:rPr lang="en-US" sz="2400" dirty="0" smtClean="0">
                <a:latin typeface="Times New Roman" panose="02020603050405020304" pitchFamily="18" charset="0"/>
                <a:cs typeface="Times New Roman" panose="02020603050405020304" pitchFamily="18" charset="0"/>
              </a:rPr>
              <a:t>FY21/FY22  </a:t>
            </a:r>
            <a:r>
              <a:rPr lang="en-US" sz="2400" dirty="0">
                <a:latin typeface="Times New Roman" panose="02020603050405020304" pitchFamily="18" charset="0"/>
                <a:cs typeface="Times New Roman" panose="02020603050405020304" pitchFamily="18" charset="0"/>
              </a:rPr>
              <a:t>YTD </a:t>
            </a:r>
            <a:r>
              <a:rPr lang="en-US" sz="2400" dirty="0" smtClean="0">
                <a:latin typeface="Times New Roman" panose="02020603050405020304" pitchFamily="18" charset="0"/>
                <a:cs typeface="Times New Roman" panose="02020603050405020304" pitchFamily="18" charset="0"/>
              </a:rPr>
              <a:t>Focused Audits (Update)</a:t>
            </a:r>
            <a:endParaRPr lang="en-US" sz="2400" dirty="0">
              <a:latin typeface="Times New Roman" panose="02020603050405020304" pitchFamily="18" charset="0"/>
              <a:cs typeface="Times New Roman" panose="02020603050405020304" pitchFamily="18" charset="0"/>
            </a:endParaRPr>
          </a:p>
        </p:txBody>
      </p:sp>
      <p:sp>
        <p:nvSpPr>
          <p:cNvPr id="97283" name="Slide Number Placeholder 3"/>
          <p:cNvSpPr>
            <a:spLocks noGrp="1"/>
          </p:cNvSpPr>
          <p:nvPr>
            <p:ph type="sldNum" sz="quarter" idx="10"/>
          </p:nvPr>
        </p:nvSpPr>
        <p:spPr bwMode="auto">
          <a:xfrm>
            <a:off x="8158163" y="5792788"/>
            <a:ext cx="509588" cy="227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45720" rIns="91440" bIns="45720" rtlCol="0" anchor="b">
            <a:noAutofit/>
          </a:bodyPr>
          <a:lstStyle>
            <a:lvl1pPr>
              <a:defRPr>
                <a:solidFill>
                  <a:schemeClr val="tx1"/>
                </a:solidFill>
                <a:latin typeface="Arial" pitchFamily="34" charset="0"/>
                <a:ea typeface="ヒラギノ角ゴ Pro W3"/>
                <a:cs typeface="ヒラギノ角ゴ Pro W3"/>
              </a:defRPr>
            </a:lvl1pPr>
            <a:lvl2pPr marL="417513" indent="-160338">
              <a:defRPr>
                <a:solidFill>
                  <a:schemeClr val="tx1"/>
                </a:solidFill>
                <a:latin typeface="Arial" pitchFamily="34" charset="0"/>
                <a:ea typeface="ヒラギノ角ゴ Pro W3"/>
                <a:cs typeface="ヒラギノ角ゴ Pro W3"/>
              </a:defRPr>
            </a:lvl2pPr>
            <a:lvl3pPr marL="642938" indent="-128588">
              <a:defRPr>
                <a:solidFill>
                  <a:schemeClr val="tx1"/>
                </a:solidFill>
                <a:latin typeface="Arial" pitchFamily="34" charset="0"/>
                <a:ea typeface="ヒラギノ角ゴ Pro W3"/>
                <a:cs typeface="ヒラギノ角ゴ Pro W3"/>
              </a:defRPr>
            </a:lvl3pPr>
            <a:lvl4pPr marL="900113" indent="-128588">
              <a:defRPr>
                <a:solidFill>
                  <a:schemeClr val="tx1"/>
                </a:solidFill>
                <a:latin typeface="Arial" pitchFamily="34" charset="0"/>
                <a:ea typeface="ヒラギノ角ゴ Pro W3"/>
                <a:cs typeface="ヒラギノ角ゴ Pro W3"/>
              </a:defRPr>
            </a:lvl4pPr>
            <a:lvl5pPr marL="1157288" indent="-128588">
              <a:defRPr>
                <a:solidFill>
                  <a:schemeClr val="tx1"/>
                </a:solidFill>
                <a:latin typeface="Arial" pitchFamily="34" charset="0"/>
                <a:ea typeface="ヒラギノ角ゴ Pro W3"/>
                <a:cs typeface="ヒラギノ角ゴ Pro W3"/>
              </a:defRPr>
            </a:lvl5pPr>
            <a:lvl6pPr marL="1614488" indent="-128588"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071688" indent="-128588"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2528888" indent="-128588"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2986088" indent="-128588"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fld id="{D8560EE1-767C-4EAC-B6DD-A58CF06CAE7D}" type="slidenum">
              <a:rPr lang="en-US" altLang="en-US">
                <a:solidFill>
                  <a:srgbClr val="D6D6D0"/>
                </a:solidFill>
                <a:cs typeface="Arial" pitchFamily="34" charset="0"/>
              </a:rPr>
              <a:pPr/>
              <a:t>15</a:t>
            </a:fld>
            <a:endParaRPr lang="en-US" altLang="en-US">
              <a:solidFill>
                <a:srgbClr val="D6D6D0"/>
              </a:solidFill>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727778944"/>
              </p:ext>
            </p:extLst>
          </p:nvPr>
        </p:nvGraphicFramePr>
        <p:xfrm>
          <a:off x="193184" y="721073"/>
          <a:ext cx="11565227" cy="4689752"/>
        </p:xfrm>
        <a:graphic>
          <a:graphicData uri="http://schemas.openxmlformats.org/drawingml/2006/table">
            <a:tbl>
              <a:tblPr firstRow="1" bandRow="1">
                <a:tableStyleId>{5C22544A-7EE6-4342-B048-85BDC9FD1C3A}</a:tableStyleId>
              </a:tblPr>
              <a:tblGrid>
                <a:gridCol w="2202542">
                  <a:extLst>
                    <a:ext uri="{9D8B030D-6E8A-4147-A177-3AD203B41FA5}">
                      <a16:colId xmlns:a16="http://schemas.microsoft.com/office/drawing/2014/main" val="20000"/>
                    </a:ext>
                  </a:extLst>
                </a:gridCol>
                <a:gridCol w="6253753">
                  <a:extLst>
                    <a:ext uri="{9D8B030D-6E8A-4147-A177-3AD203B41FA5}">
                      <a16:colId xmlns:a16="http://schemas.microsoft.com/office/drawing/2014/main" val="20001"/>
                    </a:ext>
                  </a:extLst>
                </a:gridCol>
                <a:gridCol w="3108932">
                  <a:extLst>
                    <a:ext uri="{9D8B030D-6E8A-4147-A177-3AD203B41FA5}">
                      <a16:colId xmlns:a16="http://schemas.microsoft.com/office/drawing/2014/main" val="20002"/>
                    </a:ext>
                  </a:extLst>
                </a:gridCol>
              </a:tblGrid>
              <a:tr h="222113">
                <a:tc>
                  <a:txBody>
                    <a:bodyPr/>
                    <a:lstStyle/>
                    <a:p>
                      <a:r>
                        <a:rPr lang="en-US" sz="1200" dirty="0" smtClean="0">
                          <a:latin typeface="Times New Roman" panose="02020603050405020304" pitchFamily="18" charset="0"/>
                          <a:cs typeface="Times New Roman" panose="02020603050405020304" pitchFamily="18" charset="0"/>
                        </a:rPr>
                        <a:t>Focus</a:t>
                      </a:r>
                      <a:endParaRPr lang="en-US" sz="1200" dirty="0">
                        <a:solidFill>
                          <a:schemeClr val="bg1"/>
                        </a:solidFill>
                        <a:latin typeface="Times New Roman" panose="02020603050405020304" pitchFamily="18" charset="0"/>
                        <a:cs typeface="Times New Roman" panose="02020603050405020304" pitchFamily="18" charset="0"/>
                      </a:endParaRPr>
                    </a:p>
                  </a:txBody>
                  <a:tcPr marL="38576" marR="38576" marT="25711" marB="25711">
                    <a:solidFill>
                      <a:schemeClr val="tx1">
                        <a:lumMod val="90000"/>
                        <a:lumOff val="10000"/>
                      </a:schemeClr>
                    </a:solidFill>
                  </a:tcPr>
                </a:tc>
                <a:tc>
                  <a:txBody>
                    <a:bodyPr/>
                    <a:lstStyle/>
                    <a:p>
                      <a:r>
                        <a:rPr lang="en-US" sz="1200" dirty="0" smtClean="0">
                          <a:latin typeface="Times New Roman" panose="02020603050405020304" pitchFamily="18" charset="0"/>
                          <a:cs typeface="Times New Roman" panose="02020603050405020304" pitchFamily="18" charset="0"/>
                        </a:rPr>
                        <a:t>Background</a:t>
                      </a:r>
                      <a:endParaRPr lang="en-US" sz="1200" dirty="0">
                        <a:solidFill>
                          <a:schemeClr val="bg1"/>
                        </a:solidFill>
                        <a:latin typeface="Times New Roman" panose="02020603050405020304" pitchFamily="18" charset="0"/>
                        <a:cs typeface="Times New Roman" panose="02020603050405020304" pitchFamily="18" charset="0"/>
                      </a:endParaRPr>
                    </a:p>
                  </a:txBody>
                  <a:tcPr marL="38576" marR="38576" marT="25711" marB="25711">
                    <a:solidFill>
                      <a:schemeClr val="tx1">
                        <a:lumMod val="90000"/>
                        <a:lumOff val="10000"/>
                      </a:schemeClr>
                    </a:solidFill>
                  </a:tcPr>
                </a:tc>
                <a:tc>
                  <a:txBody>
                    <a:bodyPr/>
                    <a:lstStyle/>
                    <a:p>
                      <a:r>
                        <a:rPr lang="en-US" sz="1200" dirty="0" smtClean="0">
                          <a:latin typeface="Times New Roman" panose="02020603050405020304" pitchFamily="18" charset="0"/>
                          <a:cs typeface="Times New Roman" panose="02020603050405020304" pitchFamily="18" charset="0"/>
                        </a:rPr>
                        <a:t>Results</a:t>
                      </a:r>
                      <a:endParaRPr lang="en-US" sz="1200" dirty="0">
                        <a:solidFill>
                          <a:schemeClr val="bg1"/>
                        </a:solidFill>
                        <a:latin typeface="Times New Roman" panose="02020603050405020304" pitchFamily="18" charset="0"/>
                        <a:cs typeface="Times New Roman" panose="02020603050405020304" pitchFamily="18" charset="0"/>
                      </a:endParaRPr>
                    </a:p>
                  </a:txBody>
                  <a:tcPr marL="38576" marR="38576" marT="25711" marB="25711">
                    <a:solidFill>
                      <a:schemeClr val="tx1">
                        <a:lumMod val="90000"/>
                        <a:lumOff val="10000"/>
                      </a:schemeClr>
                    </a:solidFill>
                  </a:tcPr>
                </a:tc>
                <a:extLst>
                  <a:ext uri="{0D108BD9-81ED-4DB2-BD59-A6C34878D82A}">
                    <a16:rowId xmlns:a16="http://schemas.microsoft.com/office/drawing/2014/main" val="10000"/>
                  </a:ext>
                </a:extLst>
              </a:tr>
              <a:tr h="760616">
                <a:tc>
                  <a:txBody>
                    <a:bodyPr/>
                    <a:lstStyle/>
                    <a:p>
                      <a:pPr marL="0" lvl="1">
                        <a:lnSpc>
                          <a:spcPct val="90000"/>
                        </a:lnSpc>
                        <a:spcAft>
                          <a:spcPct val="15000"/>
                        </a:spcAft>
                        <a:defRPr/>
                      </a:pPr>
                      <a:r>
                        <a:rPr lang="en-US" altLang="en-US" sz="1200" u="none" dirty="0" smtClean="0">
                          <a:latin typeface="Times New Roman" panose="02020603050405020304" pitchFamily="18" charset="0"/>
                          <a:cs typeface="Times New Roman" panose="02020603050405020304" pitchFamily="18" charset="0"/>
                        </a:rPr>
                        <a:t>Inpatient Psychiatry: Medical Necessity-Follow</a:t>
                      </a:r>
                      <a:r>
                        <a:rPr lang="en-US" altLang="en-US" sz="1200" u="none" baseline="0" dirty="0" smtClean="0">
                          <a:latin typeface="Times New Roman" panose="02020603050405020304" pitchFamily="18" charset="0"/>
                          <a:cs typeface="Times New Roman" panose="02020603050405020304" pitchFamily="18" charset="0"/>
                        </a:rPr>
                        <a:t> up</a:t>
                      </a:r>
                      <a:endParaRPr lang="en-US" altLang="en-US" sz="1200" u="none" dirty="0" smtClean="0">
                        <a:latin typeface="Times New Roman" panose="02020603050405020304" pitchFamily="18" charset="0"/>
                        <a:cs typeface="Times New Roman" panose="02020603050405020304" pitchFamily="18" charset="0"/>
                      </a:endParaRPr>
                    </a:p>
                    <a:p>
                      <a:endParaRPr lang="en-US" sz="1200" b="1" dirty="0">
                        <a:latin typeface="Times New Roman" panose="02020603050405020304" pitchFamily="18" charset="0"/>
                        <a:cs typeface="Times New Roman" panose="02020603050405020304" pitchFamily="18" charset="0"/>
                      </a:endParaRPr>
                    </a:p>
                  </a:txBody>
                  <a:tcPr marL="38576" marR="38576" marT="25711" marB="2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WORKPLAN: This</a:t>
                      </a:r>
                      <a:r>
                        <a:rPr lang="en-US" sz="1200" baseline="0" dirty="0" smtClean="0">
                          <a:latin typeface="Times New Roman" panose="02020603050405020304" pitchFamily="18" charset="0"/>
                          <a:cs typeface="Times New Roman" panose="02020603050405020304" pitchFamily="18" charset="0"/>
                        </a:rPr>
                        <a:t> is a follow-up audit to assess for the completion and retention of the physician certification for inpatient psychiatry admissions.  This was identified in a previous audit as a low compliance measure. </a:t>
                      </a:r>
                      <a:endParaRPr lang="en-US" sz="1200" dirty="0" smtClean="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txBody>
                  <a:tcPr marL="38576" marR="38576" marT="25711" marB="25711"/>
                </a:tc>
                <a:tc>
                  <a: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aseline="0" dirty="0" smtClean="0">
                          <a:latin typeface="Times New Roman" panose="02020603050405020304" pitchFamily="18" charset="0"/>
                          <a:cs typeface="Times New Roman" panose="02020603050405020304" pitchFamily="18" charset="0"/>
                        </a:rPr>
                        <a:t>6/2021: Compliance rate 50%</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aseline="0" dirty="0" smtClean="0">
                          <a:latin typeface="Times New Roman" panose="02020603050405020304" pitchFamily="18" charset="0"/>
                          <a:cs typeface="Times New Roman" panose="02020603050405020304" pitchFamily="18" charset="0"/>
                        </a:rPr>
                        <a:t>Previous compliance rates: 54%, 64% and 90%</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aseline="0" dirty="0" smtClean="0">
                          <a:latin typeface="Times New Roman" panose="02020603050405020304" pitchFamily="18" charset="0"/>
                          <a:cs typeface="Times New Roman" panose="02020603050405020304" pitchFamily="18" charset="0"/>
                        </a:rPr>
                        <a:t>Reaudit in 3 months-in progress</a:t>
                      </a:r>
                    </a:p>
                  </a:txBody>
                  <a:tcPr marL="38576" marR="38576" marT="25711" marB="25711"/>
                </a:tc>
                <a:extLst>
                  <a:ext uri="{0D108BD9-81ED-4DB2-BD59-A6C34878D82A}">
                    <a16:rowId xmlns:a16="http://schemas.microsoft.com/office/drawing/2014/main" val="10001"/>
                  </a:ext>
                </a:extLst>
              </a:tr>
              <a:tr h="746200">
                <a:tc>
                  <a:txBody>
                    <a:bodyPr/>
                    <a:lstStyle/>
                    <a:p>
                      <a:r>
                        <a:rPr lang="en-US" sz="1200" dirty="0" smtClean="0">
                          <a:latin typeface="Times New Roman" panose="02020603050405020304" pitchFamily="18" charset="0"/>
                          <a:cs typeface="Times New Roman" panose="02020603050405020304" pitchFamily="18" charset="0"/>
                        </a:rPr>
                        <a:t>Modifier 25</a:t>
                      </a:r>
                      <a:endParaRPr lang="en-US" sz="1200" b="1" dirty="0">
                        <a:solidFill>
                          <a:schemeClr val="tx1"/>
                        </a:solidFill>
                        <a:latin typeface="Times New Roman" panose="02020603050405020304" pitchFamily="18" charset="0"/>
                        <a:cs typeface="Times New Roman" panose="02020603050405020304" pitchFamily="18" charset="0"/>
                      </a:endParaRPr>
                    </a:p>
                  </a:txBody>
                  <a:tcPr marL="38576" marR="38576" marT="25714" marB="2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WORKPLAN: Modifier–25 applies only to E/M service codes when an E/M service was provided on the same date as a diagnostic medical/surgical and/or therapeutic medical/surgical procedure(s). It is not necessary that the procedure and the E/M service be provided by the same physician/practitioner for the modifier –25 to apply in the facility setting.</a:t>
                      </a:r>
                      <a:endParaRPr lang="en-US" sz="1200" dirty="0" smtClean="0">
                        <a:solidFill>
                          <a:schemeClr val="tx1"/>
                        </a:solidFill>
                        <a:latin typeface="Times New Roman" panose="02020603050405020304" pitchFamily="18" charset="0"/>
                        <a:cs typeface="Times New Roman" panose="02020603050405020304" pitchFamily="18" charset="0"/>
                      </a:endParaRPr>
                    </a:p>
                  </a:txBody>
                  <a:tcPr marL="38576" marR="38576" marT="25714" marB="25714"/>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latin typeface="Times New Roman" panose="02020603050405020304" pitchFamily="18" charset="0"/>
                          <a:cs typeface="Times New Roman" panose="02020603050405020304" pitchFamily="18" charset="0"/>
                        </a:rPr>
                        <a:t>In progress</a:t>
                      </a:r>
                      <a:endParaRPr lang="en-US" altLang="en-US" sz="1200" baseline="0" dirty="0" smtClean="0">
                        <a:latin typeface="Times New Roman" panose="02020603050405020304" pitchFamily="18" charset="0"/>
                        <a:cs typeface="Times New Roman" panose="02020603050405020304" pitchFamily="18" charset="0"/>
                      </a:endParaRPr>
                    </a:p>
                  </a:txBody>
                  <a:tcPr marL="38576" marR="38576" marT="25714" marB="25714"/>
                </a:tc>
                <a:extLst>
                  <a:ext uri="{0D108BD9-81ED-4DB2-BD59-A6C34878D82A}">
                    <a16:rowId xmlns:a16="http://schemas.microsoft.com/office/drawing/2014/main" val="10003"/>
                  </a:ext>
                </a:extLst>
              </a:tr>
              <a:tr h="3207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Home Health</a:t>
                      </a:r>
                      <a:endParaRPr lang="en-US" sz="1200" b="1" baseline="0" dirty="0" smtClean="0">
                        <a:solidFill>
                          <a:schemeClr val="tx1"/>
                        </a:solidFill>
                        <a:latin typeface="Times New Roman" panose="02020603050405020304" pitchFamily="18" charset="0"/>
                        <a:cs typeface="Times New Roman" panose="02020603050405020304" pitchFamily="18" charset="0"/>
                      </a:endParaRPr>
                    </a:p>
                  </a:txBody>
                  <a:tcPr marL="68579" marR="68579" marT="45730" marB="45730"/>
                </a:tc>
                <a:tc>
                  <a:txBody>
                    <a:bodyPr/>
                    <a:lstStyle/>
                    <a:p>
                      <a:pPr marL="0" marR="0" algn="l">
                        <a:lnSpc>
                          <a:spcPct val="115000"/>
                        </a:lnSpc>
                        <a:spcBef>
                          <a:spcPts val="0"/>
                        </a:spcBef>
                        <a:spcAft>
                          <a:spcPts val="0"/>
                        </a:spcAft>
                      </a:pPr>
                      <a:r>
                        <a:rPr lang="en-US" sz="1200" dirty="0" smtClean="0">
                          <a:effectLst/>
                          <a:latin typeface="Times New Roman" panose="02020603050405020304" pitchFamily="18" charset="0"/>
                          <a:cs typeface="Times New Roman" panose="02020603050405020304" pitchFamily="18" charset="0"/>
                        </a:rPr>
                        <a:t>WORKPLAN: Documentation review</a:t>
                      </a:r>
                      <a:r>
                        <a:rPr lang="en-US" sz="1200" baseline="0" dirty="0" smtClean="0">
                          <a:effectLst/>
                          <a:latin typeface="Times New Roman" panose="02020603050405020304" pitchFamily="18" charset="0"/>
                          <a:cs typeface="Times New Roman" panose="02020603050405020304" pitchFamily="18" charset="0"/>
                        </a:rPr>
                        <a:t> to determine if b</a:t>
                      </a:r>
                      <a:r>
                        <a:rPr lang="en-US" sz="1200" dirty="0" smtClean="0">
                          <a:effectLst/>
                          <a:latin typeface="Times New Roman" panose="02020603050405020304" pitchFamily="18" charset="0"/>
                          <a:cs typeface="Times New Roman" panose="02020603050405020304" pitchFamily="18" charset="0"/>
                        </a:rPr>
                        <a:t>eneficiaries</a:t>
                      </a:r>
                      <a:r>
                        <a:rPr lang="en-US" sz="1200" baseline="0" dirty="0" smtClean="0">
                          <a:effectLst/>
                          <a:latin typeface="Times New Roman" panose="02020603050405020304" pitchFamily="18" charset="0"/>
                          <a:cs typeface="Times New Roman" panose="02020603050405020304" pitchFamily="18" charset="0"/>
                        </a:rPr>
                        <a:t> met inclusion criteria to qualify for home health services.</a:t>
                      </a:r>
                      <a:endParaRPr lang="en-US" sz="1200" dirty="0" smtClean="0">
                        <a:solidFill>
                          <a:schemeClr val="tx1"/>
                        </a:solidFill>
                        <a:effectLst/>
                        <a:latin typeface="Times New Roman" panose="02020603050405020304" pitchFamily="18" charset="0"/>
                        <a:ea typeface="Calibri"/>
                        <a:cs typeface="Times New Roman" panose="02020603050405020304" pitchFamily="18" charset="0"/>
                      </a:endParaRPr>
                    </a:p>
                  </a:txBody>
                  <a:tcPr marL="68579" marR="68579" marT="45730" marB="45730"/>
                </a:tc>
                <a:tc>
                  <a:txBody>
                    <a:bodyPr/>
                    <a:lstStyle/>
                    <a:p>
                      <a:pPr marL="171450" indent="-171450">
                        <a:buFont typeface="Arial" panose="020B0604020202020204" pitchFamily="34" charset="0"/>
                        <a:buChar char="•"/>
                      </a:pPr>
                      <a:r>
                        <a:rPr lang="en-US" altLang="en-US" sz="1200" dirty="0" smtClean="0">
                          <a:latin typeface="Times New Roman" panose="02020603050405020304" pitchFamily="18" charset="0"/>
                          <a:cs typeface="Times New Roman" panose="02020603050405020304" pitchFamily="18" charset="0"/>
                        </a:rPr>
                        <a:t>In progress</a:t>
                      </a:r>
                      <a:endParaRPr lang="en-US" altLang="en-US" sz="1200" b="1" dirty="0" smtClean="0">
                        <a:latin typeface="Times New Roman" panose="02020603050405020304" pitchFamily="18" charset="0"/>
                        <a:cs typeface="Times New Roman" panose="02020603050405020304" pitchFamily="18" charset="0"/>
                      </a:endParaRPr>
                    </a:p>
                  </a:txBody>
                  <a:tcPr marL="68580" marR="68580" marT="45724" marB="45724"/>
                </a:tc>
                <a:extLst>
                  <a:ext uri="{0D108BD9-81ED-4DB2-BD59-A6C34878D82A}">
                    <a16:rowId xmlns:a16="http://schemas.microsoft.com/office/drawing/2014/main" val="10011"/>
                  </a:ext>
                </a:extLst>
              </a:tr>
              <a:tr h="320724">
                <a:tc>
                  <a:txBody>
                    <a:bodyPr/>
                    <a:lstStyle/>
                    <a:p>
                      <a:pPr algn="l"/>
                      <a:r>
                        <a:rPr lang="en-US" sz="1200" dirty="0" smtClean="0">
                          <a:latin typeface="Times New Roman" panose="02020603050405020304" pitchFamily="18" charset="0"/>
                          <a:cs typeface="Times New Roman" panose="02020603050405020304" pitchFamily="18" charset="0"/>
                        </a:rPr>
                        <a:t>Total knee Arthroplasty</a:t>
                      </a:r>
                      <a:endParaRPr lang="en-US" sz="1200" b="1" dirty="0">
                        <a:solidFill>
                          <a:schemeClr val="tx1"/>
                        </a:solidFill>
                        <a:latin typeface="Times New Roman" panose="02020603050405020304" pitchFamily="18" charset="0"/>
                        <a:cs typeface="Times New Roman" panose="02020603050405020304" pitchFamily="18" charset="0"/>
                      </a:endParaRPr>
                    </a:p>
                  </a:txBody>
                  <a:tcPr marL="121919" marR="121919" marT="45729" marB="45729"/>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smtClean="0">
                          <a:latin typeface="Times New Roman" panose="02020603050405020304" pitchFamily="18" charset="0"/>
                          <a:cs typeface="Times New Roman" panose="02020603050405020304" pitchFamily="18" charset="0"/>
                        </a:rPr>
                        <a:t>WORKPLAN: Documentation review to determine if patients are meeting requirements for inpatient level of hospital care following a TKA</a:t>
                      </a:r>
                      <a:endParaRPr lang="en-US" sz="1200" dirty="0" smtClean="0">
                        <a:effectLst/>
                        <a:latin typeface="Times New Roman" panose="02020603050405020304" pitchFamily="18" charset="0"/>
                        <a:cs typeface="Times New Roman" panose="02020603050405020304" pitchFamily="18" charset="0"/>
                      </a:endParaRPr>
                    </a:p>
                    <a:p>
                      <a:pPr marL="171450" indent="-171450" algn="l">
                        <a:buFont typeface="Arial" panose="020B0604020202020204" pitchFamily="34" charset="0"/>
                        <a:buChar char="•"/>
                      </a:pPr>
                      <a:endParaRPr lang="en-US" altLang="en-US" sz="1200" baseline="0" dirty="0" smtClean="0">
                        <a:latin typeface="Times New Roman" panose="02020603050405020304" pitchFamily="18" charset="0"/>
                        <a:cs typeface="Times New Roman" panose="02020603050405020304" pitchFamily="18" charset="0"/>
                      </a:endParaRPr>
                    </a:p>
                  </a:txBody>
                  <a:tcPr marL="121919" marR="121919" marT="45729" marB="45729"/>
                </a:tc>
                <a:tc>
                  <a:txBody>
                    <a:bodyPr/>
                    <a:lstStyle/>
                    <a:p>
                      <a:pPr marL="171450" indent="-171450" algn="l">
                        <a:buFont typeface="Arial" panose="020B0604020202020204" pitchFamily="34" charset="0"/>
                        <a:buChar char="•"/>
                      </a:pPr>
                      <a:r>
                        <a:rPr lang="en-US" altLang="en-US" sz="1200" dirty="0" smtClean="0">
                          <a:latin typeface="Times New Roman" panose="02020603050405020304" pitchFamily="18" charset="0"/>
                          <a:cs typeface="Times New Roman" panose="02020603050405020304" pitchFamily="18" charset="0"/>
                        </a:rPr>
                        <a:t>Correct billing compliance rate: 100%</a:t>
                      </a:r>
                    </a:p>
                    <a:p>
                      <a:pPr marL="171450" indent="-171450" algn="l">
                        <a:buFont typeface="Arial" panose="020B0604020202020204" pitchFamily="34" charset="0"/>
                        <a:buChar char="•"/>
                      </a:pPr>
                      <a:r>
                        <a:rPr lang="en-US" altLang="en-US" sz="1200" dirty="0" smtClean="0">
                          <a:latin typeface="Times New Roman" panose="02020603050405020304" pitchFamily="18" charset="0"/>
                          <a:cs typeface="Times New Roman" panose="02020603050405020304" pitchFamily="18" charset="0"/>
                        </a:rPr>
                        <a:t>8 cases identified as not meeting inpatient</a:t>
                      </a:r>
                      <a:r>
                        <a:rPr lang="en-US" altLang="en-US" sz="1200" baseline="0" dirty="0" smtClean="0">
                          <a:latin typeface="Times New Roman" panose="02020603050405020304" pitchFamily="18" charset="0"/>
                          <a:cs typeface="Times New Roman" panose="02020603050405020304" pitchFamily="18" charset="0"/>
                        </a:rPr>
                        <a:t> criteria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aseline="0" dirty="0" smtClean="0">
                          <a:latin typeface="Times New Roman" panose="02020603050405020304" pitchFamily="18" charset="0"/>
                          <a:cs typeface="Times New Roman" panose="02020603050405020304" pitchFamily="18" charset="0"/>
                        </a:rPr>
                        <a:t>All cases were appropriately billed part B </a:t>
                      </a:r>
                    </a:p>
                    <a:p>
                      <a:pPr marL="171450" indent="-171450">
                        <a:buFont typeface="Arial" panose="020B0604020202020204" pitchFamily="34" charset="0"/>
                        <a:buChar char="•"/>
                      </a:pPr>
                      <a:endParaRPr lang="en-US" sz="1200" baseline="0" dirty="0" smtClean="0">
                        <a:solidFill>
                          <a:schemeClr val="tx1"/>
                        </a:solidFill>
                        <a:latin typeface="Times New Roman" panose="02020603050405020304" pitchFamily="18" charset="0"/>
                        <a:cs typeface="Times New Roman" panose="02020603050405020304" pitchFamily="18" charset="0"/>
                      </a:endParaRPr>
                    </a:p>
                  </a:txBody>
                  <a:tcPr marL="121919" marR="121919" marT="45729" marB="45729"/>
                </a:tc>
                <a:extLst>
                  <a:ext uri="{0D108BD9-81ED-4DB2-BD59-A6C34878D82A}">
                    <a16:rowId xmlns:a16="http://schemas.microsoft.com/office/drawing/2014/main" val="10004"/>
                  </a:ext>
                </a:extLst>
              </a:tr>
              <a:tr h="3207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Severe Malnutrition</a:t>
                      </a:r>
                    </a:p>
                    <a:p>
                      <a:pPr algn="l"/>
                      <a:endParaRPr lang="en-US" sz="1200" b="1" dirty="0">
                        <a:solidFill>
                          <a:schemeClr val="tx1"/>
                        </a:solidFill>
                        <a:latin typeface="Times New Roman" panose="02020603050405020304" pitchFamily="18" charset="0"/>
                        <a:cs typeface="Times New Roman" panose="02020603050405020304" pitchFamily="18" charset="0"/>
                      </a:endParaRPr>
                    </a:p>
                  </a:txBody>
                  <a:tcPr marL="121919" marR="121919" marT="45729" marB="45729"/>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aseline="0" dirty="0" smtClean="0">
                          <a:latin typeface="Times New Roman" panose="02020603050405020304" pitchFamily="18" charset="0"/>
                          <a:cs typeface="Times New Roman" panose="02020603050405020304" pitchFamily="18" charset="0"/>
                        </a:rPr>
                        <a:t>WORKPLAN: </a:t>
                      </a:r>
                      <a:r>
                        <a:rPr lang="en-US" sz="1200" dirty="0" smtClean="0">
                          <a:effectLst/>
                          <a:latin typeface="Times New Roman" panose="02020603050405020304" pitchFamily="18" charset="0"/>
                          <a:cs typeface="Times New Roman" panose="02020603050405020304" pitchFamily="18" charset="0"/>
                        </a:rPr>
                        <a:t>Hospitals are allowed</a:t>
                      </a:r>
                      <a:r>
                        <a:rPr lang="en-US" sz="1200" baseline="0" dirty="0" smtClean="0">
                          <a:effectLst/>
                          <a:latin typeface="Times New Roman" panose="02020603050405020304" pitchFamily="18" charset="0"/>
                          <a:cs typeface="Times New Roman" panose="02020603050405020304" pitchFamily="18" charset="0"/>
                        </a:rPr>
                        <a:t> to bill for severe protein malnutrition if provider documentation contains supporting clinical indicators.</a:t>
                      </a:r>
                      <a:endParaRPr lang="en-US" sz="1200" dirty="0" smtClean="0">
                        <a:latin typeface="Times New Roman" panose="02020603050405020304" pitchFamily="18" charset="0"/>
                        <a:cs typeface="Times New Roman" panose="02020603050405020304" pitchFamily="18" charset="0"/>
                      </a:endParaRPr>
                    </a:p>
                    <a:p>
                      <a:pPr marL="0" indent="0" algn="l">
                        <a:buFont typeface="Arial" panose="020B0604020202020204" pitchFamily="34" charset="0"/>
                        <a:buNone/>
                      </a:pPr>
                      <a:endParaRPr lang="en-US" altLang="en-US" sz="1200" baseline="0" dirty="0" smtClean="0">
                        <a:latin typeface="Times New Roman" panose="02020603050405020304" pitchFamily="18" charset="0"/>
                        <a:cs typeface="Times New Roman" panose="02020603050405020304" pitchFamily="18" charset="0"/>
                      </a:endParaRPr>
                    </a:p>
                  </a:txBody>
                  <a:tcPr marL="121919" marR="121919" marT="45729" marB="45729"/>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latin typeface="Times New Roman" panose="02020603050405020304" pitchFamily="18" charset="0"/>
                          <a:cs typeface="Times New Roman" panose="02020603050405020304" pitchFamily="18" charset="0"/>
                        </a:rPr>
                        <a:t>Compliance rate: 87%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latin typeface="Times New Roman" panose="02020603050405020304" pitchFamily="18" charset="0"/>
                          <a:cs typeface="Times New Roman" panose="02020603050405020304" pitchFamily="18" charset="0"/>
                        </a:rPr>
                        <a:t>Previous compliance rates: 8%, 30%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latin typeface="Times New Roman" panose="02020603050405020304" pitchFamily="18" charset="0"/>
                          <a:cs typeface="Times New Roman" panose="02020603050405020304" pitchFamily="18" charset="0"/>
                        </a:rPr>
                        <a:t>Bill hold remains in place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latin typeface="Times New Roman" panose="02020603050405020304" pitchFamily="18" charset="0"/>
                          <a:cs typeface="Times New Roman" panose="02020603050405020304" pitchFamily="18" charset="0"/>
                        </a:rPr>
                        <a:t>Physician education efforts continue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latin typeface="Times New Roman" panose="02020603050405020304" pitchFamily="18" charset="0"/>
                          <a:cs typeface="Times New Roman" panose="02020603050405020304" pitchFamily="18" charset="0"/>
                        </a:rPr>
                        <a:t>Re-audit in 6 months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sz="1200" baseline="0" dirty="0" smtClean="0">
                        <a:solidFill>
                          <a:schemeClr val="tx1"/>
                        </a:solidFill>
                        <a:latin typeface="Times New Roman" panose="02020603050405020304" pitchFamily="18" charset="0"/>
                        <a:cs typeface="Times New Roman" panose="02020603050405020304" pitchFamily="18" charset="0"/>
                      </a:endParaRPr>
                    </a:p>
                  </a:txBody>
                  <a:tcPr marL="121919" marR="121919" marT="45729" marB="45729"/>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574076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 Education Activity</a:t>
            </a:r>
            <a:endParaRPr lang="en-US" dirty="0"/>
          </a:p>
        </p:txBody>
      </p:sp>
      <p:sp>
        <p:nvSpPr>
          <p:cNvPr id="3" name="Slide Number Placeholder 2"/>
          <p:cNvSpPr>
            <a:spLocks noGrp="1"/>
          </p:cNvSpPr>
          <p:nvPr>
            <p:ph type="sldNum" sz="quarter" idx="10"/>
          </p:nvPr>
        </p:nvSpPr>
        <p:spPr/>
        <p:txBody>
          <a:bodyPr/>
          <a:lstStyle/>
          <a:p>
            <a:pPr>
              <a:defRPr/>
            </a:pPr>
            <a:fld id="{DA2CCFF7-2473-4D1C-95A6-5199D9A93B65}" type="slidenum">
              <a:rPr lang="en-US" altLang="en-US" smtClean="0"/>
              <a:pPr>
                <a:defRPr/>
              </a:pPr>
              <a:t>16</a:t>
            </a:fld>
            <a:endParaRPr lang="en-US" altLang="en-US" dirty="0"/>
          </a:p>
        </p:txBody>
      </p:sp>
    </p:spTree>
    <p:extLst>
      <p:ext uri="{BB962C8B-B14F-4D97-AF65-F5344CB8AC3E}">
        <p14:creationId xmlns:p14="http://schemas.microsoft.com/office/powerpoint/2010/main" val="2176946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0738" y="138810"/>
            <a:ext cx="8502650" cy="334963"/>
          </a:xfrm>
        </p:spPr>
        <p:txBody>
          <a:bodyPr/>
          <a:lstStyle/>
          <a:p>
            <a:pPr>
              <a:defRPr/>
            </a:pPr>
            <a:r>
              <a:rPr lang="en-US" altLang="en-US" sz="2400" dirty="0" smtClean="0">
                <a:latin typeface="Times New Roman" panose="02020603050405020304" pitchFamily="18" charset="0"/>
                <a:ea typeface="ヒラギノ角ゴ Pro W3"/>
                <a:cs typeface="Times New Roman" panose="02020603050405020304" pitchFamily="18" charset="0"/>
              </a:rPr>
              <a:t>FY22 </a:t>
            </a:r>
            <a:r>
              <a:rPr lang="en-US" altLang="en-US" sz="2400" dirty="0">
                <a:latin typeface="Times New Roman" panose="02020603050405020304" pitchFamily="18" charset="0"/>
                <a:ea typeface="ヒラギノ角ゴ Pro W3"/>
                <a:cs typeface="Times New Roman" panose="02020603050405020304" pitchFamily="18" charset="0"/>
              </a:rPr>
              <a:t>Compliance </a:t>
            </a:r>
            <a:r>
              <a:rPr lang="en-US" sz="2400" dirty="0">
                <a:latin typeface="Times New Roman" panose="02020603050405020304" pitchFamily="18" charset="0"/>
                <a:cs typeface="Times New Roman" panose="02020603050405020304" pitchFamily="18" charset="0"/>
              </a:rPr>
              <a:t>Education and Outreach Activities</a:t>
            </a:r>
          </a:p>
        </p:txBody>
      </p:sp>
      <p:sp>
        <p:nvSpPr>
          <p:cNvPr id="84995"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Font typeface="Wingdings" panose="05000000000000000000" pitchFamily="2" charset="2"/>
              <a:buChar char="§"/>
              <a:defRPr sz="3200">
                <a:solidFill>
                  <a:srgbClr val="171714"/>
                </a:solidFill>
                <a:latin typeface="Arial" panose="020B0604020202020204" pitchFamily="34" charset="0"/>
                <a:cs typeface="Arial" panose="020B0604020202020204" pitchFamily="34" charset="0"/>
              </a:defRPr>
            </a:lvl1pPr>
            <a:lvl2pPr marL="742950" indent="-285750">
              <a:lnSpc>
                <a:spcPct val="90000"/>
              </a:lnSpc>
              <a:spcBef>
                <a:spcPts val="250"/>
              </a:spcBef>
              <a:spcAft>
                <a:spcPts val="250"/>
              </a:spcAft>
              <a:buFont typeface="Wingdings" panose="05000000000000000000" pitchFamily="2" charset="2"/>
              <a:buChar char="§"/>
              <a:defRPr sz="2800">
                <a:solidFill>
                  <a:srgbClr val="171714"/>
                </a:solidFill>
                <a:latin typeface="Arial" panose="020B0604020202020204" pitchFamily="34" charset="0"/>
                <a:cs typeface="Arial" panose="020B0604020202020204" pitchFamily="34" charset="0"/>
              </a:defRPr>
            </a:lvl2pPr>
            <a:lvl3pPr marL="1143000" indent="-228600">
              <a:lnSpc>
                <a:spcPct val="90000"/>
              </a:lnSpc>
              <a:spcBef>
                <a:spcPts val="250"/>
              </a:spcBef>
              <a:spcAft>
                <a:spcPts val="250"/>
              </a:spcAft>
              <a:buFont typeface="Wingdings" panose="05000000000000000000" pitchFamily="2" charset="2"/>
              <a:buChar char="§"/>
              <a:defRPr sz="2800">
                <a:solidFill>
                  <a:srgbClr val="171714"/>
                </a:solidFill>
                <a:latin typeface="Arial" panose="020B0604020202020204" pitchFamily="34" charset="0"/>
                <a:cs typeface="Arial" panose="020B0604020202020204" pitchFamily="34" charset="0"/>
              </a:defRPr>
            </a:lvl3pPr>
            <a:lvl4pPr marL="1600200" indent="-228600">
              <a:lnSpc>
                <a:spcPct val="90000"/>
              </a:lnSpc>
              <a:spcBef>
                <a:spcPts val="250"/>
              </a:spcBef>
              <a:spcAft>
                <a:spcPts val="250"/>
              </a:spcAft>
              <a:buFont typeface="Wingdings" panose="05000000000000000000" pitchFamily="2" charset="2"/>
              <a:buChar char="§"/>
              <a:defRPr sz="2800">
                <a:solidFill>
                  <a:srgbClr val="171714"/>
                </a:solidFill>
                <a:latin typeface="Arial" panose="020B0604020202020204" pitchFamily="34" charset="0"/>
                <a:cs typeface="Arial" panose="020B0604020202020204" pitchFamily="34" charset="0"/>
              </a:defRPr>
            </a:lvl4pPr>
            <a:lvl5pPr marL="2057400" indent="-228600">
              <a:lnSpc>
                <a:spcPct val="90000"/>
              </a:lnSpc>
              <a:spcBef>
                <a:spcPts val="250"/>
              </a:spcBef>
              <a:spcAft>
                <a:spcPts val="250"/>
              </a:spcAft>
              <a:buFont typeface="Wingdings" panose="05000000000000000000" pitchFamily="2" charset="2"/>
              <a:buChar char="§"/>
              <a:defRPr sz="2800">
                <a:solidFill>
                  <a:srgbClr val="171714"/>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250"/>
              </a:spcBef>
              <a:spcAft>
                <a:spcPts val="250"/>
              </a:spcAft>
              <a:buFont typeface="Wingdings" panose="05000000000000000000" pitchFamily="2" charset="2"/>
              <a:buChar char="§"/>
              <a:defRPr sz="2800">
                <a:solidFill>
                  <a:srgbClr val="171714"/>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250"/>
              </a:spcBef>
              <a:spcAft>
                <a:spcPts val="250"/>
              </a:spcAft>
              <a:buFont typeface="Wingdings" panose="05000000000000000000" pitchFamily="2" charset="2"/>
              <a:buChar char="§"/>
              <a:defRPr sz="2800">
                <a:solidFill>
                  <a:srgbClr val="171714"/>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250"/>
              </a:spcBef>
              <a:spcAft>
                <a:spcPts val="250"/>
              </a:spcAft>
              <a:buFont typeface="Wingdings" panose="05000000000000000000" pitchFamily="2" charset="2"/>
              <a:buChar char="§"/>
              <a:defRPr sz="2800">
                <a:solidFill>
                  <a:srgbClr val="171714"/>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250"/>
              </a:spcBef>
              <a:spcAft>
                <a:spcPts val="250"/>
              </a:spcAft>
              <a:buFont typeface="Wingdings" panose="05000000000000000000" pitchFamily="2" charset="2"/>
              <a:buChar char="§"/>
              <a:defRPr sz="2800">
                <a:solidFill>
                  <a:srgbClr val="171714"/>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None/>
            </a:pPr>
            <a:fld id="{7C3EC97E-6244-4DE8-9B4B-24303FEC6AFB}" type="slidenum">
              <a:rPr lang="en-US" altLang="en-US" sz="1000">
                <a:solidFill>
                  <a:srgbClr val="D6D6D0"/>
                </a:solidFill>
                <a:cs typeface="ヒラギノ角ゴ Pro W3"/>
              </a:rPr>
              <a:pPr fontAlgn="base">
                <a:lnSpc>
                  <a:spcPct val="100000"/>
                </a:lnSpc>
                <a:spcBef>
                  <a:spcPct val="0"/>
                </a:spcBef>
                <a:spcAft>
                  <a:spcPct val="0"/>
                </a:spcAft>
                <a:buNone/>
              </a:pPr>
              <a:t>17</a:t>
            </a:fld>
            <a:endParaRPr lang="en-US" altLang="en-US" sz="1000">
              <a:solidFill>
                <a:srgbClr val="D6D6D0"/>
              </a:solidFill>
              <a:cs typeface="ヒラギノ角ゴ Pro W3"/>
            </a:endParaRPr>
          </a:p>
        </p:txBody>
      </p:sp>
      <p:sp>
        <p:nvSpPr>
          <p:cNvPr id="16" name="TextBox 15"/>
          <p:cNvSpPr txBox="1"/>
          <p:nvPr/>
        </p:nvSpPr>
        <p:spPr>
          <a:xfrm>
            <a:off x="100737" y="822488"/>
            <a:ext cx="4511675" cy="276999"/>
          </a:xfrm>
          <a:prstGeom prst="rect">
            <a:avLst/>
          </a:prstGeom>
          <a:ln/>
        </p:spPr>
        <p:style>
          <a:lnRef idx="0">
            <a:schemeClr val="accent1"/>
          </a:lnRef>
          <a:fillRef idx="3">
            <a:schemeClr val="accent1"/>
          </a:fillRef>
          <a:effectRef idx="3">
            <a:schemeClr val="accent1"/>
          </a:effectRef>
          <a:fontRef idx="minor">
            <a:schemeClr val="lt1"/>
          </a:fontRef>
        </p:style>
        <p:txBody>
          <a:bodyPr>
            <a:spAutoFit/>
          </a:bodyPr>
          <a:lstStyle>
            <a:defPPr>
              <a:defRPr lang="en-US"/>
            </a:defPPr>
            <a:lvl1pPr algn="ctr" defTabSz="457200" eaLnBrk="0" fontAlgn="base" hangingPunct="0">
              <a:spcBef>
                <a:spcPct val="0"/>
              </a:spcBef>
              <a:spcAft>
                <a:spcPct val="0"/>
              </a:spcAft>
              <a:defRPr sz="1200" b="1">
                <a:latin typeface="Times New Roman" panose="02020603050405020304" pitchFamily="18" charset="0"/>
                <a:cs typeface="Times New Roman" panose="02020603050405020304" pitchFamily="18" charset="0"/>
              </a:defRPr>
            </a:lvl1pPr>
          </a:lstStyle>
          <a:p>
            <a:r>
              <a:rPr lang="en-US" dirty="0">
                <a:solidFill>
                  <a:schemeClr val="tx2"/>
                </a:solidFill>
              </a:rPr>
              <a:t>NEW EMPLOYEE FRAUD AWARENESS TRAINING</a:t>
            </a:r>
          </a:p>
        </p:txBody>
      </p:sp>
      <p:sp>
        <p:nvSpPr>
          <p:cNvPr id="23" name="TextBox 22"/>
          <p:cNvSpPr txBox="1"/>
          <p:nvPr/>
        </p:nvSpPr>
        <p:spPr>
          <a:xfrm>
            <a:off x="5999851" y="811284"/>
            <a:ext cx="4440768" cy="276225"/>
          </a:xfrm>
          <a:prstGeom prst="rect">
            <a:avLst/>
          </a:prstGeom>
          <a:ln/>
        </p:spPr>
        <p:style>
          <a:lnRef idx="0">
            <a:schemeClr val="accent1"/>
          </a:lnRef>
          <a:fillRef idx="3">
            <a:schemeClr val="accent1"/>
          </a:fillRef>
          <a:effectRef idx="3">
            <a:schemeClr val="accent1"/>
          </a:effectRef>
          <a:fontRef idx="minor">
            <a:schemeClr val="lt1"/>
          </a:fontRef>
        </p:style>
        <p:txBody>
          <a:bodyPr>
            <a:spAutoFit/>
          </a:bodyPr>
          <a:lstStyle>
            <a:defPPr>
              <a:defRPr lang="en-US"/>
            </a:defPPr>
            <a:lvl1pPr algn="ctr" defTabSz="457200" eaLnBrk="0" fontAlgn="base" hangingPunct="0">
              <a:spcBef>
                <a:spcPct val="0"/>
              </a:spcBef>
              <a:spcAft>
                <a:spcPct val="0"/>
              </a:spcAft>
              <a:defRPr sz="1200" b="1">
                <a:solidFill>
                  <a:schemeClr val="bg1"/>
                </a:solidFill>
                <a:latin typeface="Times New Roman" panose="02020603050405020304" pitchFamily="18"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2"/>
                </a:solidFill>
              </a:rPr>
              <a:t>OUTREACH &amp; COMMUNICATION</a:t>
            </a:r>
          </a:p>
        </p:txBody>
      </p:sp>
      <p:sp>
        <p:nvSpPr>
          <p:cNvPr id="15" name="TextBox 14"/>
          <p:cNvSpPr txBox="1"/>
          <p:nvPr/>
        </p:nvSpPr>
        <p:spPr>
          <a:xfrm>
            <a:off x="5999851" y="1087509"/>
            <a:ext cx="6192149" cy="2677656"/>
          </a:xfrm>
          <a:prstGeom prst="rect">
            <a:avLst/>
          </a:prstGeom>
          <a:noFill/>
        </p:spPr>
        <p:txBody>
          <a:bodyPr wrap="square">
            <a:spAutoFit/>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indent="-285750" defTabSz="457200" eaLnBrk="0" fontAlgn="base" hangingPunct="0">
              <a:spcBef>
                <a:spcPct val="0"/>
              </a:spcBef>
              <a:spcAft>
                <a:spcPct val="0"/>
              </a:spcAft>
              <a:buFont typeface="Arial" panose="020B0604020202020204" pitchFamily="34" charset="0"/>
              <a:buChar char="•"/>
              <a:defRPr/>
            </a:pPr>
            <a:r>
              <a:rPr lang="en-US" altLang="en-US" sz="1400" b="1" dirty="0" smtClean="0">
                <a:solidFill>
                  <a:srgbClr val="400000"/>
                </a:solidFill>
                <a:latin typeface="Times New Roman" panose="02020603050405020304" pitchFamily="18" charset="0"/>
                <a:cs typeface="Times New Roman" panose="02020603050405020304" pitchFamily="18" charset="0"/>
              </a:rPr>
              <a:t>New Provider Letters from Compliance</a:t>
            </a:r>
          </a:p>
          <a:p>
            <a:pPr lvl="1" defTabSz="457200" eaLnBrk="0" fontAlgn="base" hangingPunct="0">
              <a:spcBef>
                <a:spcPct val="0"/>
              </a:spcBef>
              <a:spcAft>
                <a:spcPct val="0"/>
              </a:spcAft>
              <a:buFont typeface="Arial" panose="020B0604020202020204" pitchFamily="34" charset="0"/>
              <a:buChar char="•"/>
              <a:defRPr/>
            </a:pPr>
            <a:r>
              <a:rPr lang="en-US" altLang="en-US" sz="1400" dirty="0" smtClean="0">
                <a:solidFill>
                  <a:srgbClr val="400000"/>
                </a:solidFill>
                <a:latin typeface="Times New Roman" panose="02020603050405020304" pitchFamily="18" charset="0"/>
                <a:cs typeface="Times New Roman" panose="02020603050405020304" pitchFamily="18" charset="0"/>
              </a:rPr>
              <a:t>Will begin with September new hires and will be sent to MDs, NPPs and other professionals with Billing Privileges</a:t>
            </a:r>
          </a:p>
          <a:p>
            <a:pPr lvl="2" defTabSz="457200" eaLnBrk="0" fontAlgn="base" hangingPunct="0">
              <a:spcBef>
                <a:spcPct val="0"/>
              </a:spcBef>
              <a:spcAft>
                <a:spcPct val="0"/>
              </a:spcAft>
              <a:buFont typeface="Arial" panose="020B0604020202020204" pitchFamily="34" charset="0"/>
              <a:buChar char="•"/>
              <a:defRPr/>
            </a:pPr>
            <a:r>
              <a:rPr lang="en-US" altLang="en-US" sz="1400" dirty="0" smtClean="0">
                <a:solidFill>
                  <a:srgbClr val="400000"/>
                </a:solidFill>
                <a:latin typeface="Times New Roman" panose="02020603050405020304" pitchFamily="18" charset="0"/>
                <a:cs typeface="Times New Roman" panose="02020603050405020304" pitchFamily="18" charset="0"/>
              </a:rPr>
              <a:t>Includes Key compliance information while onboarding: </a:t>
            </a:r>
          </a:p>
          <a:p>
            <a:pPr lvl="3" defTabSz="457200" eaLnBrk="0" fontAlgn="base" hangingPunct="0">
              <a:spcBef>
                <a:spcPct val="0"/>
              </a:spcBef>
              <a:spcAft>
                <a:spcPct val="0"/>
              </a:spcAft>
              <a:buFont typeface="Arial" panose="020B0604020202020204" pitchFamily="34" charset="0"/>
              <a:buChar char="•"/>
              <a:defRPr/>
            </a:pPr>
            <a:r>
              <a:rPr lang="en-US" altLang="en-US" sz="1400" dirty="0" smtClean="0">
                <a:solidFill>
                  <a:srgbClr val="400000"/>
                </a:solidFill>
                <a:latin typeface="Times New Roman" panose="02020603050405020304" pitchFamily="18" charset="0"/>
                <a:cs typeface="Times New Roman" panose="02020603050405020304" pitchFamily="18" charset="0"/>
              </a:rPr>
              <a:t>introduction to compliance program, new provider &amp; annual audit process, conflict of interest disclosures, Code of Conduct, reporting compliance concerns, </a:t>
            </a:r>
            <a:r>
              <a:rPr lang="en-US" altLang="en-US" sz="1400" dirty="0" err="1" smtClean="0">
                <a:solidFill>
                  <a:srgbClr val="400000"/>
                </a:solidFill>
                <a:latin typeface="Times New Roman" panose="02020603050405020304" pitchFamily="18" charset="0"/>
                <a:cs typeface="Times New Roman" panose="02020603050405020304" pitchFamily="18" charset="0"/>
              </a:rPr>
              <a:t>etc</a:t>
            </a:r>
            <a:endParaRPr lang="en-US" altLang="en-US" sz="1400" dirty="0" smtClean="0">
              <a:solidFill>
                <a:srgbClr val="400000"/>
              </a:solidFill>
              <a:latin typeface="Times New Roman" panose="02020603050405020304" pitchFamily="18" charset="0"/>
              <a:cs typeface="Times New Roman" panose="02020603050405020304" pitchFamily="18" charset="0"/>
            </a:endParaRPr>
          </a:p>
          <a:p>
            <a:pPr marL="457200" lvl="1" indent="0" defTabSz="457200" eaLnBrk="0" fontAlgn="base" hangingPunct="0">
              <a:spcBef>
                <a:spcPct val="0"/>
              </a:spcBef>
              <a:spcAft>
                <a:spcPct val="0"/>
              </a:spcAft>
              <a:defRPr/>
            </a:pPr>
            <a:endParaRPr lang="en-US" altLang="en-US" sz="1400" b="1" dirty="0" smtClean="0">
              <a:solidFill>
                <a:srgbClr val="400000"/>
              </a:solidFill>
              <a:latin typeface="Times New Roman" panose="02020603050405020304" pitchFamily="18" charset="0"/>
              <a:cs typeface="Times New Roman" panose="02020603050405020304" pitchFamily="18" charset="0"/>
            </a:endParaRPr>
          </a:p>
          <a:p>
            <a:pPr indent="-285750" defTabSz="457200" eaLnBrk="0" fontAlgn="base" hangingPunct="0">
              <a:spcBef>
                <a:spcPct val="0"/>
              </a:spcBef>
              <a:spcAft>
                <a:spcPct val="0"/>
              </a:spcAft>
              <a:buFont typeface="Arial" panose="020B0604020202020204" pitchFamily="34" charset="0"/>
              <a:buChar char="•"/>
              <a:defRPr/>
            </a:pPr>
            <a:r>
              <a:rPr lang="en-US" altLang="en-US" sz="1400" b="1" dirty="0" smtClean="0">
                <a:solidFill>
                  <a:srgbClr val="400000"/>
                </a:solidFill>
                <a:latin typeface="Times New Roman" panose="02020603050405020304" pitchFamily="18" charset="0"/>
                <a:cs typeface="Times New Roman" panose="02020603050405020304" pitchFamily="18" charset="0"/>
              </a:rPr>
              <a:t>Communications/Guidance </a:t>
            </a:r>
            <a:r>
              <a:rPr lang="en-US" altLang="en-US" sz="1400" b="1" dirty="0">
                <a:solidFill>
                  <a:srgbClr val="400000"/>
                </a:solidFill>
                <a:latin typeface="Times New Roman" panose="02020603050405020304" pitchFamily="18" charset="0"/>
                <a:cs typeface="Times New Roman" panose="02020603050405020304" pitchFamily="18" charset="0"/>
              </a:rPr>
              <a:t>Documents:  </a:t>
            </a:r>
            <a:endParaRPr lang="en-US" altLang="en-US" sz="1400" dirty="0">
              <a:solidFill>
                <a:srgbClr val="400000"/>
              </a:solidFill>
              <a:latin typeface="Times New Roman" panose="02020603050405020304" pitchFamily="18" charset="0"/>
              <a:ea typeface="+mn-ea"/>
              <a:cs typeface="Times New Roman" panose="02020603050405020304" pitchFamily="18" charset="0"/>
            </a:endParaRPr>
          </a:p>
          <a:p>
            <a:pPr marL="628650" lvl="1" indent="-171450" defTabSz="457200" eaLnBrk="0" fontAlgn="base" hangingPunct="0">
              <a:spcBef>
                <a:spcPct val="0"/>
              </a:spcBef>
              <a:spcAft>
                <a:spcPct val="0"/>
              </a:spcAft>
              <a:buFont typeface="Arial" panose="020B0604020202020204" pitchFamily="34" charset="0"/>
              <a:buChar char="•"/>
              <a:defRPr/>
            </a:pPr>
            <a:r>
              <a:rPr lang="en-US" altLang="en-US" sz="1400" dirty="0" smtClean="0">
                <a:solidFill>
                  <a:srgbClr val="400000"/>
                </a:solidFill>
                <a:latin typeface="Times New Roman" panose="02020603050405020304" pitchFamily="18" charset="0"/>
                <a:ea typeface="+mn-ea"/>
                <a:cs typeface="Times New Roman" panose="02020603050405020304" pitchFamily="18" charset="0"/>
              </a:rPr>
              <a:t>Surprise Billing Act decision flowsheet for UCM &amp; UCPG Rev Cycles</a:t>
            </a:r>
          </a:p>
          <a:p>
            <a:pPr marL="628650" lvl="1" indent="-171450" defTabSz="457200" eaLnBrk="0" fontAlgn="base" hangingPunct="0">
              <a:spcBef>
                <a:spcPct val="0"/>
              </a:spcBef>
              <a:spcAft>
                <a:spcPct val="0"/>
              </a:spcAft>
              <a:buFont typeface="Arial" panose="020B0604020202020204" pitchFamily="34" charset="0"/>
              <a:buChar char="•"/>
              <a:defRPr/>
            </a:pPr>
            <a:r>
              <a:rPr lang="en-US" altLang="en-US" sz="1400" dirty="0" smtClean="0">
                <a:solidFill>
                  <a:srgbClr val="400000"/>
                </a:solidFill>
                <a:latin typeface="Times New Roman" panose="02020603050405020304" pitchFamily="18" charset="0"/>
                <a:ea typeface="+mn-ea"/>
                <a:cs typeface="Times New Roman" panose="02020603050405020304" pitchFamily="18" charset="0"/>
              </a:rPr>
              <a:t>COVID-19 </a:t>
            </a:r>
            <a:r>
              <a:rPr lang="en-US" altLang="en-US" sz="1400" dirty="0" err="1">
                <a:solidFill>
                  <a:srgbClr val="400000"/>
                </a:solidFill>
                <a:latin typeface="Times New Roman" panose="02020603050405020304" pitchFamily="18" charset="0"/>
                <a:ea typeface="+mn-ea"/>
                <a:cs typeface="Times New Roman" panose="02020603050405020304" pitchFamily="18" charset="0"/>
              </a:rPr>
              <a:t>Payor</a:t>
            </a:r>
            <a:r>
              <a:rPr lang="en-US" altLang="en-US" sz="1400" dirty="0">
                <a:solidFill>
                  <a:srgbClr val="400000"/>
                </a:solidFill>
                <a:latin typeface="Times New Roman" panose="02020603050405020304" pitchFamily="18" charset="0"/>
                <a:ea typeface="+mn-ea"/>
                <a:cs typeface="Times New Roman" panose="02020603050405020304" pitchFamily="18" charset="0"/>
              </a:rPr>
              <a:t> Coverage Grid</a:t>
            </a:r>
          </a:p>
          <a:p>
            <a:pPr marL="628650" lvl="1" indent="-171450" defTabSz="457200" eaLnBrk="0" fontAlgn="base" hangingPunct="0">
              <a:spcBef>
                <a:spcPct val="0"/>
              </a:spcBef>
              <a:spcAft>
                <a:spcPct val="0"/>
              </a:spcAft>
              <a:buFont typeface="Arial" panose="020B0604020202020204" pitchFamily="34" charset="0"/>
              <a:buChar char="•"/>
              <a:defRPr/>
            </a:pPr>
            <a:r>
              <a:rPr lang="en-US" altLang="en-US" sz="1400" dirty="0">
                <a:solidFill>
                  <a:srgbClr val="400000"/>
                </a:solidFill>
                <a:latin typeface="Times New Roman" panose="02020603050405020304" pitchFamily="18" charset="0"/>
                <a:ea typeface="+mn-ea"/>
                <a:cs typeface="Times New Roman" panose="02020603050405020304" pitchFamily="18" charset="0"/>
              </a:rPr>
              <a:t>OCC </a:t>
            </a:r>
            <a:r>
              <a:rPr lang="en-US" altLang="en-US" sz="1400" dirty="0" smtClean="0">
                <a:solidFill>
                  <a:srgbClr val="400000"/>
                </a:solidFill>
                <a:latin typeface="Times New Roman" panose="02020603050405020304" pitchFamily="18" charset="0"/>
                <a:ea typeface="+mn-ea"/>
                <a:cs typeface="Times New Roman" panose="02020603050405020304" pitchFamily="18" charset="0"/>
              </a:rPr>
              <a:t>Newsletter</a:t>
            </a:r>
          </a:p>
        </p:txBody>
      </p:sp>
      <p:sp>
        <p:nvSpPr>
          <p:cNvPr id="85000" name="TextBox 3"/>
          <p:cNvSpPr txBox="1">
            <a:spLocks noChangeArrowheads="1"/>
          </p:cNvSpPr>
          <p:nvPr/>
        </p:nvSpPr>
        <p:spPr bwMode="auto">
          <a:xfrm>
            <a:off x="143610" y="1222400"/>
            <a:ext cx="4953907" cy="1486561"/>
          </a:xfrm>
          <a:prstGeom prst="rect">
            <a:avLst/>
          </a:prstGeom>
          <a:noFill/>
          <a:ln>
            <a:noFill/>
          </a:ln>
        </p:spPr>
        <p:txBody>
          <a:bodyPr wrap="square">
            <a:spAutoFit/>
          </a:bodyPr>
          <a:lstStyle>
            <a:lvl1pPr marL="171450" indent="-171450">
              <a:lnSpc>
                <a:spcPct val="90000"/>
              </a:lnSpc>
              <a:spcBef>
                <a:spcPts val="1200"/>
              </a:spcBef>
              <a:buFont typeface="Wingdings" panose="05000000000000000000" pitchFamily="2" charset="2"/>
              <a:buChar char="§"/>
              <a:defRPr sz="3200">
                <a:solidFill>
                  <a:srgbClr val="171714"/>
                </a:solidFill>
                <a:latin typeface="Arial" panose="020B0604020202020204" pitchFamily="34" charset="0"/>
                <a:cs typeface="Arial" panose="020B0604020202020204" pitchFamily="34" charset="0"/>
              </a:defRPr>
            </a:lvl1pPr>
            <a:lvl2pPr marL="628650" indent="-171450">
              <a:lnSpc>
                <a:spcPct val="90000"/>
              </a:lnSpc>
              <a:spcBef>
                <a:spcPts val="250"/>
              </a:spcBef>
              <a:spcAft>
                <a:spcPts val="250"/>
              </a:spcAft>
              <a:buFont typeface="Wingdings" panose="05000000000000000000" pitchFamily="2" charset="2"/>
              <a:buChar char="§"/>
              <a:defRPr sz="2800">
                <a:solidFill>
                  <a:srgbClr val="171714"/>
                </a:solidFill>
                <a:latin typeface="Arial" panose="020B0604020202020204" pitchFamily="34" charset="0"/>
                <a:cs typeface="Arial" panose="020B0604020202020204" pitchFamily="34" charset="0"/>
              </a:defRPr>
            </a:lvl2pPr>
            <a:lvl3pPr marL="1028700" indent="-171450">
              <a:lnSpc>
                <a:spcPct val="90000"/>
              </a:lnSpc>
              <a:spcBef>
                <a:spcPts val="250"/>
              </a:spcBef>
              <a:spcAft>
                <a:spcPts val="250"/>
              </a:spcAft>
              <a:buFont typeface="Wingdings" panose="05000000000000000000" pitchFamily="2" charset="2"/>
              <a:buChar char="§"/>
              <a:defRPr sz="2800">
                <a:solidFill>
                  <a:srgbClr val="171714"/>
                </a:solidFill>
                <a:latin typeface="Arial" panose="020B0604020202020204" pitchFamily="34" charset="0"/>
                <a:cs typeface="Arial" panose="020B0604020202020204" pitchFamily="34" charset="0"/>
              </a:defRPr>
            </a:lvl3pPr>
            <a:lvl4pPr marL="1600200" indent="-228600">
              <a:lnSpc>
                <a:spcPct val="90000"/>
              </a:lnSpc>
              <a:spcBef>
                <a:spcPts val="250"/>
              </a:spcBef>
              <a:spcAft>
                <a:spcPts val="250"/>
              </a:spcAft>
              <a:buFont typeface="Wingdings" panose="05000000000000000000" pitchFamily="2" charset="2"/>
              <a:buChar char="§"/>
              <a:defRPr sz="2800">
                <a:solidFill>
                  <a:srgbClr val="171714"/>
                </a:solidFill>
                <a:latin typeface="Arial" panose="020B0604020202020204" pitchFamily="34" charset="0"/>
                <a:cs typeface="Arial" panose="020B0604020202020204" pitchFamily="34" charset="0"/>
              </a:defRPr>
            </a:lvl4pPr>
            <a:lvl5pPr marL="2057400" indent="-228600">
              <a:lnSpc>
                <a:spcPct val="90000"/>
              </a:lnSpc>
              <a:spcBef>
                <a:spcPts val="250"/>
              </a:spcBef>
              <a:spcAft>
                <a:spcPts val="250"/>
              </a:spcAft>
              <a:buFont typeface="Wingdings" panose="05000000000000000000" pitchFamily="2" charset="2"/>
              <a:buChar char="§"/>
              <a:defRPr sz="2800">
                <a:solidFill>
                  <a:srgbClr val="171714"/>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250"/>
              </a:spcBef>
              <a:spcAft>
                <a:spcPts val="250"/>
              </a:spcAft>
              <a:buFont typeface="Wingdings" panose="05000000000000000000" pitchFamily="2" charset="2"/>
              <a:buChar char="§"/>
              <a:defRPr sz="2800">
                <a:solidFill>
                  <a:srgbClr val="171714"/>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250"/>
              </a:spcBef>
              <a:spcAft>
                <a:spcPts val="250"/>
              </a:spcAft>
              <a:buFont typeface="Wingdings" panose="05000000000000000000" pitchFamily="2" charset="2"/>
              <a:buChar char="§"/>
              <a:defRPr sz="2800">
                <a:solidFill>
                  <a:srgbClr val="171714"/>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250"/>
              </a:spcBef>
              <a:spcAft>
                <a:spcPts val="250"/>
              </a:spcAft>
              <a:buFont typeface="Wingdings" panose="05000000000000000000" pitchFamily="2" charset="2"/>
              <a:buChar char="§"/>
              <a:defRPr sz="2800">
                <a:solidFill>
                  <a:srgbClr val="171714"/>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250"/>
              </a:spcBef>
              <a:spcAft>
                <a:spcPts val="250"/>
              </a:spcAft>
              <a:buFont typeface="Wingdings" panose="05000000000000000000" pitchFamily="2" charset="2"/>
              <a:buChar char="§"/>
              <a:defRPr sz="2800">
                <a:solidFill>
                  <a:srgbClr val="171714"/>
                </a:solidFill>
                <a:latin typeface="Arial" panose="020B0604020202020204" pitchFamily="34" charset="0"/>
                <a:cs typeface="Arial" panose="020B0604020202020204" pitchFamily="34" charset="0"/>
              </a:defRPr>
            </a:lvl9pPr>
          </a:lstStyle>
          <a:p>
            <a:pPr defTabSz="457200" eaLnBrk="0" fontAlgn="base" hangingPunct="0">
              <a:spcAft>
                <a:spcPct val="0"/>
              </a:spcAft>
              <a:buFont typeface="Arial" panose="020B0604020202020204" pitchFamily="34" charset="0"/>
              <a:buChar char="•"/>
            </a:pPr>
            <a:r>
              <a:rPr lang="en-US" altLang="en-US" sz="1400" b="1" dirty="0" smtClean="0">
                <a:solidFill>
                  <a:srgbClr val="400000"/>
                </a:solidFill>
                <a:latin typeface="Times New Roman" panose="02020603050405020304" pitchFamily="18" charset="0"/>
                <a:cs typeface="Times New Roman" panose="02020603050405020304" pitchFamily="18" charset="0"/>
              </a:rPr>
              <a:t>New Employee Orientation:</a:t>
            </a:r>
          </a:p>
          <a:p>
            <a:pPr lvl="1" defTabSz="457200" eaLnBrk="0" fontAlgn="base" hangingPunct="0">
              <a:spcAft>
                <a:spcPct val="0"/>
              </a:spcAft>
              <a:buFont typeface="Arial" panose="020B0604020202020204" pitchFamily="34" charset="0"/>
              <a:buChar char="•"/>
            </a:pPr>
            <a:r>
              <a:rPr lang="en-US" altLang="en-US" sz="1400" dirty="0" smtClean="0">
                <a:solidFill>
                  <a:srgbClr val="400000"/>
                </a:solidFill>
                <a:latin typeface="Times New Roman" panose="02020603050405020304" pitchFamily="18" charset="0"/>
                <a:cs typeface="Times New Roman" panose="02020603050405020304" pitchFamily="18" charset="0"/>
              </a:rPr>
              <a:t>initial </a:t>
            </a:r>
            <a:r>
              <a:rPr lang="en-US" altLang="en-US" sz="1400" dirty="0">
                <a:solidFill>
                  <a:srgbClr val="400000"/>
                </a:solidFill>
                <a:latin typeface="Times New Roman" panose="02020603050405020304" pitchFamily="18" charset="0"/>
                <a:cs typeface="Times New Roman" panose="02020603050405020304" pitchFamily="18" charset="0"/>
              </a:rPr>
              <a:t>exposure to the Compliance </a:t>
            </a:r>
            <a:r>
              <a:rPr lang="en-US" altLang="en-US" sz="1400" dirty="0" smtClean="0">
                <a:solidFill>
                  <a:srgbClr val="400000"/>
                </a:solidFill>
                <a:latin typeface="Times New Roman" panose="02020603050405020304" pitchFamily="18" charset="0"/>
                <a:cs typeface="Times New Roman" panose="02020603050405020304" pitchFamily="18" charset="0"/>
              </a:rPr>
              <a:t>Program, Code of Conduct, non-retaliation policy, how </a:t>
            </a:r>
            <a:r>
              <a:rPr lang="en-US" altLang="en-US" sz="1400" dirty="0">
                <a:solidFill>
                  <a:srgbClr val="400000"/>
                </a:solidFill>
                <a:latin typeface="Times New Roman" panose="02020603050405020304" pitchFamily="18" charset="0"/>
                <a:cs typeface="Times New Roman" panose="02020603050405020304" pitchFamily="18" charset="0"/>
              </a:rPr>
              <a:t>to report issues and contact OCC</a:t>
            </a:r>
          </a:p>
          <a:p>
            <a:pPr defTabSz="457200" eaLnBrk="0" fontAlgn="base" hangingPunct="0">
              <a:spcAft>
                <a:spcPct val="0"/>
              </a:spcAft>
              <a:buFont typeface="Arial" panose="020B0604020202020204" pitchFamily="34" charset="0"/>
              <a:buChar char="•"/>
            </a:pPr>
            <a:r>
              <a:rPr lang="en-US" altLang="en-US" sz="1400" b="1" dirty="0">
                <a:solidFill>
                  <a:srgbClr val="400000"/>
                </a:solidFill>
                <a:latin typeface="Times New Roman" panose="02020603050405020304" pitchFamily="18" charset="0"/>
                <a:cs typeface="Times New Roman" panose="02020603050405020304" pitchFamily="18" charset="0"/>
              </a:rPr>
              <a:t>New Employee Corporate Compliance Training </a:t>
            </a:r>
          </a:p>
          <a:p>
            <a:pPr lvl="1" defTabSz="457200" eaLnBrk="0" fontAlgn="base" hangingPunct="0">
              <a:buFont typeface="Arial" panose="020B0604020202020204" pitchFamily="34" charset="0"/>
              <a:buChar char="•"/>
            </a:pPr>
            <a:r>
              <a:rPr lang="en-US" altLang="en-US" sz="1400" dirty="0">
                <a:solidFill>
                  <a:srgbClr val="400000"/>
                </a:solidFill>
                <a:latin typeface="Times New Roman" panose="02020603050405020304" pitchFamily="18" charset="0"/>
                <a:cs typeface="Times New Roman" panose="02020603050405020304" pitchFamily="18" charset="0"/>
              </a:rPr>
              <a:t>Enrolled employees to complete within 45 days of hire</a:t>
            </a:r>
          </a:p>
        </p:txBody>
      </p:sp>
      <p:sp>
        <p:nvSpPr>
          <p:cNvPr id="18" name="TextBox 17"/>
          <p:cNvSpPr txBox="1"/>
          <p:nvPr/>
        </p:nvSpPr>
        <p:spPr>
          <a:xfrm>
            <a:off x="5999852" y="3878720"/>
            <a:ext cx="4440767" cy="276225"/>
          </a:xfrm>
          <a:prstGeom prst="rect">
            <a:avLst/>
          </a:prstGeom>
          <a:ln/>
        </p:spPr>
        <p:style>
          <a:lnRef idx="0">
            <a:schemeClr val="accent1"/>
          </a:lnRef>
          <a:fillRef idx="3">
            <a:schemeClr val="accent1"/>
          </a:fillRef>
          <a:effectRef idx="3">
            <a:schemeClr val="accent1"/>
          </a:effectRef>
          <a:fontRef idx="minor">
            <a:schemeClr val="lt1"/>
          </a:fontRef>
        </p:style>
        <p:txBody>
          <a:bodyPr>
            <a:spAutoFit/>
          </a:bodyPr>
          <a:lstStyle>
            <a:defPPr>
              <a:defRPr lang="en-US"/>
            </a:defPPr>
            <a:lvl1pPr algn="ctr" defTabSz="457200" eaLnBrk="0" fontAlgn="base" hangingPunct="0">
              <a:spcBef>
                <a:spcPct val="0"/>
              </a:spcBef>
              <a:spcAft>
                <a:spcPct val="0"/>
              </a:spcAft>
              <a:defRPr sz="1200" b="1">
                <a:solidFill>
                  <a:schemeClr val="bg1"/>
                </a:solidFill>
                <a:latin typeface="Times New Roman" panose="02020603050405020304" pitchFamily="18"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2"/>
                </a:solidFill>
              </a:rPr>
              <a:t>OTHER ACTIVITY</a:t>
            </a:r>
          </a:p>
        </p:txBody>
      </p:sp>
      <p:sp>
        <p:nvSpPr>
          <p:cNvPr id="17" name="TextBox 16"/>
          <p:cNvSpPr txBox="1"/>
          <p:nvPr/>
        </p:nvSpPr>
        <p:spPr>
          <a:xfrm>
            <a:off x="143610" y="2703915"/>
            <a:ext cx="4511675" cy="276999"/>
          </a:xfrm>
          <a:prstGeom prst="rect">
            <a:avLst/>
          </a:prstGeom>
          <a:ln/>
        </p:spPr>
        <p:style>
          <a:lnRef idx="0">
            <a:schemeClr val="accent1"/>
          </a:lnRef>
          <a:fillRef idx="3">
            <a:schemeClr val="accent1"/>
          </a:fillRef>
          <a:effectRef idx="3">
            <a:schemeClr val="accent1"/>
          </a:effectRef>
          <a:fontRef idx="minor">
            <a:schemeClr val="lt1"/>
          </a:fontRef>
        </p:style>
        <p:txBody>
          <a:bodyPr>
            <a:spAutoFit/>
          </a:bodyPr>
          <a:lstStyle>
            <a:defPPr>
              <a:defRPr lang="en-US"/>
            </a:defPPr>
            <a:lvl1pPr algn="ctr" defTabSz="457200" eaLnBrk="0" fontAlgn="base" hangingPunct="0">
              <a:spcBef>
                <a:spcPct val="0"/>
              </a:spcBef>
              <a:spcAft>
                <a:spcPct val="0"/>
              </a:spcAft>
              <a:defRPr sz="1200" b="1">
                <a:solidFill>
                  <a:schemeClr val="bg1"/>
                </a:solidFill>
                <a:latin typeface="Times New Roman" panose="02020603050405020304" pitchFamily="18"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2"/>
                </a:solidFill>
              </a:rPr>
              <a:t>ANNUAL FRAUD AWARENESS TRAINING</a:t>
            </a:r>
          </a:p>
        </p:txBody>
      </p:sp>
      <p:sp>
        <p:nvSpPr>
          <p:cNvPr id="5" name="Rectangle 4"/>
          <p:cNvSpPr/>
          <p:nvPr/>
        </p:nvSpPr>
        <p:spPr>
          <a:xfrm>
            <a:off x="6143223" y="4129029"/>
            <a:ext cx="5146053" cy="1837426"/>
          </a:xfrm>
          <a:prstGeom prst="rect">
            <a:avLst/>
          </a:prstGeom>
        </p:spPr>
        <p:txBody>
          <a:bodyPr wrap="square">
            <a:spAutoFit/>
          </a:bodyPr>
          <a:lstStyle/>
          <a:p>
            <a:pPr marL="0" lvl="1" defTabSz="889000" eaLnBrk="0" fontAlgn="base" hangingPunct="0">
              <a:lnSpc>
                <a:spcPct val="90000"/>
              </a:lnSpc>
              <a:spcBef>
                <a:spcPct val="0"/>
              </a:spcBef>
              <a:spcAft>
                <a:spcPct val="15000"/>
              </a:spcAft>
              <a:defRPr/>
            </a:pPr>
            <a:r>
              <a:rPr lang="en-US" sz="1400" b="1" dirty="0" smtClean="0">
                <a:solidFill>
                  <a:srgbClr val="400000"/>
                </a:solidFill>
                <a:latin typeface="Times New Roman" panose="02020603050405020304" pitchFamily="18" charset="0"/>
                <a:cs typeface="Times New Roman" panose="02020603050405020304" pitchFamily="18" charset="0"/>
              </a:rPr>
              <a:t>In </a:t>
            </a:r>
            <a:r>
              <a:rPr lang="en-US" sz="1400" b="1" dirty="0">
                <a:solidFill>
                  <a:srgbClr val="400000"/>
                </a:solidFill>
                <a:latin typeface="Times New Roman" panose="02020603050405020304" pitchFamily="18" charset="0"/>
                <a:cs typeface="Times New Roman" panose="02020603050405020304" pitchFamily="18" charset="0"/>
              </a:rPr>
              <a:t>Progress</a:t>
            </a:r>
            <a:r>
              <a:rPr lang="en-US" sz="1400" b="1" dirty="0" smtClean="0">
                <a:solidFill>
                  <a:srgbClr val="400000"/>
                </a:solidFill>
                <a:latin typeface="Times New Roman" panose="02020603050405020304" pitchFamily="18" charset="0"/>
                <a:cs typeface="Times New Roman" panose="02020603050405020304" pitchFamily="18" charset="0"/>
              </a:rPr>
              <a:t>:</a:t>
            </a:r>
          </a:p>
          <a:p>
            <a:pPr marL="228600" lvl="1" indent="-228600" defTabSz="889000" eaLnBrk="0" fontAlgn="base" hangingPunct="0">
              <a:lnSpc>
                <a:spcPct val="90000"/>
              </a:lnSpc>
              <a:spcBef>
                <a:spcPct val="0"/>
              </a:spcBef>
              <a:spcAft>
                <a:spcPct val="15000"/>
              </a:spcAft>
              <a:buFontTx/>
              <a:buChar char="••"/>
              <a:defRPr/>
            </a:pPr>
            <a:r>
              <a:rPr lang="en-US" sz="1400" b="1" dirty="0" smtClean="0">
                <a:solidFill>
                  <a:srgbClr val="400000"/>
                </a:solidFill>
                <a:latin typeface="Times New Roman" panose="02020603050405020304" pitchFamily="18" charset="0"/>
                <a:cs typeface="Times New Roman" panose="02020603050405020304" pitchFamily="18" charset="0"/>
              </a:rPr>
              <a:t>Co-Surgeon &amp; Assistant at Surgery Tip Sheet</a:t>
            </a:r>
            <a:endParaRPr lang="en-US" sz="1400" b="1" dirty="0">
              <a:solidFill>
                <a:srgbClr val="400000"/>
              </a:solidFill>
              <a:latin typeface="Times New Roman" panose="02020603050405020304" pitchFamily="18" charset="0"/>
              <a:cs typeface="Times New Roman" panose="02020603050405020304" pitchFamily="18" charset="0"/>
            </a:endParaRPr>
          </a:p>
          <a:p>
            <a:pPr marL="685800" lvl="2" indent="-228600" defTabSz="889000" eaLnBrk="0" fontAlgn="base" hangingPunct="0">
              <a:lnSpc>
                <a:spcPct val="90000"/>
              </a:lnSpc>
              <a:spcBef>
                <a:spcPct val="0"/>
              </a:spcBef>
              <a:spcAft>
                <a:spcPct val="15000"/>
              </a:spcAft>
              <a:buFontTx/>
              <a:buChar char="••"/>
              <a:defRPr/>
            </a:pPr>
            <a:r>
              <a:rPr lang="en-US" sz="1400" b="1" dirty="0">
                <a:solidFill>
                  <a:srgbClr val="400000"/>
                </a:solidFill>
                <a:latin typeface="Times New Roman" panose="02020603050405020304" pitchFamily="18" charset="0"/>
                <a:cs typeface="Times New Roman" panose="02020603050405020304" pitchFamily="18" charset="0"/>
              </a:rPr>
              <a:t> </a:t>
            </a:r>
            <a:r>
              <a:rPr lang="en-US" sz="1400" dirty="0" smtClean="0">
                <a:solidFill>
                  <a:srgbClr val="400000"/>
                </a:solidFill>
                <a:latin typeface="Times New Roman" panose="02020603050405020304" pitchFamily="18" charset="0"/>
                <a:cs typeface="Times New Roman" panose="02020603050405020304" pitchFamily="18" charset="0"/>
              </a:rPr>
              <a:t>response to external audit activity and department request</a:t>
            </a:r>
            <a:endParaRPr lang="en-US" sz="1400" b="1" dirty="0">
              <a:solidFill>
                <a:srgbClr val="400000"/>
              </a:solidFill>
              <a:latin typeface="Times New Roman" panose="02020603050405020304" pitchFamily="18" charset="0"/>
              <a:cs typeface="Times New Roman" panose="02020603050405020304" pitchFamily="18" charset="0"/>
            </a:endParaRPr>
          </a:p>
          <a:p>
            <a:pPr marL="228600" lvl="1" indent="-228600" defTabSz="889000" eaLnBrk="0" fontAlgn="base" hangingPunct="0">
              <a:lnSpc>
                <a:spcPct val="90000"/>
              </a:lnSpc>
              <a:spcBef>
                <a:spcPct val="0"/>
              </a:spcBef>
              <a:spcAft>
                <a:spcPct val="15000"/>
              </a:spcAft>
              <a:buFontTx/>
              <a:buChar char="••"/>
              <a:defRPr/>
            </a:pPr>
            <a:endParaRPr lang="en-US" sz="1400" b="1" dirty="0" smtClean="0">
              <a:solidFill>
                <a:srgbClr val="400000"/>
              </a:solidFill>
              <a:latin typeface="Times New Roman" panose="02020603050405020304" pitchFamily="18" charset="0"/>
              <a:cs typeface="Times New Roman" panose="02020603050405020304" pitchFamily="18" charset="0"/>
            </a:endParaRPr>
          </a:p>
          <a:p>
            <a:pPr marL="228600" lvl="1" indent="-228600" defTabSz="889000" eaLnBrk="0" fontAlgn="base" hangingPunct="0">
              <a:lnSpc>
                <a:spcPct val="90000"/>
              </a:lnSpc>
              <a:spcBef>
                <a:spcPct val="0"/>
              </a:spcBef>
              <a:spcAft>
                <a:spcPct val="15000"/>
              </a:spcAft>
              <a:buFontTx/>
              <a:buChar char="••"/>
              <a:defRPr/>
            </a:pPr>
            <a:r>
              <a:rPr lang="en-US" sz="1400" b="1" dirty="0" smtClean="0">
                <a:solidFill>
                  <a:srgbClr val="400000"/>
                </a:solidFill>
                <a:latin typeface="Times New Roman" panose="02020603050405020304" pitchFamily="18" charset="0"/>
                <a:cs typeface="Times New Roman" panose="02020603050405020304" pitchFamily="18" charset="0"/>
              </a:rPr>
              <a:t>Prolonged </a:t>
            </a:r>
            <a:r>
              <a:rPr lang="en-US" sz="1400" b="1" dirty="0">
                <a:solidFill>
                  <a:srgbClr val="400000"/>
                </a:solidFill>
                <a:latin typeface="Times New Roman" panose="02020603050405020304" pitchFamily="18" charset="0"/>
                <a:cs typeface="Times New Roman" panose="02020603050405020304" pitchFamily="18" charset="0"/>
              </a:rPr>
              <a:t>Services Code guidance (Outpatient)</a:t>
            </a:r>
          </a:p>
          <a:p>
            <a:pPr marL="685800" lvl="2" indent="-228600" defTabSz="889000" eaLnBrk="0" fontAlgn="base" hangingPunct="0">
              <a:lnSpc>
                <a:spcPct val="90000"/>
              </a:lnSpc>
              <a:spcBef>
                <a:spcPct val="0"/>
              </a:spcBef>
              <a:spcAft>
                <a:spcPct val="15000"/>
              </a:spcAft>
              <a:buFontTx/>
              <a:buChar char="••"/>
              <a:defRPr/>
            </a:pPr>
            <a:r>
              <a:rPr lang="en-US" sz="1400" dirty="0" smtClean="0">
                <a:solidFill>
                  <a:srgbClr val="400000"/>
                </a:solidFill>
                <a:latin typeface="Times New Roman" panose="02020603050405020304" pitchFamily="18" charset="0"/>
                <a:cs typeface="Times New Roman" panose="02020603050405020304" pitchFamily="18" charset="0"/>
              </a:rPr>
              <a:t>OCC provider guidance to be ready for rollout</a:t>
            </a:r>
          </a:p>
          <a:p>
            <a:pPr marL="1143000" lvl="3" indent="-228600" defTabSz="889000" eaLnBrk="0" fontAlgn="base" hangingPunct="0">
              <a:lnSpc>
                <a:spcPct val="90000"/>
              </a:lnSpc>
              <a:spcBef>
                <a:spcPct val="0"/>
              </a:spcBef>
              <a:spcAft>
                <a:spcPct val="15000"/>
              </a:spcAft>
              <a:buFont typeface="Wingdings" panose="05000000000000000000" pitchFamily="2" charset="2"/>
              <a:buChar char="ü"/>
              <a:defRPr/>
            </a:pPr>
            <a:r>
              <a:rPr lang="en-US" sz="1400" dirty="0" smtClean="0">
                <a:solidFill>
                  <a:srgbClr val="400000"/>
                </a:solidFill>
                <a:latin typeface="Times New Roman" panose="02020603050405020304" pitchFamily="18" charset="0"/>
                <a:cs typeface="Times New Roman" panose="02020603050405020304" pitchFamily="18" charset="0"/>
              </a:rPr>
              <a:t>UCM &amp; UCPG Revenue Cycles working with I.T. to add charge capture schema to preference lists</a:t>
            </a:r>
          </a:p>
        </p:txBody>
      </p:sp>
      <p:sp>
        <p:nvSpPr>
          <p:cNvPr id="14" name="TextBox 13"/>
          <p:cNvSpPr txBox="1"/>
          <p:nvPr/>
        </p:nvSpPr>
        <p:spPr>
          <a:xfrm>
            <a:off x="100737" y="3023570"/>
            <a:ext cx="5534518" cy="3323987"/>
          </a:xfrm>
          <a:prstGeom prst="rect">
            <a:avLst/>
          </a:prstGeom>
          <a:noFill/>
        </p:spPr>
        <p:txBody>
          <a:bodyPr wrap="square">
            <a:spAutoFit/>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indent="-285750" defTabSz="457200" eaLnBrk="0" fontAlgn="base" hangingPunct="0">
              <a:spcBef>
                <a:spcPct val="0"/>
              </a:spcBef>
              <a:spcAft>
                <a:spcPct val="0"/>
              </a:spcAft>
              <a:buFont typeface="Arial" panose="020B0604020202020204" pitchFamily="34" charset="0"/>
              <a:buChar char="•"/>
              <a:defRPr/>
            </a:pPr>
            <a:r>
              <a:rPr lang="en-US" altLang="en-US" sz="1400" b="1" dirty="0" smtClean="0">
                <a:solidFill>
                  <a:srgbClr val="400000"/>
                </a:solidFill>
                <a:latin typeface="Times New Roman" panose="02020603050405020304" pitchFamily="18" charset="0"/>
                <a:ea typeface="+mn-ea"/>
                <a:cs typeface="Times New Roman" panose="02020603050405020304" pitchFamily="18" charset="0"/>
              </a:rPr>
              <a:t>FY21 Compliance Fraud Awareness Training</a:t>
            </a:r>
          </a:p>
          <a:p>
            <a:pPr lvl="1" defTabSz="457200" eaLnBrk="0" fontAlgn="base" hangingPunct="0">
              <a:spcBef>
                <a:spcPct val="0"/>
              </a:spcBef>
              <a:spcAft>
                <a:spcPct val="0"/>
              </a:spcAft>
              <a:buFont typeface="Arial" panose="020B0604020202020204" pitchFamily="34" charset="0"/>
              <a:buChar char="•"/>
              <a:defRPr/>
            </a:pPr>
            <a:r>
              <a:rPr lang="en-US" altLang="en-US" sz="1400" dirty="0" smtClean="0">
                <a:solidFill>
                  <a:srgbClr val="400000"/>
                </a:solidFill>
                <a:latin typeface="Times New Roman" panose="02020603050405020304" pitchFamily="18" charset="0"/>
                <a:ea typeface="+mn-ea"/>
                <a:cs typeface="Times New Roman" panose="02020603050405020304" pitchFamily="18" charset="0"/>
              </a:rPr>
              <a:t>UCMC Compliance Rate = 90%</a:t>
            </a:r>
          </a:p>
          <a:p>
            <a:pPr lvl="1" defTabSz="457200" eaLnBrk="0" fontAlgn="base" hangingPunct="0">
              <a:spcBef>
                <a:spcPct val="0"/>
              </a:spcBef>
              <a:spcAft>
                <a:spcPct val="0"/>
              </a:spcAft>
              <a:buFont typeface="Arial" panose="020B0604020202020204" pitchFamily="34" charset="0"/>
              <a:buChar char="•"/>
              <a:defRPr/>
            </a:pPr>
            <a:r>
              <a:rPr lang="en-US" altLang="en-US" sz="1400" dirty="0" smtClean="0">
                <a:solidFill>
                  <a:srgbClr val="400000"/>
                </a:solidFill>
                <a:latin typeface="Times New Roman" panose="02020603050405020304" pitchFamily="18" charset="0"/>
                <a:ea typeface="+mn-ea"/>
                <a:cs typeface="Times New Roman" panose="02020603050405020304" pitchFamily="18" charset="0"/>
              </a:rPr>
              <a:t>Ingalls Compliance Rate = 95%</a:t>
            </a:r>
          </a:p>
          <a:p>
            <a:pPr indent="-285750" defTabSz="457200" eaLnBrk="0" fontAlgn="base" hangingPunct="0">
              <a:spcBef>
                <a:spcPct val="0"/>
              </a:spcBef>
              <a:spcAft>
                <a:spcPct val="0"/>
              </a:spcAft>
              <a:buFont typeface="Arial" panose="020B0604020202020204" pitchFamily="34" charset="0"/>
              <a:buChar char="•"/>
              <a:defRPr/>
            </a:pPr>
            <a:r>
              <a:rPr lang="en-US" altLang="en-US" sz="1400" b="1" dirty="0" smtClean="0">
                <a:solidFill>
                  <a:srgbClr val="400000"/>
                </a:solidFill>
                <a:latin typeface="Times New Roman" panose="02020603050405020304" pitchFamily="18" charset="0"/>
                <a:ea typeface="+mn-ea"/>
                <a:cs typeface="Times New Roman" panose="02020603050405020304" pitchFamily="18" charset="0"/>
              </a:rPr>
              <a:t>FY22 Updates</a:t>
            </a:r>
            <a:endParaRPr lang="en-US" altLang="en-US" sz="1400" b="1" dirty="0">
              <a:solidFill>
                <a:srgbClr val="400000"/>
              </a:solidFill>
              <a:latin typeface="Times New Roman" panose="02020603050405020304" pitchFamily="18" charset="0"/>
              <a:ea typeface="+mn-ea"/>
              <a:cs typeface="Times New Roman" panose="02020603050405020304" pitchFamily="18" charset="0"/>
            </a:endParaRPr>
          </a:p>
          <a:p>
            <a:pPr marL="628650" lvl="1" indent="-171450" defTabSz="457200" eaLnBrk="0" fontAlgn="base" hangingPunct="0">
              <a:spcBef>
                <a:spcPct val="0"/>
              </a:spcBef>
              <a:spcAft>
                <a:spcPct val="0"/>
              </a:spcAft>
              <a:buFont typeface="Arial" panose="020B0604020202020204" pitchFamily="34" charset="0"/>
              <a:buChar char="•"/>
              <a:defRPr/>
            </a:pPr>
            <a:r>
              <a:rPr lang="en-US" altLang="en-US" sz="1400" dirty="0" smtClean="0">
                <a:solidFill>
                  <a:srgbClr val="400000"/>
                </a:solidFill>
                <a:latin typeface="Times New Roman" panose="02020603050405020304" pitchFamily="18" charset="0"/>
                <a:ea typeface="+mn-ea"/>
                <a:cs typeface="Times New Roman" panose="02020603050405020304" pitchFamily="18" charset="0"/>
              </a:rPr>
              <a:t>CBT &amp; Live Training updates in-progress</a:t>
            </a:r>
          </a:p>
          <a:p>
            <a:pPr marL="1028700" lvl="2" indent="-171450" defTabSz="457200" eaLnBrk="0" fontAlgn="base" hangingPunct="0">
              <a:spcBef>
                <a:spcPct val="0"/>
              </a:spcBef>
              <a:spcAft>
                <a:spcPct val="0"/>
              </a:spcAft>
              <a:buFont typeface="Arial" panose="020B0604020202020204" pitchFamily="34" charset="0"/>
              <a:buChar char="•"/>
              <a:defRPr/>
            </a:pPr>
            <a:r>
              <a:rPr lang="en-US" altLang="en-US" sz="1400" dirty="0" smtClean="0">
                <a:solidFill>
                  <a:srgbClr val="400000"/>
                </a:solidFill>
                <a:latin typeface="Times New Roman" panose="02020603050405020304" pitchFamily="18" charset="0"/>
                <a:ea typeface="+mn-ea"/>
                <a:cs typeface="Times New Roman" panose="02020603050405020304" pitchFamily="18" charset="0"/>
              </a:rPr>
              <a:t>Requires consideration of 2022 Physician Fee Schedule final rule changes (November 2021)</a:t>
            </a:r>
          </a:p>
          <a:p>
            <a:pPr marL="1485900" lvl="3" indent="-171450" defTabSz="457200" eaLnBrk="0" fontAlgn="base" hangingPunct="0">
              <a:spcBef>
                <a:spcPct val="0"/>
              </a:spcBef>
              <a:spcAft>
                <a:spcPct val="0"/>
              </a:spcAft>
              <a:buFont typeface="Wingdings" panose="05000000000000000000" pitchFamily="2" charset="2"/>
              <a:buChar char="ü"/>
              <a:defRPr/>
            </a:pPr>
            <a:r>
              <a:rPr lang="en-US" altLang="en-US" sz="1400" dirty="0" smtClean="0">
                <a:solidFill>
                  <a:srgbClr val="400000"/>
                </a:solidFill>
                <a:latin typeface="Times New Roman" panose="02020603050405020304" pitchFamily="18" charset="0"/>
                <a:ea typeface="+mn-ea"/>
                <a:cs typeface="Times New Roman" panose="02020603050405020304" pitchFamily="18" charset="0"/>
              </a:rPr>
              <a:t>Potential Outpatient E/M 99202-99215 Leveling Changes</a:t>
            </a:r>
          </a:p>
          <a:p>
            <a:pPr marL="1485900" lvl="3" indent="-171450" defTabSz="457200" eaLnBrk="0" fontAlgn="base" hangingPunct="0">
              <a:spcBef>
                <a:spcPct val="0"/>
              </a:spcBef>
              <a:spcAft>
                <a:spcPct val="0"/>
              </a:spcAft>
              <a:buFont typeface="Wingdings" panose="05000000000000000000" pitchFamily="2" charset="2"/>
              <a:buChar char="ü"/>
              <a:defRPr/>
            </a:pPr>
            <a:r>
              <a:rPr lang="en-US" altLang="en-US" sz="1400" dirty="0" smtClean="0">
                <a:solidFill>
                  <a:srgbClr val="400000"/>
                </a:solidFill>
                <a:latin typeface="Times New Roman" panose="02020603050405020304" pitchFamily="18" charset="0"/>
                <a:ea typeface="+mn-ea"/>
                <a:cs typeface="Times New Roman" panose="02020603050405020304" pitchFamily="18" charset="0"/>
              </a:rPr>
              <a:t>Potential Split Shared Visit changes</a:t>
            </a:r>
          </a:p>
          <a:p>
            <a:pPr marL="1485900" lvl="3" indent="-171450" defTabSz="457200" eaLnBrk="0" fontAlgn="base" hangingPunct="0">
              <a:spcBef>
                <a:spcPct val="0"/>
              </a:spcBef>
              <a:spcAft>
                <a:spcPct val="0"/>
              </a:spcAft>
              <a:buFont typeface="Wingdings" panose="05000000000000000000" pitchFamily="2" charset="2"/>
              <a:buChar char="ü"/>
              <a:defRPr/>
            </a:pPr>
            <a:r>
              <a:rPr lang="en-US" altLang="en-US" sz="1400" dirty="0" smtClean="0">
                <a:solidFill>
                  <a:srgbClr val="400000"/>
                </a:solidFill>
                <a:latin typeface="Times New Roman" panose="02020603050405020304" pitchFamily="18" charset="0"/>
                <a:ea typeface="+mn-ea"/>
                <a:cs typeface="Times New Roman" panose="02020603050405020304" pitchFamily="18" charset="0"/>
              </a:rPr>
              <a:t>Telehealth Coverage Changes</a:t>
            </a:r>
            <a:endParaRPr lang="en-US" altLang="en-US" sz="1400" dirty="0">
              <a:solidFill>
                <a:srgbClr val="400000"/>
              </a:solidFill>
              <a:latin typeface="Times New Roman" panose="02020603050405020304" pitchFamily="18" charset="0"/>
              <a:ea typeface="+mn-ea"/>
              <a:cs typeface="Times New Roman" panose="02020603050405020304" pitchFamily="18" charset="0"/>
            </a:endParaRPr>
          </a:p>
          <a:p>
            <a:pPr indent="-285750" defTabSz="457200" eaLnBrk="0" fontAlgn="base" hangingPunct="0">
              <a:spcBef>
                <a:spcPct val="0"/>
              </a:spcBef>
              <a:spcAft>
                <a:spcPct val="0"/>
              </a:spcAft>
              <a:buFont typeface="Arial" panose="020B0604020202020204" pitchFamily="34" charset="0"/>
              <a:buChar char="•"/>
              <a:defRPr/>
            </a:pPr>
            <a:r>
              <a:rPr lang="en-US" altLang="en-US" sz="1400" b="1" dirty="0" smtClean="0">
                <a:solidFill>
                  <a:srgbClr val="400000"/>
                </a:solidFill>
                <a:latin typeface="Times New Roman" panose="02020603050405020304" pitchFamily="18" charset="0"/>
                <a:cs typeface="Times New Roman" panose="02020603050405020304" pitchFamily="18" charset="0"/>
              </a:rPr>
              <a:t>Ingalls Fraud Awareness CBT Move to Absorb</a:t>
            </a:r>
            <a:endParaRPr lang="en-US" altLang="en-US" sz="1400" dirty="0">
              <a:solidFill>
                <a:srgbClr val="400000"/>
              </a:solidFill>
              <a:latin typeface="Times New Roman" panose="02020603050405020304" pitchFamily="18" charset="0"/>
              <a:ea typeface="+mn-ea"/>
              <a:cs typeface="Times New Roman" panose="02020603050405020304" pitchFamily="18" charset="0"/>
            </a:endParaRPr>
          </a:p>
          <a:p>
            <a:pPr marL="628650" lvl="1" indent="-171450" defTabSz="457200" eaLnBrk="0" fontAlgn="base" hangingPunct="0">
              <a:spcBef>
                <a:spcPct val="0"/>
              </a:spcBef>
              <a:spcAft>
                <a:spcPct val="0"/>
              </a:spcAft>
              <a:buFont typeface="Arial" panose="020B0604020202020204" pitchFamily="34" charset="0"/>
              <a:buChar char="•"/>
              <a:defRPr/>
            </a:pPr>
            <a:r>
              <a:rPr lang="en-US" altLang="en-US" sz="1400" dirty="0" smtClean="0">
                <a:solidFill>
                  <a:srgbClr val="400000"/>
                </a:solidFill>
                <a:latin typeface="Times New Roman" panose="02020603050405020304" pitchFamily="18" charset="0"/>
                <a:ea typeface="+mn-ea"/>
                <a:cs typeface="Times New Roman" panose="02020603050405020304" pitchFamily="18" charset="0"/>
              </a:rPr>
              <a:t>Updated FY22 CBT will be used for both learner populations once on the same platform, previously Ingalls used </a:t>
            </a:r>
            <a:r>
              <a:rPr lang="en-US" altLang="en-US" sz="1400" dirty="0" err="1" smtClean="0">
                <a:solidFill>
                  <a:srgbClr val="400000"/>
                </a:solidFill>
                <a:latin typeface="Times New Roman" panose="02020603050405020304" pitchFamily="18" charset="0"/>
                <a:ea typeface="+mn-ea"/>
                <a:cs typeface="Times New Roman" panose="02020603050405020304" pitchFamily="18" charset="0"/>
              </a:rPr>
              <a:t>Healthstream</a:t>
            </a:r>
            <a:r>
              <a:rPr lang="en-US" altLang="en-US" sz="1400" dirty="0" smtClean="0">
                <a:solidFill>
                  <a:srgbClr val="400000"/>
                </a:solidFill>
                <a:latin typeface="Times New Roman" panose="02020603050405020304" pitchFamily="18" charset="0"/>
                <a:ea typeface="+mn-ea"/>
                <a:cs typeface="Times New Roman" panose="02020603050405020304" pitchFamily="18" charset="0"/>
              </a:rPr>
              <a:t> vendor content</a:t>
            </a:r>
            <a:endParaRPr lang="en-US" altLang="en-US" sz="1400" dirty="0">
              <a:solidFill>
                <a:srgbClr val="400000"/>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251791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Patient Identity Investigations</a:t>
            </a:r>
            <a:endParaRPr lang="en-US" dirty="0"/>
          </a:p>
        </p:txBody>
      </p:sp>
      <p:sp>
        <p:nvSpPr>
          <p:cNvPr id="3" name="Slide Number Placeholder 2"/>
          <p:cNvSpPr>
            <a:spLocks noGrp="1"/>
          </p:cNvSpPr>
          <p:nvPr>
            <p:ph type="sldNum" sz="quarter" idx="10"/>
          </p:nvPr>
        </p:nvSpPr>
        <p:spPr/>
        <p:txBody>
          <a:bodyPr/>
          <a:lstStyle/>
          <a:p>
            <a:pPr>
              <a:defRPr/>
            </a:pPr>
            <a:fld id="{DA2CCFF7-2473-4D1C-95A6-5199D9A93B65}" type="slidenum">
              <a:rPr lang="en-US" altLang="en-US" smtClean="0"/>
              <a:pPr>
                <a:defRPr/>
              </a:pPr>
              <a:t>18</a:t>
            </a:fld>
            <a:endParaRPr lang="en-US" altLang="en-US" dirty="0"/>
          </a:p>
        </p:txBody>
      </p:sp>
    </p:spTree>
    <p:extLst>
      <p:ext uri="{BB962C8B-B14F-4D97-AF65-F5344CB8AC3E}">
        <p14:creationId xmlns:p14="http://schemas.microsoft.com/office/powerpoint/2010/main" val="42252726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52641"/>
          </a:xfrm>
        </p:spPr>
        <p:txBody>
          <a:bodyPr/>
          <a:lstStyle/>
          <a:p>
            <a:r>
              <a:rPr lang="en-US" sz="2400" dirty="0" smtClean="0">
                <a:latin typeface="Times New Roman" panose="02020603050405020304" pitchFamily="18" charset="0"/>
                <a:cs typeface="Times New Roman" panose="02020603050405020304" pitchFamily="18" charset="0"/>
              </a:rPr>
              <a:t>Background</a:t>
            </a:r>
            <a:endParaRPr lang="en-US" sz="24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sz="quarter" idx="13"/>
          </p:nvPr>
        </p:nvSpPr>
        <p:spPr>
          <a:xfrm>
            <a:off x="609600" y="1068947"/>
            <a:ext cx="10477502" cy="4726546"/>
          </a:xfrm>
        </p:spPr>
        <p:txBody>
          <a:bodyPr>
            <a:normAutofit lnSpcReduction="10000"/>
          </a:bodyPr>
          <a:lstStyle/>
          <a:p>
            <a:pPr>
              <a:buFont typeface="Wingdings" panose="05000000000000000000" pitchFamily="2" charset="2"/>
              <a:buChar char="Ø"/>
            </a:pPr>
            <a:r>
              <a:rPr lang="en-US" sz="1600" b="1" dirty="0" smtClean="0">
                <a:latin typeface="Times New Roman" panose="02020603050405020304" pitchFamily="18" charset="0"/>
                <a:cs typeface="Times New Roman" panose="02020603050405020304" pitchFamily="18" charset="0"/>
              </a:rPr>
              <a:t>Problem:  </a:t>
            </a:r>
            <a:r>
              <a:rPr lang="en-US" sz="1600" dirty="0" smtClean="0">
                <a:latin typeface="Times New Roman" panose="02020603050405020304" pitchFamily="18" charset="0"/>
                <a:cs typeface="Times New Roman" panose="02020603050405020304" pitchFamily="18" charset="0"/>
              </a:rPr>
              <a:t>Increase in incidents related to registration, billing, and/or identity concerns in the past year</a:t>
            </a:r>
          </a:p>
          <a:p>
            <a:pPr>
              <a:buFont typeface="Wingdings" panose="05000000000000000000" pitchFamily="2" charset="2"/>
              <a:buChar char="Ø"/>
            </a:pPr>
            <a:r>
              <a:rPr lang="en-US" sz="1600" b="1" dirty="0" smtClean="0">
                <a:latin typeface="Times New Roman" panose="02020603050405020304" pitchFamily="18" charset="0"/>
                <a:cs typeface="Times New Roman" panose="02020603050405020304" pitchFamily="18" charset="0"/>
              </a:rPr>
              <a:t>Current Investigation Workflow</a:t>
            </a:r>
          </a:p>
          <a:p>
            <a:pPr lvl="2"/>
            <a:r>
              <a:rPr lang="en-US" sz="1600" dirty="0">
                <a:latin typeface="Times New Roman" panose="02020603050405020304" pitchFamily="18" charset="0"/>
                <a:cs typeface="Times New Roman" panose="02020603050405020304" pitchFamily="18" charset="0"/>
              </a:rPr>
              <a:t>Incidents are identified and reported through various </a:t>
            </a:r>
            <a:r>
              <a:rPr lang="en-US" sz="1600" dirty="0" smtClean="0">
                <a:latin typeface="Times New Roman" panose="02020603050405020304" pitchFamily="18" charset="0"/>
                <a:cs typeface="Times New Roman" panose="02020603050405020304" pitchFamily="18" charset="0"/>
              </a:rPr>
              <a:t>channels, including Risk </a:t>
            </a:r>
            <a:r>
              <a:rPr lang="en-US" sz="1600" dirty="0">
                <a:latin typeface="Times New Roman" panose="02020603050405020304" pitchFamily="18" charset="0"/>
                <a:cs typeface="Times New Roman" panose="02020603050405020304" pitchFamily="18" charset="0"/>
              </a:rPr>
              <a:t>management/patient </a:t>
            </a:r>
            <a:r>
              <a:rPr lang="en-US" sz="1600" dirty="0" smtClean="0">
                <a:latin typeface="Times New Roman" panose="02020603050405020304" pitchFamily="18" charset="0"/>
                <a:cs typeface="Times New Roman" panose="02020603050405020304" pitchFamily="18" charset="0"/>
              </a:rPr>
              <a:t>safety, Patient </a:t>
            </a:r>
            <a:r>
              <a:rPr lang="en-US" sz="1600" dirty="0">
                <a:latin typeface="Times New Roman" panose="02020603050405020304" pitchFamily="18" charset="0"/>
                <a:cs typeface="Times New Roman" panose="02020603050405020304" pitchFamily="18" charset="0"/>
              </a:rPr>
              <a:t>Financial </a:t>
            </a:r>
            <a:r>
              <a:rPr lang="en-US" sz="1600" dirty="0" smtClean="0">
                <a:latin typeface="Times New Roman" panose="02020603050405020304" pitchFamily="18" charset="0"/>
                <a:cs typeface="Times New Roman" panose="02020603050405020304" pitchFamily="18" charset="0"/>
              </a:rPr>
              <a:t>Services, Compliance </a:t>
            </a:r>
            <a:r>
              <a:rPr lang="en-US" sz="1600" dirty="0">
                <a:latin typeface="Times New Roman" panose="02020603050405020304" pitchFamily="18" charset="0"/>
                <a:cs typeface="Times New Roman" panose="02020603050405020304" pitchFamily="18" charset="0"/>
              </a:rPr>
              <a:t>Resource Line </a:t>
            </a:r>
            <a:r>
              <a:rPr lang="en-US" sz="1600" dirty="0" smtClean="0">
                <a:latin typeface="Times New Roman" panose="02020603050405020304" pitchFamily="18" charset="0"/>
                <a:cs typeface="Times New Roman" panose="02020603050405020304" pitchFamily="18" charset="0"/>
              </a:rPr>
              <a:t>, HIPAA </a:t>
            </a:r>
            <a:r>
              <a:rPr lang="en-US" sz="1600" dirty="0">
                <a:latin typeface="Times New Roman" panose="02020603050405020304" pitchFamily="18" charset="0"/>
                <a:cs typeface="Times New Roman" panose="02020603050405020304" pitchFamily="18" charset="0"/>
              </a:rPr>
              <a:t>Privacy </a:t>
            </a:r>
            <a:r>
              <a:rPr lang="en-US" sz="1600" dirty="0" smtClean="0">
                <a:latin typeface="Times New Roman" panose="02020603050405020304" pitchFamily="18" charset="0"/>
                <a:cs typeface="Times New Roman" panose="02020603050405020304" pitchFamily="18" charset="0"/>
              </a:rPr>
              <a:t>Office, Clinical team, and HIM</a:t>
            </a:r>
            <a:r>
              <a:rPr lang="en-US" sz="1600" dirty="0">
                <a:latin typeface="Times New Roman" panose="02020603050405020304" pitchFamily="18" charset="0"/>
                <a:cs typeface="Times New Roman" panose="02020603050405020304" pitchFamily="18" charset="0"/>
              </a:rPr>
              <a:t>.</a:t>
            </a:r>
          </a:p>
          <a:p>
            <a:pPr lvl="2"/>
            <a:r>
              <a:rPr lang="en-US" sz="1600" dirty="0">
                <a:latin typeface="Times New Roman" panose="02020603050405020304" pitchFamily="18" charset="0"/>
                <a:cs typeface="Times New Roman" panose="02020603050405020304" pitchFamily="18" charset="0"/>
              </a:rPr>
              <a:t>Depending on who is notified of the incident, various departments are pulled into the </a:t>
            </a:r>
            <a:r>
              <a:rPr lang="en-US" sz="1600" dirty="0" smtClean="0">
                <a:latin typeface="Times New Roman" panose="02020603050405020304" pitchFamily="18" charset="0"/>
                <a:cs typeface="Times New Roman" panose="02020603050405020304" pitchFamily="18" charset="0"/>
              </a:rPr>
              <a:t>investigation</a:t>
            </a:r>
            <a:endParaRPr lang="en-US" sz="1600" dirty="0">
              <a:latin typeface="Times New Roman" panose="02020603050405020304" pitchFamily="18" charset="0"/>
              <a:cs typeface="Times New Roman" panose="02020603050405020304" pitchFamily="18" charset="0"/>
            </a:endParaRPr>
          </a:p>
          <a:p>
            <a:pPr lvl="2"/>
            <a:r>
              <a:rPr lang="en-US" sz="1600" dirty="0" smtClean="0">
                <a:latin typeface="Times New Roman" panose="02020603050405020304" pitchFamily="18" charset="0"/>
                <a:cs typeface="Times New Roman" panose="02020603050405020304" pitchFamily="18" charset="0"/>
              </a:rPr>
              <a:t>No </a:t>
            </a:r>
            <a:r>
              <a:rPr lang="en-US" sz="1600" dirty="0">
                <a:latin typeface="Times New Roman" panose="02020603050405020304" pitchFamily="18" charset="0"/>
                <a:cs typeface="Times New Roman" panose="02020603050405020304" pitchFamily="18" charset="0"/>
              </a:rPr>
              <a:t>clear process to manage the investigation. Unclear who is responsible for the various aspects of the investigation which leads to delay/ no response. </a:t>
            </a:r>
          </a:p>
          <a:p>
            <a:pPr>
              <a:buFont typeface="Wingdings" panose="05000000000000000000" pitchFamily="2" charset="2"/>
              <a:buChar char="Ø"/>
            </a:pPr>
            <a:r>
              <a:rPr lang="en-US" sz="1600" b="1" dirty="0" smtClean="0">
                <a:latin typeface="Times New Roman" panose="02020603050405020304" pitchFamily="18" charset="0"/>
                <a:cs typeface="Times New Roman" panose="02020603050405020304" pitchFamily="18" charset="0"/>
              </a:rPr>
              <a:t>Action Taken</a:t>
            </a:r>
            <a:r>
              <a:rPr lang="en-US" sz="1600" dirty="0" smtClean="0">
                <a:latin typeface="Times New Roman" panose="02020603050405020304" pitchFamily="18" charset="0"/>
                <a:cs typeface="Times New Roman" panose="02020603050405020304" pitchFamily="18" charset="0"/>
              </a:rPr>
              <a:t>:  OCC convened a meeting of key stakeholders to discuss the need of a standard workflow to manage and investigate such incidents. The following steps were agreed on: </a:t>
            </a:r>
          </a:p>
          <a:p>
            <a:pPr marL="863600" lvl="1" indent="-361950">
              <a:buFont typeface="Wingdings" panose="05000000000000000000" pitchFamily="2" charset="2"/>
              <a:buChar char="ü"/>
            </a:pPr>
            <a:r>
              <a:rPr lang="en-US" sz="1600" dirty="0" smtClean="0">
                <a:latin typeface="Times New Roman" panose="02020603050405020304" pitchFamily="18" charset="0"/>
                <a:cs typeface="Times New Roman" panose="02020603050405020304" pitchFamily="18" charset="0"/>
              </a:rPr>
              <a:t>All incidents will be housed in a central database already created by HIM </a:t>
            </a:r>
          </a:p>
          <a:p>
            <a:pPr marL="863600" lvl="1" indent="-361950">
              <a:buFont typeface="Wingdings" panose="05000000000000000000" pitchFamily="2" charset="2"/>
              <a:buChar char="ü"/>
            </a:pPr>
            <a:r>
              <a:rPr lang="en-US" sz="1600" dirty="0" smtClean="0">
                <a:latin typeface="Times New Roman" panose="02020603050405020304" pitchFamily="18" charset="0"/>
                <a:cs typeface="Times New Roman" panose="02020603050405020304" pitchFamily="18" charset="0"/>
              </a:rPr>
              <a:t>Nicole Fountain will notify stakeholders to immediately begin emailing HIM Chart Corrections Team and HIPAA Privacy Office  when they become aware of an event that involves identity theft, incorrect notation in the medical record, and/or incorrect billing. </a:t>
            </a:r>
          </a:p>
          <a:p>
            <a:pPr marL="863600" lvl="1" indent="-361950">
              <a:buFont typeface="Wingdings" panose="05000000000000000000" pitchFamily="2" charset="2"/>
              <a:buChar char="ü"/>
            </a:pPr>
            <a:r>
              <a:rPr lang="en-US" sz="1600" dirty="0" smtClean="0">
                <a:latin typeface="Times New Roman" panose="02020603050405020304" pitchFamily="18" charset="0"/>
                <a:cs typeface="Times New Roman" panose="02020603050405020304" pitchFamily="18" charset="0"/>
              </a:rPr>
              <a:t>Chart Corrections and Privacy team will begin their respective investigations and reach out to relevant departments with questions and assistance with action items.</a:t>
            </a:r>
          </a:p>
          <a:p>
            <a:pPr marL="863600" lvl="1" indent="-361950">
              <a:buFont typeface="Wingdings" panose="05000000000000000000" pitchFamily="2" charset="2"/>
              <a:buChar char="ü"/>
            </a:pPr>
            <a:r>
              <a:rPr lang="en-US" sz="1600" dirty="0" smtClean="0">
                <a:latin typeface="Times New Roman" panose="02020603050405020304" pitchFamily="18" charset="0"/>
                <a:cs typeface="Times New Roman" panose="02020603050405020304" pitchFamily="18" charset="0"/>
              </a:rPr>
              <a:t>OCC will draft a new procedures document that captures key stakeholders and their role in the investigative process.</a:t>
            </a:r>
          </a:p>
          <a:p>
            <a:pPr marL="863600" lvl="1" indent="-361950">
              <a:buFont typeface="Wingdings" panose="05000000000000000000" pitchFamily="2" charset="2"/>
              <a:buChar char="ü"/>
            </a:pPr>
            <a:r>
              <a:rPr lang="en-US" sz="1600" dirty="0" smtClean="0">
                <a:latin typeface="Times New Roman" panose="02020603050405020304" pitchFamily="18" charset="0"/>
                <a:cs typeface="Times New Roman" panose="02020603050405020304" pitchFamily="18" charset="0"/>
              </a:rPr>
              <a:t>A standing working meeting managed by HIM will be scheduled to discuss open investigations</a:t>
            </a:r>
          </a:p>
          <a:p>
            <a:pPr>
              <a:buFont typeface="Wingdings" panose="05000000000000000000" pitchFamily="2" charset="2"/>
              <a:buChar char="Ø"/>
            </a:pPr>
            <a:endParaRPr lang="en-US" sz="1200" dirty="0" smtClean="0">
              <a:latin typeface="Times New Roman" panose="02020603050405020304" pitchFamily="18" charset="0"/>
              <a:cs typeface="Times New Roman" panose="02020603050405020304" pitchFamily="18" charset="0"/>
            </a:endParaRPr>
          </a:p>
          <a:p>
            <a:pPr lvl="1"/>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4"/>
          </p:nvPr>
        </p:nvSpPr>
        <p:spPr/>
        <p:txBody>
          <a:bodyPr/>
          <a:lstStyle/>
          <a:p>
            <a:pPr>
              <a:defRPr/>
            </a:pPr>
            <a:fld id="{C8749674-BEEA-4D48-89C6-D609C341C6BA}" type="slidenum">
              <a:rPr lang="en-US" altLang="en-US" smtClean="0"/>
              <a:pPr>
                <a:defRPr/>
              </a:pPr>
              <a:t>19</a:t>
            </a:fld>
            <a:endParaRPr lang="en-US" altLang="en-US" dirty="0"/>
          </a:p>
        </p:txBody>
      </p:sp>
    </p:spTree>
    <p:extLst>
      <p:ext uri="{BB962C8B-B14F-4D97-AF65-F5344CB8AC3E}">
        <p14:creationId xmlns:p14="http://schemas.microsoft.com/office/powerpoint/2010/main" val="3317757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3581399" y="762000"/>
            <a:ext cx="6077607" cy="3200400"/>
          </a:xfrm>
        </p:spPr>
        <p:txBody>
          <a:bodyPr/>
          <a:lstStyle/>
          <a:p>
            <a:pPr>
              <a:defRPr/>
            </a:pPr>
            <a:r>
              <a:rPr lang="en-US" dirty="0" smtClean="0"/>
              <a:t>Office of Corporate Compliance</a:t>
            </a:r>
            <a:endParaRPr lang="en-US" dirty="0"/>
          </a:p>
        </p:txBody>
      </p:sp>
      <p:sp>
        <p:nvSpPr>
          <p:cNvPr id="3" name="Text Placeholder 2">
            <a:extLst/>
          </p:cNvPr>
          <p:cNvSpPr>
            <a:spLocks noGrp="1"/>
          </p:cNvSpPr>
          <p:nvPr>
            <p:ph type="body" sz="quarter" idx="10"/>
          </p:nvPr>
        </p:nvSpPr>
        <p:spPr>
          <a:xfrm>
            <a:off x="3818266" y="3962400"/>
            <a:ext cx="4114800" cy="1066800"/>
          </a:xfrm>
        </p:spPr>
        <p:txBody>
          <a:bodyPr/>
          <a:lstStyle/>
          <a:p>
            <a:pPr>
              <a:defRPr/>
            </a:pPr>
            <a:r>
              <a:rPr lang="en-US" dirty="0" smtClean="0"/>
              <a:t>September 2021</a:t>
            </a:r>
            <a:endParaRPr lang="en-US" dirty="0"/>
          </a:p>
        </p:txBody>
      </p:sp>
    </p:spTree>
    <p:extLst>
      <p:ext uri="{BB962C8B-B14F-4D97-AF65-F5344CB8AC3E}">
        <p14:creationId xmlns:p14="http://schemas.microsoft.com/office/powerpoint/2010/main" val="2527448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Medicare Advantage Plans-FY22 Compliance Activity</a:t>
            </a:r>
            <a:endParaRPr lang="en-US" dirty="0"/>
          </a:p>
        </p:txBody>
      </p:sp>
      <p:sp>
        <p:nvSpPr>
          <p:cNvPr id="3" name="Slide Number Placeholder 2"/>
          <p:cNvSpPr>
            <a:spLocks noGrp="1"/>
          </p:cNvSpPr>
          <p:nvPr>
            <p:ph type="sldNum" sz="quarter" idx="10"/>
          </p:nvPr>
        </p:nvSpPr>
        <p:spPr/>
        <p:txBody>
          <a:bodyPr/>
          <a:lstStyle/>
          <a:p>
            <a:pPr>
              <a:defRPr/>
            </a:pPr>
            <a:fld id="{DA2CCFF7-2473-4D1C-95A6-5199D9A93B65}" type="slidenum">
              <a:rPr lang="en-US" altLang="en-US" smtClean="0"/>
              <a:pPr>
                <a:defRPr/>
              </a:pPr>
              <a:t>20</a:t>
            </a:fld>
            <a:endParaRPr lang="en-US" altLang="en-US" dirty="0"/>
          </a:p>
        </p:txBody>
      </p:sp>
    </p:spTree>
    <p:extLst>
      <p:ext uri="{BB962C8B-B14F-4D97-AF65-F5344CB8AC3E}">
        <p14:creationId xmlns:p14="http://schemas.microsoft.com/office/powerpoint/2010/main" val="2547391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130" y="274638"/>
            <a:ext cx="8513763" cy="411162"/>
          </a:xfrm>
        </p:spPr>
        <p:txBody>
          <a:bodyPr/>
          <a:lstStyle/>
          <a:p>
            <a:pPr>
              <a:defRPr/>
            </a:pPr>
            <a:r>
              <a:rPr lang="en-US" sz="2400" dirty="0">
                <a:latin typeface="Times New Roman" panose="02020603050405020304" pitchFamily="18" charset="0"/>
                <a:cs typeface="Times New Roman" panose="02020603050405020304" pitchFamily="18" charset="0"/>
              </a:rPr>
              <a:t>Medicare Advantage:  </a:t>
            </a:r>
            <a:r>
              <a:rPr lang="en-US" sz="2400" dirty="0" smtClean="0">
                <a:latin typeface="Times New Roman" panose="02020603050405020304" pitchFamily="18" charset="0"/>
                <a:cs typeface="Times New Roman" panose="02020603050405020304" pitchFamily="18" charset="0"/>
              </a:rPr>
              <a:t>FY22 YTD </a:t>
            </a:r>
            <a:r>
              <a:rPr lang="en-US" sz="2400" dirty="0">
                <a:latin typeface="Times New Roman" panose="02020603050405020304" pitchFamily="18" charset="0"/>
                <a:cs typeface="Times New Roman" panose="02020603050405020304" pitchFamily="18" charset="0"/>
              </a:rPr>
              <a:t>Compliance Activity</a:t>
            </a:r>
          </a:p>
        </p:txBody>
      </p:sp>
      <p:sp>
        <p:nvSpPr>
          <p:cNvPr id="117763"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Font typeface="Wingdings" panose="05000000000000000000" pitchFamily="2" charset="2"/>
              <a:buChar char="§"/>
              <a:defRPr sz="3200">
                <a:solidFill>
                  <a:srgbClr val="171714"/>
                </a:solidFill>
                <a:latin typeface="Arial" panose="020B0604020202020204" pitchFamily="34" charset="0"/>
                <a:cs typeface="Arial" panose="020B0604020202020204" pitchFamily="34" charset="0"/>
              </a:defRPr>
            </a:lvl1pPr>
            <a:lvl2pPr marL="742950" indent="-285750">
              <a:lnSpc>
                <a:spcPct val="90000"/>
              </a:lnSpc>
              <a:spcBef>
                <a:spcPts val="250"/>
              </a:spcBef>
              <a:spcAft>
                <a:spcPts val="250"/>
              </a:spcAft>
              <a:buFont typeface="Wingdings" panose="05000000000000000000" pitchFamily="2" charset="2"/>
              <a:buChar char="§"/>
              <a:defRPr sz="2800">
                <a:solidFill>
                  <a:srgbClr val="171714"/>
                </a:solidFill>
                <a:latin typeface="Arial" panose="020B0604020202020204" pitchFamily="34" charset="0"/>
                <a:cs typeface="Arial" panose="020B0604020202020204" pitchFamily="34" charset="0"/>
              </a:defRPr>
            </a:lvl2pPr>
            <a:lvl3pPr marL="1143000" indent="-228600">
              <a:lnSpc>
                <a:spcPct val="90000"/>
              </a:lnSpc>
              <a:spcBef>
                <a:spcPts val="250"/>
              </a:spcBef>
              <a:spcAft>
                <a:spcPts val="250"/>
              </a:spcAft>
              <a:buFont typeface="Wingdings" panose="05000000000000000000" pitchFamily="2" charset="2"/>
              <a:buChar char="§"/>
              <a:defRPr sz="2800">
                <a:solidFill>
                  <a:srgbClr val="171714"/>
                </a:solidFill>
                <a:latin typeface="Arial" panose="020B0604020202020204" pitchFamily="34" charset="0"/>
                <a:cs typeface="Arial" panose="020B0604020202020204" pitchFamily="34" charset="0"/>
              </a:defRPr>
            </a:lvl3pPr>
            <a:lvl4pPr marL="1600200" indent="-228600">
              <a:lnSpc>
                <a:spcPct val="90000"/>
              </a:lnSpc>
              <a:spcBef>
                <a:spcPts val="250"/>
              </a:spcBef>
              <a:spcAft>
                <a:spcPts val="250"/>
              </a:spcAft>
              <a:buFont typeface="Wingdings" panose="05000000000000000000" pitchFamily="2" charset="2"/>
              <a:buChar char="§"/>
              <a:defRPr sz="2800">
                <a:solidFill>
                  <a:srgbClr val="171714"/>
                </a:solidFill>
                <a:latin typeface="Arial" panose="020B0604020202020204" pitchFamily="34" charset="0"/>
                <a:cs typeface="Arial" panose="020B0604020202020204" pitchFamily="34" charset="0"/>
              </a:defRPr>
            </a:lvl4pPr>
            <a:lvl5pPr marL="2057400" indent="-228600">
              <a:lnSpc>
                <a:spcPct val="90000"/>
              </a:lnSpc>
              <a:spcBef>
                <a:spcPts val="250"/>
              </a:spcBef>
              <a:spcAft>
                <a:spcPts val="250"/>
              </a:spcAft>
              <a:buFont typeface="Wingdings" panose="05000000000000000000" pitchFamily="2" charset="2"/>
              <a:buChar char="§"/>
              <a:defRPr sz="2800">
                <a:solidFill>
                  <a:srgbClr val="171714"/>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250"/>
              </a:spcBef>
              <a:spcAft>
                <a:spcPts val="250"/>
              </a:spcAft>
              <a:buFont typeface="Wingdings" panose="05000000000000000000" pitchFamily="2" charset="2"/>
              <a:buChar char="§"/>
              <a:defRPr sz="2800">
                <a:solidFill>
                  <a:srgbClr val="171714"/>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250"/>
              </a:spcBef>
              <a:spcAft>
                <a:spcPts val="250"/>
              </a:spcAft>
              <a:buFont typeface="Wingdings" panose="05000000000000000000" pitchFamily="2" charset="2"/>
              <a:buChar char="§"/>
              <a:defRPr sz="2800">
                <a:solidFill>
                  <a:srgbClr val="171714"/>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250"/>
              </a:spcBef>
              <a:spcAft>
                <a:spcPts val="250"/>
              </a:spcAft>
              <a:buFont typeface="Wingdings" panose="05000000000000000000" pitchFamily="2" charset="2"/>
              <a:buChar char="§"/>
              <a:defRPr sz="2800">
                <a:solidFill>
                  <a:srgbClr val="171714"/>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250"/>
              </a:spcBef>
              <a:spcAft>
                <a:spcPts val="250"/>
              </a:spcAft>
              <a:buFont typeface="Wingdings" panose="05000000000000000000" pitchFamily="2" charset="2"/>
              <a:buChar char="§"/>
              <a:defRPr sz="2800">
                <a:solidFill>
                  <a:srgbClr val="171714"/>
                </a:solidFill>
                <a:latin typeface="Arial" panose="020B0604020202020204" pitchFamily="34" charset="0"/>
                <a:cs typeface="Arial" panose="020B0604020202020204" pitchFamily="34" charset="0"/>
              </a:defRPr>
            </a:lvl9pPr>
          </a:lstStyle>
          <a:p>
            <a:pPr>
              <a:lnSpc>
                <a:spcPct val="100000"/>
              </a:lnSpc>
              <a:spcBef>
                <a:spcPct val="0"/>
              </a:spcBef>
              <a:buFontTx/>
              <a:buNone/>
            </a:pPr>
            <a:fld id="{4F39B3A7-39CF-4697-8403-7D8ACF9BBD33}" type="slidenum">
              <a:rPr lang="en-US" altLang="en-US" sz="1000">
                <a:solidFill>
                  <a:srgbClr val="D6D6D0"/>
                </a:solidFill>
                <a:cs typeface="ヒラギノ角ゴ Pro W3"/>
              </a:rPr>
              <a:pPr>
                <a:lnSpc>
                  <a:spcPct val="100000"/>
                </a:lnSpc>
                <a:spcBef>
                  <a:spcPct val="0"/>
                </a:spcBef>
                <a:buFontTx/>
                <a:buNone/>
              </a:pPr>
              <a:t>21</a:t>
            </a:fld>
            <a:endParaRPr lang="en-US" altLang="en-US" sz="1000">
              <a:solidFill>
                <a:srgbClr val="D6D6D0"/>
              </a:solidFill>
              <a:cs typeface="ヒラギノ角ゴ Pro W3"/>
            </a:endParaRPr>
          </a:p>
        </p:txBody>
      </p:sp>
      <p:sp>
        <p:nvSpPr>
          <p:cNvPr id="114692" name="Text Placeholder 2"/>
          <p:cNvSpPr>
            <a:spLocks noGrp="1"/>
          </p:cNvSpPr>
          <p:nvPr>
            <p:ph type="body" sz="quarter" idx="13"/>
          </p:nvPr>
        </p:nvSpPr>
        <p:spPr>
          <a:xfrm>
            <a:off x="500130" y="2701849"/>
            <a:ext cx="10730492" cy="2860591"/>
          </a:xfrm>
          <a:solidFill>
            <a:schemeClr val="tx2">
              <a:lumMod val="95000"/>
            </a:schemeClr>
          </a:solidFill>
          <a:ln w="12700">
            <a:solidFill>
              <a:schemeClr val="tx1"/>
            </a:solidFill>
          </a:ln>
        </p:spPr>
        <p:txBody>
          <a:bodyPr>
            <a:noAutofit/>
          </a:bodyPr>
          <a:lstStyle/>
          <a:p>
            <a:pPr marL="0" indent="0">
              <a:buNone/>
              <a:defRPr/>
            </a:pPr>
            <a:r>
              <a:rPr lang="en-US" altLang="en-US" sz="1400" b="1" dirty="0" smtClean="0">
                <a:latin typeface="Times New Roman" pitchFamily="18" charset="0"/>
                <a:cs typeface="Times New Roman" pitchFamily="18" charset="0"/>
              </a:rPr>
              <a:t>CURRENT ACTIVITY</a:t>
            </a:r>
          </a:p>
          <a:p>
            <a:pPr marL="0" indent="0">
              <a:buNone/>
              <a:defRPr/>
            </a:pPr>
            <a:r>
              <a:rPr lang="en-US" altLang="en-US" sz="1400" b="1" dirty="0" smtClean="0">
                <a:latin typeface="Times New Roman" pitchFamily="18" charset="0"/>
                <a:cs typeface="Times New Roman" pitchFamily="18" charset="0"/>
              </a:rPr>
              <a:t>Blue </a:t>
            </a:r>
            <a:r>
              <a:rPr lang="en-US" altLang="en-US" sz="1400" b="1" dirty="0">
                <a:latin typeface="Times New Roman" pitchFamily="18" charset="0"/>
                <a:cs typeface="Times New Roman" pitchFamily="18" charset="0"/>
              </a:rPr>
              <a:t>Cross Blue Shield :  </a:t>
            </a:r>
          </a:p>
          <a:p>
            <a:pPr marL="457200" indent="-173038">
              <a:buFont typeface="Arial" panose="020B0604020202020204" pitchFamily="34" charset="0"/>
              <a:buChar char="•"/>
              <a:defRPr/>
            </a:pPr>
            <a:r>
              <a:rPr lang="en-US" altLang="en-US" sz="1400" b="1" dirty="0">
                <a:latin typeface="Times New Roman" pitchFamily="18" charset="0"/>
                <a:cs typeface="Times New Roman" pitchFamily="18" charset="0"/>
              </a:rPr>
              <a:t>Annual Audit: </a:t>
            </a:r>
            <a:r>
              <a:rPr lang="en-US" altLang="en-US" sz="1400" dirty="0" smtClean="0">
                <a:latin typeface="Times New Roman" pitchFamily="18" charset="0"/>
                <a:cs typeface="Times New Roman" pitchFamily="18" charset="0"/>
              </a:rPr>
              <a:t>Each year, UCPG is audited to check for adherence </a:t>
            </a:r>
            <a:r>
              <a:rPr lang="en-US" altLang="en-US" sz="1400" dirty="0">
                <a:latin typeface="Times New Roman" pitchFamily="18" charset="0"/>
                <a:cs typeface="Times New Roman" pitchFamily="18" charset="0"/>
              </a:rPr>
              <a:t>to BCBSIL contractual requirements.  </a:t>
            </a:r>
            <a:r>
              <a:rPr lang="en-US" altLang="en-US" sz="1400" dirty="0" smtClean="0">
                <a:latin typeface="Times New Roman" pitchFamily="18" charset="0"/>
                <a:cs typeface="Times New Roman" pitchFamily="18" charset="0"/>
              </a:rPr>
              <a:t>This includes an audit of randomly selected providers to assess if Fraud Awareness training was completed, a copy of  relevant policies</a:t>
            </a:r>
            <a:r>
              <a:rPr lang="en-US" altLang="en-US" sz="1400" dirty="0">
                <a:latin typeface="Times New Roman" pitchFamily="18" charset="0"/>
                <a:cs typeface="Times New Roman" pitchFamily="18" charset="0"/>
              </a:rPr>
              <a:t>, procedures and </a:t>
            </a:r>
            <a:r>
              <a:rPr lang="en-US" altLang="en-US" sz="1400" dirty="0" smtClean="0">
                <a:latin typeface="Times New Roman" pitchFamily="18" charset="0"/>
                <a:cs typeface="Times New Roman" pitchFamily="18" charset="0"/>
              </a:rPr>
              <a:t>Fraud Awareness training </a:t>
            </a:r>
            <a:r>
              <a:rPr lang="en-US" altLang="en-US" sz="1400" dirty="0">
                <a:latin typeface="Times New Roman" pitchFamily="18" charset="0"/>
                <a:cs typeface="Times New Roman" pitchFamily="18" charset="0"/>
              </a:rPr>
              <a:t>materials, and </a:t>
            </a:r>
            <a:r>
              <a:rPr lang="en-US" altLang="en-US" sz="1400" dirty="0" smtClean="0">
                <a:latin typeface="Times New Roman" pitchFamily="18" charset="0"/>
                <a:cs typeface="Times New Roman" pitchFamily="18" charset="0"/>
              </a:rPr>
              <a:t>signed </a:t>
            </a:r>
            <a:r>
              <a:rPr lang="en-US" altLang="en-US" sz="1400" dirty="0">
                <a:latin typeface="Times New Roman" pitchFamily="18" charset="0"/>
                <a:cs typeface="Times New Roman" pitchFamily="18" charset="0"/>
              </a:rPr>
              <a:t>Conflict of Interest forms for physician leadership and committee members. </a:t>
            </a:r>
            <a:endParaRPr lang="en-US" altLang="en-US" sz="1400" dirty="0" smtClean="0">
              <a:latin typeface="Times New Roman" pitchFamily="18" charset="0"/>
              <a:cs typeface="Times New Roman" pitchFamily="18" charset="0"/>
            </a:endParaRPr>
          </a:p>
        </p:txBody>
      </p:sp>
      <p:sp>
        <p:nvSpPr>
          <p:cNvPr id="117765" name="Text Placeholder 2"/>
          <p:cNvSpPr txBox="1">
            <a:spLocks/>
          </p:cNvSpPr>
          <p:nvPr/>
        </p:nvSpPr>
        <p:spPr bwMode="auto">
          <a:xfrm>
            <a:off x="500129" y="795229"/>
            <a:ext cx="10730493" cy="1600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Font typeface="Wingdings" panose="05000000000000000000" pitchFamily="2" charset="2"/>
              <a:buChar char="§"/>
              <a:defRPr sz="3200">
                <a:solidFill>
                  <a:srgbClr val="171714"/>
                </a:solidFill>
                <a:latin typeface="Arial" panose="020B0604020202020204" pitchFamily="34" charset="0"/>
                <a:cs typeface="Arial" panose="020B0604020202020204" pitchFamily="34" charset="0"/>
              </a:defRPr>
            </a:lvl1pPr>
            <a:lvl2pPr marL="501650" indent="-182563">
              <a:lnSpc>
                <a:spcPct val="90000"/>
              </a:lnSpc>
              <a:spcBef>
                <a:spcPts val="250"/>
              </a:spcBef>
              <a:spcAft>
                <a:spcPts val="250"/>
              </a:spcAft>
              <a:buFont typeface="Wingdings" panose="05000000000000000000" pitchFamily="2" charset="2"/>
              <a:buChar char="§"/>
              <a:defRPr sz="2800">
                <a:solidFill>
                  <a:srgbClr val="171714"/>
                </a:solidFill>
                <a:latin typeface="Arial" panose="020B0604020202020204" pitchFamily="34" charset="0"/>
                <a:cs typeface="Arial" panose="020B0604020202020204" pitchFamily="34" charset="0"/>
              </a:defRPr>
            </a:lvl2pPr>
            <a:lvl3pPr marL="1143000" indent="-182563">
              <a:lnSpc>
                <a:spcPct val="90000"/>
              </a:lnSpc>
              <a:spcBef>
                <a:spcPts val="250"/>
              </a:spcBef>
              <a:spcAft>
                <a:spcPts val="250"/>
              </a:spcAft>
              <a:buFont typeface="Wingdings" panose="05000000000000000000" pitchFamily="2" charset="2"/>
              <a:buChar char="§"/>
              <a:defRPr sz="2800">
                <a:solidFill>
                  <a:srgbClr val="171714"/>
                </a:solidFill>
                <a:latin typeface="Arial" panose="020B0604020202020204" pitchFamily="34" charset="0"/>
                <a:cs typeface="Arial" panose="020B0604020202020204" pitchFamily="34" charset="0"/>
              </a:defRPr>
            </a:lvl3pPr>
            <a:lvl4pPr marL="1600200" indent="-182563">
              <a:lnSpc>
                <a:spcPct val="90000"/>
              </a:lnSpc>
              <a:spcBef>
                <a:spcPts val="250"/>
              </a:spcBef>
              <a:spcAft>
                <a:spcPts val="250"/>
              </a:spcAft>
              <a:buFont typeface="Wingdings" panose="05000000000000000000" pitchFamily="2" charset="2"/>
              <a:buChar char="§"/>
              <a:defRPr sz="2800">
                <a:solidFill>
                  <a:srgbClr val="171714"/>
                </a:solidFill>
                <a:latin typeface="Arial" panose="020B0604020202020204" pitchFamily="34" charset="0"/>
                <a:cs typeface="Arial" panose="020B0604020202020204" pitchFamily="34" charset="0"/>
              </a:defRPr>
            </a:lvl4pPr>
            <a:lvl5pPr marL="2057400" indent="-182563">
              <a:lnSpc>
                <a:spcPct val="90000"/>
              </a:lnSpc>
              <a:spcBef>
                <a:spcPts val="250"/>
              </a:spcBef>
              <a:spcAft>
                <a:spcPts val="250"/>
              </a:spcAft>
              <a:buFont typeface="Wingdings" panose="05000000000000000000" pitchFamily="2" charset="2"/>
              <a:buChar char="§"/>
              <a:defRPr sz="2800">
                <a:solidFill>
                  <a:srgbClr val="171714"/>
                </a:solidFill>
                <a:latin typeface="Arial" panose="020B0604020202020204" pitchFamily="34" charset="0"/>
                <a:cs typeface="Arial" panose="020B0604020202020204" pitchFamily="34" charset="0"/>
              </a:defRPr>
            </a:lvl5pPr>
            <a:lvl6pPr marL="2514600" indent="-182563" eaLnBrk="0" fontAlgn="base" hangingPunct="0">
              <a:lnSpc>
                <a:spcPct val="90000"/>
              </a:lnSpc>
              <a:spcBef>
                <a:spcPts val="250"/>
              </a:spcBef>
              <a:spcAft>
                <a:spcPts val="250"/>
              </a:spcAft>
              <a:buFont typeface="Wingdings" panose="05000000000000000000" pitchFamily="2" charset="2"/>
              <a:buChar char="§"/>
              <a:defRPr sz="2800">
                <a:solidFill>
                  <a:srgbClr val="171714"/>
                </a:solidFill>
                <a:latin typeface="Arial" panose="020B0604020202020204" pitchFamily="34" charset="0"/>
                <a:cs typeface="Arial" panose="020B0604020202020204" pitchFamily="34" charset="0"/>
              </a:defRPr>
            </a:lvl6pPr>
            <a:lvl7pPr marL="2971800" indent="-182563" eaLnBrk="0" fontAlgn="base" hangingPunct="0">
              <a:lnSpc>
                <a:spcPct val="90000"/>
              </a:lnSpc>
              <a:spcBef>
                <a:spcPts val="250"/>
              </a:spcBef>
              <a:spcAft>
                <a:spcPts val="250"/>
              </a:spcAft>
              <a:buFont typeface="Wingdings" panose="05000000000000000000" pitchFamily="2" charset="2"/>
              <a:buChar char="§"/>
              <a:defRPr sz="2800">
                <a:solidFill>
                  <a:srgbClr val="171714"/>
                </a:solidFill>
                <a:latin typeface="Arial" panose="020B0604020202020204" pitchFamily="34" charset="0"/>
                <a:cs typeface="Arial" panose="020B0604020202020204" pitchFamily="34" charset="0"/>
              </a:defRPr>
            </a:lvl7pPr>
            <a:lvl8pPr marL="3429000" indent="-182563" eaLnBrk="0" fontAlgn="base" hangingPunct="0">
              <a:lnSpc>
                <a:spcPct val="90000"/>
              </a:lnSpc>
              <a:spcBef>
                <a:spcPts val="250"/>
              </a:spcBef>
              <a:spcAft>
                <a:spcPts val="250"/>
              </a:spcAft>
              <a:buFont typeface="Wingdings" panose="05000000000000000000" pitchFamily="2" charset="2"/>
              <a:buChar char="§"/>
              <a:defRPr sz="2800">
                <a:solidFill>
                  <a:srgbClr val="171714"/>
                </a:solidFill>
                <a:latin typeface="Arial" panose="020B0604020202020204" pitchFamily="34" charset="0"/>
                <a:cs typeface="Arial" panose="020B0604020202020204" pitchFamily="34" charset="0"/>
              </a:defRPr>
            </a:lvl8pPr>
            <a:lvl9pPr marL="3886200" indent="-182563" eaLnBrk="0" fontAlgn="base" hangingPunct="0">
              <a:lnSpc>
                <a:spcPct val="90000"/>
              </a:lnSpc>
              <a:spcBef>
                <a:spcPts val="250"/>
              </a:spcBef>
              <a:spcAft>
                <a:spcPts val="250"/>
              </a:spcAft>
              <a:buFont typeface="Wingdings" panose="05000000000000000000" pitchFamily="2" charset="2"/>
              <a:buChar char="§"/>
              <a:defRPr sz="2800">
                <a:solidFill>
                  <a:srgbClr val="171714"/>
                </a:solidFill>
                <a:latin typeface="Arial" panose="020B0604020202020204" pitchFamily="34" charset="0"/>
                <a:cs typeface="Arial" panose="020B0604020202020204" pitchFamily="34" charset="0"/>
              </a:defRPr>
            </a:lvl9pPr>
          </a:lstStyle>
          <a:p>
            <a:pPr>
              <a:buNone/>
            </a:pPr>
            <a:r>
              <a:rPr lang="en-US" altLang="en-US" sz="1400" b="1" dirty="0">
                <a:solidFill>
                  <a:schemeClr val="tx1"/>
                </a:solidFill>
                <a:latin typeface="Times New Roman" panose="02020603050405020304" pitchFamily="18" charset="0"/>
                <a:cs typeface="Times New Roman" panose="02020603050405020304" pitchFamily="18" charset="0"/>
              </a:rPr>
              <a:t>BACKGROUND</a:t>
            </a:r>
            <a:r>
              <a:rPr lang="en-US" altLang="en-US" sz="1400" dirty="0">
                <a:solidFill>
                  <a:schemeClr val="tx1"/>
                </a:solidFill>
                <a:latin typeface="Times New Roman" panose="02020603050405020304" pitchFamily="18" charset="0"/>
                <a:cs typeface="Times New Roman" panose="02020603050405020304" pitchFamily="18" charset="0"/>
              </a:rPr>
              <a:t>  </a:t>
            </a:r>
          </a:p>
          <a:p>
            <a:pPr>
              <a:lnSpc>
                <a:spcPct val="100000"/>
              </a:lnSpc>
              <a:spcBef>
                <a:spcPts val="600"/>
              </a:spcBef>
              <a:buNone/>
            </a:pPr>
            <a:r>
              <a:rPr lang="en-US" altLang="en-US" sz="1400" dirty="0">
                <a:solidFill>
                  <a:schemeClr val="tx1"/>
                </a:solidFill>
                <a:latin typeface="Times New Roman" panose="02020603050405020304" pitchFamily="18" charset="0"/>
                <a:cs typeface="Times New Roman" panose="02020603050405020304" pitchFamily="18" charset="0"/>
              </a:rPr>
              <a:t>Medicare Advantage Organizations (MAOs) contract with CMS to provide services for Medicare beneficiaries. MAOs (aka “Sponsors”) may enter into contracts with First Tier, Downstream and Related Entities (FDRs) such as the UCMC to provide administrative or healthcare services for </a:t>
            </a:r>
            <a:r>
              <a:rPr lang="en-US" altLang="en-US" sz="1400" dirty="0">
                <a:latin typeface="Times New Roman" panose="02020603050405020304" pitchFamily="18" charset="0"/>
                <a:cs typeface="Times New Roman" panose="02020603050405020304" pitchFamily="18" charset="0"/>
              </a:rPr>
              <a:t>Medicare Advantage, Prescription Drug Plans, and/or Medicare‑Medicaid Plans </a:t>
            </a:r>
            <a:r>
              <a:rPr lang="en-US" altLang="en-US" sz="1400" dirty="0">
                <a:solidFill>
                  <a:schemeClr val="tx1"/>
                </a:solidFill>
                <a:latin typeface="Times New Roman" panose="02020603050405020304" pitchFamily="18" charset="0"/>
                <a:cs typeface="Times New Roman" panose="02020603050405020304" pitchFamily="18" charset="0"/>
              </a:rPr>
              <a:t>on behalf of the Sponsor.  </a:t>
            </a:r>
          </a:p>
          <a:p>
            <a:pPr>
              <a:lnSpc>
                <a:spcPct val="100000"/>
              </a:lnSpc>
              <a:spcBef>
                <a:spcPts val="600"/>
              </a:spcBef>
              <a:buNone/>
            </a:pPr>
            <a:r>
              <a:rPr lang="en-US" altLang="en-US" sz="1400" dirty="0">
                <a:solidFill>
                  <a:schemeClr val="tx1"/>
                </a:solidFill>
                <a:latin typeface="Times New Roman" panose="02020603050405020304" pitchFamily="18" charset="0"/>
                <a:cs typeface="Times New Roman" panose="02020603050405020304" pitchFamily="18" charset="0"/>
              </a:rPr>
              <a:t>CMS requires that Sponsors monitor FDRs </a:t>
            </a:r>
            <a:r>
              <a:rPr lang="en-US" altLang="en-US" sz="1400" dirty="0">
                <a:latin typeface="Times New Roman" panose="02020603050405020304" pitchFamily="18" charset="0"/>
                <a:cs typeface="Times New Roman" panose="02020603050405020304" pitchFamily="18" charset="0"/>
              </a:rPr>
              <a:t>to ensure compliance with applicable compliance program requirements (e.g. Prescription Drug Benefit Manual/Medicare Managed Care Manual –Chapters 9/21). </a:t>
            </a:r>
          </a:p>
        </p:txBody>
      </p:sp>
      <p:graphicFrame>
        <p:nvGraphicFramePr>
          <p:cNvPr id="3" name="Diagram 2"/>
          <p:cNvGraphicFramePr/>
          <p:nvPr>
            <p:extLst>
              <p:ext uri="{D42A27DB-BD31-4B8C-83A1-F6EECF244321}">
                <p14:modId xmlns:p14="http://schemas.microsoft.com/office/powerpoint/2010/main" val="2452291967"/>
              </p:ext>
            </p:extLst>
          </p:nvPr>
        </p:nvGraphicFramePr>
        <p:xfrm>
          <a:off x="3604409" y="3769981"/>
          <a:ext cx="4493294" cy="30880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306096" y="4282729"/>
            <a:ext cx="2021983" cy="369332"/>
          </a:xfrm>
          <a:prstGeom prst="rect">
            <a:avLst/>
          </a:prstGeom>
          <a:noFill/>
        </p:spPr>
        <p:txBody>
          <a:bodyPr wrap="square" rtlCol="0">
            <a:spAutoFit/>
          </a:bodyPr>
          <a:lstStyle/>
          <a:p>
            <a:r>
              <a:rPr lang="en-US" dirty="0" smtClean="0"/>
              <a:t>TIMELINE</a:t>
            </a:r>
            <a:endParaRPr lang="en-US" dirty="0"/>
          </a:p>
        </p:txBody>
      </p:sp>
    </p:spTree>
    <p:extLst>
      <p:ext uri="{BB962C8B-B14F-4D97-AF65-F5344CB8AC3E}">
        <p14:creationId xmlns:p14="http://schemas.microsoft.com/office/powerpoint/2010/main" val="34068736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Audit Activity</a:t>
            </a:r>
            <a:endParaRPr lang="en-US" dirty="0"/>
          </a:p>
        </p:txBody>
      </p:sp>
      <p:sp>
        <p:nvSpPr>
          <p:cNvPr id="3" name="Slide Number Placeholder 2"/>
          <p:cNvSpPr>
            <a:spLocks noGrp="1"/>
          </p:cNvSpPr>
          <p:nvPr>
            <p:ph type="sldNum" sz="quarter" idx="10"/>
          </p:nvPr>
        </p:nvSpPr>
        <p:spPr/>
        <p:txBody>
          <a:bodyPr/>
          <a:lstStyle/>
          <a:p>
            <a:pPr>
              <a:defRPr/>
            </a:pPr>
            <a:fld id="{DA2CCFF7-2473-4D1C-95A6-5199D9A93B65}" type="slidenum">
              <a:rPr lang="en-US" altLang="en-US" smtClean="0"/>
              <a:pPr>
                <a:defRPr/>
              </a:pPr>
              <a:t>22</a:t>
            </a:fld>
            <a:endParaRPr lang="en-US" altLang="en-US" dirty="0"/>
          </a:p>
        </p:txBody>
      </p:sp>
    </p:spTree>
    <p:extLst>
      <p:ext uri="{BB962C8B-B14F-4D97-AF65-F5344CB8AC3E}">
        <p14:creationId xmlns:p14="http://schemas.microsoft.com/office/powerpoint/2010/main" val="16362825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6" y="1506"/>
            <a:ext cx="10972800" cy="684918"/>
          </a:xfrm>
        </p:spPr>
        <p:txBody>
          <a:bodyPr/>
          <a:lstStyle/>
          <a:p>
            <a:r>
              <a:rPr lang="en-US" sz="2200" dirty="0" smtClean="0">
                <a:latin typeface="Times New Roman" panose="02020603050405020304" pitchFamily="18" charset="0"/>
                <a:cs typeface="Times New Roman" panose="02020603050405020304" pitchFamily="18" charset="0"/>
              </a:rPr>
              <a:t>3 Day Overlap Rule (72 </a:t>
            </a:r>
            <a:r>
              <a:rPr lang="en-US" sz="2200" dirty="0" err="1" smtClean="0">
                <a:latin typeface="Times New Roman" panose="02020603050405020304" pitchFamily="18" charset="0"/>
                <a:cs typeface="Times New Roman" panose="02020603050405020304" pitchFamily="18" charset="0"/>
              </a:rPr>
              <a:t>hr</a:t>
            </a:r>
            <a:r>
              <a:rPr lang="en-US" sz="2200" dirty="0" smtClean="0">
                <a:latin typeface="Times New Roman" panose="02020603050405020304" pitchFamily="18" charset="0"/>
                <a:cs typeface="Times New Roman" panose="02020603050405020304" pitchFamily="18" charset="0"/>
              </a:rPr>
              <a:t> rule): 6 year lookback for Medicare cases </a:t>
            </a:r>
            <a:endParaRPr lang="en-US" sz="2200" dirty="0"/>
          </a:p>
        </p:txBody>
      </p:sp>
      <p:sp>
        <p:nvSpPr>
          <p:cNvPr id="4" name="Slide Number Placeholder 3"/>
          <p:cNvSpPr>
            <a:spLocks noGrp="1"/>
          </p:cNvSpPr>
          <p:nvPr>
            <p:ph type="sldNum" sz="quarter" idx="14"/>
          </p:nvPr>
        </p:nvSpPr>
        <p:spPr/>
        <p:txBody>
          <a:bodyPr/>
          <a:lstStyle/>
          <a:p>
            <a:pPr>
              <a:defRPr/>
            </a:pPr>
            <a:fld id="{232C9B6E-D4F9-498A-94D2-408EB2FF2D9A}" type="slidenum">
              <a:rPr lang="en-US" altLang="en-US" smtClean="0"/>
              <a:pPr>
                <a:defRPr/>
              </a:pPr>
              <a:t>23</a:t>
            </a:fld>
            <a:endParaRPr lang="en-US" altLang="en-US" dirty="0"/>
          </a:p>
        </p:txBody>
      </p:sp>
      <p:sp>
        <p:nvSpPr>
          <p:cNvPr id="5" name="TextBox 4"/>
          <p:cNvSpPr txBox="1"/>
          <p:nvPr/>
        </p:nvSpPr>
        <p:spPr>
          <a:xfrm>
            <a:off x="2122311" y="4095661"/>
            <a:ext cx="8207022" cy="369332"/>
          </a:xfrm>
          <a:prstGeom prst="rect">
            <a:avLst/>
          </a:prstGeom>
          <a:noFill/>
        </p:spPr>
        <p:txBody>
          <a:bodyPr wrap="square" rtlCol="0">
            <a:spAutoFit/>
          </a:bodyPr>
          <a:lstStyle/>
          <a:p>
            <a:r>
              <a:rPr lang="en-US" b="1" dirty="0" smtClean="0"/>
              <a:t>When Outpatient services must be bundled into the Inpatient claim</a:t>
            </a:r>
            <a:endParaRPr lang="en-US" b="1" dirty="0"/>
          </a:p>
        </p:txBody>
      </p:sp>
      <p:graphicFrame>
        <p:nvGraphicFramePr>
          <p:cNvPr id="19" name="Table 18"/>
          <p:cNvGraphicFramePr>
            <a:graphicFrameLocks noGrp="1"/>
          </p:cNvGraphicFramePr>
          <p:nvPr>
            <p:extLst>
              <p:ext uri="{D42A27DB-BD31-4B8C-83A1-F6EECF244321}">
                <p14:modId xmlns:p14="http://schemas.microsoft.com/office/powerpoint/2010/main" val="4114975961"/>
              </p:ext>
            </p:extLst>
          </p:nvPr>
        </p:nvGraphicFramePr>
        <p:xfrm>
          <a:off x="180752" y="530824"/>
          <a:ext cx="11797889" cy="4678680"/>
        </p:xfrm>
        <a:graphic>
          <a:graphicData uri="http://schemas.openxmlformats.org/drawingml/2006/table">
            <a:tbl>
              <a:tblPr firstRow="1" bandRow="1">
                <a:tableStyleId>{5C22544A-7EE6-4342-B048-85BDC9FD1C3A}</a:tableStyleId>
              </a:tblPr>
              <a:tblGrid>
                <a:gridCol w="1775368">
                  <a:extLst>
                    <a:ext uri="{9D8B030D-6E8A-4147-A177-3AD203B41FA5}">
                      <a16:colId xmlns:a16="http://schemas.microsoft.com/office/drawing/2014/main" val="154489204"/>
                    </a:ext>
                  </a:extLst>
                </a:gridCol>
                <a:gridCol w="2067919">
                  <a:extLst>
                    <a:ext uri="{9D8B030D-6E8A-4147-A177-3AD203B41FA5}">
                      <a16:colId xmlns:a16="http://schemas.microsoft.com/office/drawing/2014/main" val="2990874534"/>
                    </a:ext>
                  </a:extLst>
                </a:gridCol>
                <a:gridCol w="2150638">
                  <a:extLst>
                    <a:ext uri="{9D8B030D-6E8A-4147-A177-3AD203B41FA5}">
                      <a16:colId xmlns:a16="http://schemas.microsoft.com/office/drawing/2014/main" val="2770446530"/>
                    </a:ext>
                  </a:extLst>
                </a:gridCol>
                <a:gridCol w="2735643">
                  <a:extLst>
                    <a:ext uri="{9D8B030D-6E8A-4147-A177-3AD203B41FA5}">
                      <a16:colId xmlns:a16="http://schemas.microsoft.com/office/drawing/2014/main" val="3797291421"/>
                    </a:ext>
                  </a:extLst>
                </a:gridCol>
                <a:gridCol w="3068321">
                  <a:extLst>
                    <a:ext uri="{9D8B030D-6E8A-4147-A177-3AD203B41FA5}">
                      <a16:colId xmlns:a16="http://schemas.microsoft.com/office/drawing/2014/main" val="2338183005"/>
                    </a:ext>
                  </a:extLst>
                </a:gridCol>
              </a:tblGrid>
              <a:tr h="429142">
                <a:tc>
                  <a:txBody>
                    <a:bodyPr/>
                    <a:lstStyle/>
                    <a:p>
                      <a:r>
                        <a:rPr lang="en-US" sz="1200" dirty="0" smtClean="0"/>
                        <a:t>CMS</a:t>
                      </a:r>
                      <a:r>
                        <a:rPr lang="en-US" sz="1200" baseline="0" dirty="0" smtClean="0"/>
                        <a:t>’s Requirements</a:t>
                      </a:r>
                      <a:endParaRPr lang="en-US" sz="1200" dirty="0"/>
                    </a:p>
                  </a:txBody>
                  <a:tcPr/>
                </a:tc>
                <a:tc>
                  <a:txBody>
                    <a:bodyPr/>
                    <a:lstStyle/>
                    <a:p>
                      <a:r>
                        <a:rPr lang="en-US" sz="1200" dirty="0" smtClean="0"/>
                        <a:t>OIG Audits</a:t>
                      </a:r>
                      <a:endParaRPr lang="en-US" sz="1200" dirty="0"/>
                    </a:p>
                  </a:txBody>
                  <a:tcPr/>
                </a:tc>
                <a:tc>
                  <a:txBody>
                    <a:bodyPr/>
                    <a:lstStyle/>
                    <a:p>
                      <a:r>
                        <a:rPr lang="en-US" sz="1200" dirty="0" smtClean="0"/>
                        <a:t>UCMC Audit</a:t>
                      </a:r>
                      <a:endParaRPr lang="en-US" sz="1200" dirty="0"/>
                    </a:p>
                  </a:txBody>
                  <a:tcPr/>
                </a:tc>
                <a:tc>
                  <a:txBody>
                    <a:bodyPr/>
                    <a:lstStyle/>
                    <a:p>
                      <a:r>
                        <a:rPr lang="en-US" sz="1200" dirty="0" smtClean="0"/>
                        <a:t>Results:</a:t>
                      </a:r>
                      <a:r>
                        <a:rPr lang="en-US" sz="1200" baseline="0" dirty="0" smtClean="0"/>
                        <a:t>  </a:t>
                      </a:r>
                      <a:r>
                        <a:rPr lang="en-US" sz="1200" dirty="0" smtClean="0"/>
                        <a:t>UCMC</a:t>
                      </a:r>
                      <a:r>
                        <a:rPr lang="en-US" sz="1200" baseline="0" dirty="0" smtClean="0"/>
                        <a:t> Inpatients </a:t>
                      </a:r>
                      <a:endParaRPr lang="en-US" sz="1200" dirty="0"/>
                    </a:p>
                  </a:txBody>
                  <a:tcPr/>
                </a:tc>
                <a:tc>
                  <a:txBody>
                    <a:bodyPr/>
                    <a:lstStyle/>
                    <a:p>
                      <a:r>
                        <a:rPr lang="en-US" sz="1200" dirty="0" smtClean="0"/>
                        <a:t>Results: Specimens from inpatient at another facility</a:t>
                      </a:r>
                      <a:endParaRPr lang="en-US" sz="1200" dirty="0"/>
                    </a:p>
                  </a:txBody>
                  <a:tcPr/>
                </a:tc>
                <a:extLst>
                  <a:ext uri="{0D108BD9-81ED-4DB2-BD59-A6C34878D82A}">
                    <a16:rowId xmlns:a16="http://schemas.microsoft.com/office/drawing/2014/main" val="2970658858"/>
                  </a:ext>
                </a:extLst>
              </a:tr>
              <a:tr h="3847972">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smtClean="0">
                          <a:latin typeface="Times New Roman" panose="02020603050405020304" pitchFamily="18" charset="0"/>
                          <a:cs typeface="Times New Roman" panose="02020603050405020304" pitchFamily="18" charset="0"/>
                        </a:rPr>
                        <a:t>If a patient is an inpatient at a hospital, and receives diagnostic outpatient services (i.e., ER services, laboratory tests, x-rays)</a:t>
                      </a:r>
                      <a:r>
                        <a:rPr lang="en-US" sz="1000" baseline="0" dirty="0" smtClean="0">
                          <a:latin typeface="Times New Roman" panose="02020603050405020304" pitchFamily="18" charset="0"/>
                          <a:cs typeface="Times New Roman" panose="02020603050405020304" pitchFamily="18" charset="0"/>
                        </a:rPr>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latin typeface="Times New Roman" panose="02020603050405020304" pitchFamily="18" charset="0"/>
                          <a:cs typeface="Times New Roman" panose="02020603050405020304" pitchFamily="18" charset="0"/>
                        </a:rPr>
                        <a:t>within 3 calendar days prior to the inpatient admission,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latin typeface="Times New Roman" panose="02020603050405020304" pitchFamily="18" charset="0"/>
                          <a:cs typeface="Times New Roman" panose="02020603050405020304" pitchFamily="18" charset="0"/>
                        </a:rPr>
                        <a:t>on the day of inpatient admission, or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latin typeface="Times New Roman" panose="02020603050405020304" pitchFamily="18" charset="0"/>
                          <a:cs typeface="Times New Roman" panose="02020603050405020304" pitchFamily="18" charset="0"/>
                        </a:rPr>
                        <a:t>during the inpatient stay (excluding date of discharge),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smtClean="0">
                          <a:latin typeface="Times New Roman" panose="02020603050405020304" pitchFamily="18" charset="0"/>
                          <a:cs typeface="Times New Roman" panose="02020603050405020304" pitchFamily="18" charset="0"/>
                        </a:rPr>
                        <a:t>the outpatient services cannot be billed separately to Medicare. </a:t>
                      </a:r>
                      <a:r>
                        <a:rPr lang="en-US" sz="1000" i="1" u="sng" dirty="0" smtClean="0">
                          <a:latin typeface="Times New Roman" panose="02020603050405020304" pitchFamily="18" charset="0"/>
                          <a:cs typeface="Times New Roman" panose="02020603050405020304" pitchFamily="18" charset="0"/>
                        </a:rPr>
                        <a:t>Instead, the outpatient services must be bundled into the claim for the inpatient stay.  </a:t>
                      </a:r>
                      <a:endParaRPr lang="en-US" sz="1000" b="1" i="1" u="sng" dirty="0" smtClean="0">
                        <a:latin typeface="Times New Roman" panose="02020603050405020304" pitchFamily="18" charset="0"/>
                        <a:cs typeface="Times New Roman" panose="02020603050405020304" pitchFamily="18" charset="0"/>
                      </a:endParaRPr>
                    </a:p>
                    <a:p>
                      <a:endParaRPr lang="en-US" sz="10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anose="02020603050405020304" pitchFamily="18" charset="0"/>
                          <a:cs typeface="Times New Roman" panose="02020603050405020304" pitchFamily="18" charset="0"/>
                        </a:rPr>
                        <a:t>OIG has conducted several audits on this topic, and notes that errors are due to hospitals lacking adequate procedures to identify the overlaps, lack of education by CMS and its MACs, and failure of CMS’ billing systems (“edits”) to automatically capture the overlaps. In its most recent audit released 5-20-20 titled </a:t>
                      </a:r>
                      <a:r>
                        <a:rPr lang="en-US" sz="1000" dirty="0" smtClean="0">
                          <a:latin typeface="Times New Roman" panose="02020603050405020304" pitchFamily="18" charset="0"/>
                          <a:cs typeface="Times New Roman" panose="02020603050405020304" pitchFamily="18" charset="0"/>
                          <a:hlinkClick r:id="rId3"/>
                        </a:rPr>
                        <a:t>“</a:t>
                      </a:r>
                      <a:r>
                        <a:rPr lang="en-US" sz="1000" u="sng" dirty="0" smtClean="0">
                          <a:latin typeface="Times New Roman" panose="02020603050405020304" pitchFamily="18" charset="0"/>
                          <a:cs typeface="Times New Roman" panose="02020603050405020304" pitchFamily="18" charset="0"/>
                          <a:hlinkClick r:id="rId3"/>
                        </a:rPr>
                        <a:t>Medicare Made $11.7 Million in Overpayments for </a:t>
                      </a:r>
                      <a:r>
                        <a:rPr lang="en-US" sz="1000" u="sng" dirty="0" err="1" smtClean="0">
                          <a:latin typeface="Times New Roman" panose="02020603050405020304" pitchFamily="18" charset="0"/>
                          <a:cs typeface="Times New Roman" panose="02020603050405020304" pitchFamily="18" charset="0"/>
                          <a:hlinkClick r:id="rId3"/>
                        </a:rPr>
                        <a:t>Nonphysician</a:t>
                      </a:r>
                      <a:r>
                        <a:rPr lang="en-US" sz="1000" u="sng" dirty="0" smtClean="0">
                          <a:latin typeface="Times New Roman" panose="02020603050405020304" pitchFamily="18" charset="0"/>
                          <a:cs typeface="Times New Roman" panose="02020603050405020304" pitchFamily="18" charset="0"/>
                          <a:hlinkClick r:id="rId3"/>
                        </a:rPr>
                        <a:t> Outpatient Services Provided Shortly Before or During Inpatient Stays (A-01-17-00508 05-01-2020 (hhs.gov)</a:t>
                      </a:r>
                      <a:r>
                        <a:rPr lang="en-US" sz="1000" u="sng" dirty="0" smtClean="0">
                          <a:latin typeface="Times New Roman" panose="02020603050405020304" pitchFamily="18" charset="0"/>
                          <a:cs typeface="Times New Roman" panose="02020603050405020304"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u="sng"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anose="02020603050405020304" pitchFamily="18" charset="0"/>
                          <a:cs typeface="Times New Roman" panose="02020603050405020304" pitchFamily="18" charset="0"/>
                        </a:rPr>
                        <a:t>The OIG asked CMS to have its MACs notify hospitals who were found to have overlaps in its audit, and validate if a payback was warranted.  </a:t>
                      </a:r>
                      <a:endParaRPr lang="en-US" sz="1000" u="sng" dirty="0" smtClean="0">
                        <a:latin typeface="Times New Roman" panose="02020603050405020304" pitchFamily="18" charset="0"/>
                        <a:cs typeface="Times New Roman" panose="02020603050405020304" pitchFamily="18" charset="0"/>
                      </a:endParaRPr>
                    </a:p>
                  </a:txBody>
                  <a:tcPr/>
                </a:tc>
                <a:tc>
                  <a:txBody>
                    <a:bodyPr/>
                    <a:lstStyle/>
                    <a:p>
                      <a:pPr marL="0" indent="0">
                        <a:buNone/>
                        <a:defRPr/>
                      </a:pPr>
                      <a:r>
                        <a:rPr lang="en-US" sz="1000" b="1" dirty="0" smtClean="0">
                          <a:latin typeface="Times New Roman" panose="02020603050405020304" pitchFamily="18" charset="0"/>
                          <a:cs typeface="Times New Roman" panose="02020603050405020304" pitchFamily="18" charset="0"/>
                        </a:rPr>
                        <a:t>UCMC Audit:  </a:t>
                      </a:r>
                      <a:r>
                        <a:rPr lang="en-US" sz="1000" dirty="0" smtClean="0">
                          <a:latin typeface="Times New Roman" panose="02020603050405020304" pitchFamily="18" charset="0"/>
                          <a:cs typeface="Times New Roman" panose="02020603050405020304" pitchFamily="18" charset="0"/>
                        </a:rPr>
                        <a:t>Per OIG’s request, National Government Services (NGS) notified UCMC that the OIG had identified 17 cases in which outpatient services overlapped with an inpatient stay, and recoupment may be warranted.  The letter asked UCMC to review these cases, assess if overpayment was made, and, if so, to conduct a 6 year lookback to identify similar overpayments.</a:t>
                      </a:r>
                    </a:p>
                    <a:p>
                      <a:pPr marL="0" indent="0">
                        <a:buNone/>
                        <a:defRPr/>
                      </a:pPr>
                      <a:endParaRPr lang="en-US" sz="1000" b="1" dirty="0" smtClean="0">
                        <a:latin typeface="Times New Roman" panose="02020603050405020304" pitchFamily="18" charset="0"/>
                        <a:cs typeface="Times New Roman" panose="02020603050405020304" pitchFamily="18" charset="0"/>
                      </a:endParaRPr>
                    </a:p>
                    <a:p>
                      <a:pPr marL="0" indent="0">
                        <a:buNone/>
                        <a:defRPr/>
                      </a:pPr>
                      <a:r>
                        <a:rPr lang="en-US" sz="1000" b="1" dirty="0" smtClean="0">
                          <a:latin typeface="Times New Roman" panose="02020603050405020304" pitchFamily="18" charset="0"/>
                          <a:cs typeface="Times New Roman" panose="02020603050405020304" pitchFamily="18" charset="0"/>
                        </a:rPr>
                        <a:t>Audit Results:  </a:t>
                      </a:r>
                      <a:r>
                        <a:rPr lang="en-US" sz="1000" dirty="0" smtClean="0">
                          <a:latin typeface="Times New Roman" panose="02020603050405020304" pitchFamily="18" charset="0"/>
                          <a:cs typeface="Times New Roman" panose="02020603050405020304" pitchFamily="18" charset="0"/>
                        </a:rPr>
                        <a:t>OCC collaborated with Revenue Integrity to review the 17 cases and confirmed that in 14 cases, payback was warranted.  </a:t>
                      </a:r>
                    </a:p>
                    <a:p>
                      <a:pPr marL="0" indent="0">
                        <a:buNone/>
                        <a:defRPr/>
                      </a:pPr>
                      <a:endParaRPr lang="en-US" sz="1000" dirty="0" smtClean="0">
                        <a:latin typeface="Times New Roman" panose="02020603050405020304" pitchFamily="18" charset="0"/>
                        <a:cs typeface="Times New Roman" panose="02020603050405020304" pitchFamily="18" charset="0"/>
                      </a:endParaRPr>
                    </a:p>
                    <a:p>
                      <a:pPr marL="0" indent="0">
                        <a:buNone/>
                        <a:defRPr/>
                      </a:pPr>
                      <a:r>
                        <a:rPr lang="en-US" sz="1000" b="1" dirty="0" smtClean="0">
                          <a:latin typeface="Times New Roman" panose="02020603050405020304" pitchFamily="18" charset="0"/>
                          <a:cs typeface="Times New Roman" panose="02020603050405020304" pitchFamily="18" charset="0"/>
                        </a:rPr>
                        <a:t>6 year lookback</a:t>
                      </a:r>
                      <a:r>
                        <a:rPr lang="en-US" sz="1000" b="1" baseline="0" dirty="0" smtClean="0">
                          <a:latin typeface="Times New Roman" panose="02020603050405020304" pitchFamily="18" charset="0"/>
                          <a:cs typeface="Times New Roman" panose="02020603050405020304" pitchFamily="18" charset="0"/>
                        </a:rPr>
                        <a:t> scope: </a:t>
                      </a:r>
                      <a:r>
                        <a:rPr lang="en-US" sz="1000" dirty="0" smtClean="0">
                          <a:latin typeface="Times New Roman" panose="02020603050405020304" pitchFamily="18" charset="0"/>
                          <a:cs typeface="Times New Roman" panose="02020603050405020304" pitchFamily="18" charset="0"/>
                        </a:rPr>
                        <a:t>July 1, 2015 to April, 2021</a:t>
                      </a:r>
                      <a:endParaRPr lang="en-US" sz="1000" b="1" dirty="0" smtClean="0">
                        <a:latin typeface="Times New Roman" panose="02020603050405020304" pitchFamily="18" charset="0"/>
                        <a:cs typeface="Times New Roman" panose="02020603050405020304" pitchFamily="18" charset="0"/>
                      </a:endParaRPr>
                    </a:p>
                    <a:p>
                      <a:endParaRPr lang="en-US" sz="1000" dirty="0" smtClean="0">
                        <a:latin typeface="Times New Roman" panose="02020603050405020304" pitchFamily="18" charset="0"/>
                        <a:cs typeface="Times New Roman" panose="02020603050405020304" pitchFamily="18" charset="0"/>
                      </a:endParaRPr>
                    </a:p>
                    <a:p>
                      <a:endParaRPr lang="en-US" sz="10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solidFill>
                            <a:srgbClr val="FF0000"/>
                          </a:solidFill>
                          <a:latin typeface="Times New Roman" panose="02020603050405020304" pitchFamily="18" charset="0"/>
                          <a:cs typeface="Times New Roman" panose="02020603050405020304" pitchFamily="18" charset="0"/>
                        </a:rPr>
                        <a:t># Overlapping</a:t>
                      </a:r>
                      <a:r>
                        <a:rPr lang="en-US" sz="1000" b="1" baseline="0" dirty="0" smtClean="0">
                          <a:solidFill>
                            <a:srgbClr val="FF0000"/>
                          </a:solidFill>
                          <a:latin typeface="Times New Roman" panose="02020603050405020304" pitchFamily="18" charset="0"/>
                          <a:cs typeface="Times New Roman" panose="02020603050405020304" pitchFamily="18" charset="0"/>
                        </a:rPr>
                        <a:t> Medicare </a:t>
                      </a:r>
                      <a:r>
                        <a:rPr lang="en-US" sz="1000" b="1" dirty="0" smtClean="0">
                          <a:solidFill>
                            <a:srgbClr val="FF0000"/>
                          </a:solidFill>
                          <a:latin typeface="Times New Roman" panose="02020603050405020304" pitchFamily="18" charset="0"/>
                          <a:cs typeface="Times New Roman" panose="02020603050405020304" pitchFamily="18" charset="0"/>
                        </a:rPr>
                        <a:t>Accounts</a:t>
                      </a:r>
                      <a:r>
                        <a:rPr lang="en-US" sz="1000" dirty="0" smtClean="0">
                          <a:solidFill>
                            <a:srgbClr val="FF0000"/>
                          </a:solidFill>
                          <a:latin typeface="Times New Roman" panose="02020603050405020304" pitchFamily="18" charset="0"/>
                          <a:cs typeface="Times New Roman" panose="02020603050405020304" pitchFamily="18" charset="0"/>
                        </a:rPr>
                        <a:t>: 130</a:t>
                      </a:r>
                      <a:r>
                        <a:rPr lang="en-US" sz="1000" baseline="0" dirty="0" smtClean="0">
                          <a:solidFill>
                            <a:srgbClr val="FF0000"/>
                          </a:solidFill>
                          <a:latin typeface="Times New Roman" panose="02020603050405020304" pitchFamily="18" charset="0"/>
                          <a:cs typeface="Times New Roman" panose="02020603050405020304" pitchFamily="18" charset="0"/>
                        </a:rPr>
                        <a:t> for $124,407 in payback  - ACCOUNTS PAID BACK AND RESPONSE SENT TO CMS AUG 30.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solidFill>
                          <a:srgbClr val="FF0000"/>
                        </a:solidFill>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solidFill>
                            <a:srgbClr val="FF0000"/>
                          </a:solidFill>
                          <a:latin typeface="Times New Roman" panose="02020603050405020304" pitchFamily="18" charset="0"/>
                          <a:cs typeface="Times New Roman" panose="02020603050405020304" pitchFamily="18" charset="0"/>
                        </a:rPr>
                        <a:t># Overlapping MAP/MMAI</a:t>
                      </a:r>
                      <a:r>
                        <a:rPr lang="en-US" sz="1000" b="1" baseline="0" dirty="0" smtClean="0">
                          <a:solidFill>
                            <a:srgbClr val="FF0000"/>
                          </a:solidFill>
                          <a:latin typeface="Times New Roman" panose="02020603050405020304" pitchFamily="18" charset="0"/>
                          <a:cs typeface="Times New Roman" panose="02020603050405020304" pitchFamily="18" charset="0"/>
                        </a:rPr>
                        <a:t> Accounts:  </a:t>
                      </a:r>
                      <a:r>
                        <a:rPr lang="en-US" sz="1000" b="0" baseline="0" dirty="0" smtClean="0">
                          <a:solidFill>
                            <a:srgbClr val="FF0000"/>
                          </a:solidFill>
                          <a:latin typeface="Times New Roman" panose="02020603050405020304" pitchFamily="18" charset="0"/>
                          <a:cs typeface="Times New Roman" panose="02020603050405020304" pitchFamily="18" charset="0"/>
                        </a:rPr>
                        <a:t>479 for $479,000 in payback (PFS REVIEWING FOR ACCURACY. FINAL AMOUNT MAY BE LOWER)</a:t>
                      </a:r>
                      <a:endParaRPr lang="en-US" sz="1000" b="1" dirty="0" smtClean="0">
                        <a:solidFill>
                          <a:srgbClr val="FF0000"/>
                        </a:solidFill>
                        <a:latin typeface="Times New Roman" panose="02020603050405020304" pitchFamily="18" charset="0"/>
                        <a:cs typeface="Times New Roman" panose="02020603050405020304" pitchFamily="18" charset="0"/>
                      </a:endParaRPr>
                    </a:p>
                    <a:p>
                      <a:endParaRPr lang="en-US" sz="100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latin typeface="Times New Roman" panose="02020603050405020304" pitchFamily="18" charset="0"/>
                          <a:cs typeface="Times New Roman" panose="02020603050405020304" pitchFamily="18" charset="0"/>
                        </a:rPr>
                        <a:t>Current</a:t>
                      </a:r>
                      <a:r>
                        <a:rPr lang="en-US" sz="1000" b="1" baseline="0" dirty="0" smtClean="0">
                          <a:latin typeface="Times New Roman" panose="02020603050405020304" pitchFamily="18" charset="0"/>
                          <a:cs typeface="Times New Roman" panose="02020603050405020304" pitchFamily="18" charset="0"/>
                        </a:rPr>
                        <a:t> Processes: </a:t>
                      </a:r>
                      <a:r>
                        <a:rPr lang="en-US" sz="1000" b="0" baseline="0" dirty="0" smtClean="0">
                          <a:latin typeface="Times New Roman" panose="02020603050405020304" pitchFamily="18" charset="0"/>
                          <a:cs typeface="Times New Roman" panose="02020603050405020304" pitchFamily="18" charset="0"/>
                        </a:rPr>
                        <a:t>Logic in EPIC identifies if a patient receives an outpatient service 3 days before or on the date of inpatient admission, and bundles those claims into the inpatient bill.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baseline="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baseline="0" dirty="0" smtClean="0">
                          <a:latin typeface="Times New Roman" panose="02020603050405020304" pitchFamily="18" charset="0"/>
                          <a:cs typeface="Times New Roman" panose="02020603050405020304" pitchFamily="18" charset="0"/>
                        </a:rPr>
                        <a:t>Gap:  </a:t>
                      </a:r>
                      <a:r>
                        <a:rPr lang="en-US" sz="1000" dirty="0" smtClean="0">
                          <a:latin typeface="Times New Roman" panose="02020603050405020304" pitchFamily="18" charset="0"/>
                          <a:cs typeface="Times New Roman" panose="02020603050405020304" pitchFamily="18" charset="0"/>
                        </a:rPr>
                        <a:t>The logic does not identify if an outpatient account is created during the inpatient stay which leads to outpatient services being billed separately from the inpatient stay.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baseline="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baseline="0" dirty="0" smtClean="0">
                          <a:latin typeface="Times New Roman" panose="02020603050405020304" pitchFamily="18" charset="0"/>
                          <a:cs typeface="Times New Roman" panose="02020603050405020304" pitchFamily="18" charset="0"/>
                        </a:rPr>
                        <a:t>Corrective Action:  </a:t>
                      </a:r>
                      <a:r>
                        <a:rPr lang="en-US" sz="1000" b="0" baseline="0" dirty="0" smtClean="0">
                          <a:latin typeface="Times New Roman" panose="02020603050405020304" pitchFamily="18" charset="0"/>
                          <a:cs typeface="Times New Roman" panose="02020603050405020304" pitchFamily="18" charset="0"/>
                        </a:rPr>
                        <a:t>Logic has been updated to identify outpatient accounts created during an inpatient stay, and combine those into the inpatient bill.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baseline="0" dirty="0" smtClean="0">
                        <a:latin typeface="Times New Roman" panose="02020603050405020304" pitchFamily="18" charset="0"/>
                        <a:cs typeface="Times New Roman" panose="02020603050405020304" pitchFamily="18" charset="0"/>
                      </a:endParaRPr>
                    </a:p>
                    <a:p>
                      <a:endParaRPr lang="en-US" sz="1000" b="1" dirty="0">
                        <a:latin typeface="Times New Roman" panose="02020603050405020304" pitchFamily="18" charset="0"/>
                        <a:cs typeface="Times New Roman" panose="02020603050405020304" pitchFamily="18" charset="0"/>
                      </a:endParaRPr>
                    </a:p>
                  </a:txBody>
                  <a:tcPr/>
                </a:tc>
                <a:tc>
                  <a:txBody>
                    <a:bodyPr/>
                    <a:lstStyle/>
                    <a:p>
                      <a:r>
                        <a:rPr lang="en-US" sz="1000" b="1" dirty="0" smtClean="0">
                          <a:latin typeface="Times New Roman" panose="02020603050405020304" pitchFamily="18" charset="0"/>
                          <a:cs typeface="Times New Roman" panose="02020603050405020304" pitchFamily="18" charset="0"/>
                        </a:rPr>
                        <a:t># of Accounts</a:t>
                      </a:r>
                      <a:r>
                        <a:rPr lang="en-US" sz="1000" b="1" baseline="0" dirty="0" smtClean="0">
                          <a:latin typeface="Times New Roman" panose="02020603050405020304" pitchFamily="18" charset="0"/>
                          <a:cs typeface="Times New Roman" panose="02020603050405020304" pitchFamily="18" charset="0"/>
                        </a:rPr>
                        <a:t> and $ at risk:  </a:t>
                      </a:r>
                      <a:r>
                        <a:rPr lang="en-US" sz="1000" dirty="0" smtClean="0">
                          <a:latin typeface="Times New Roman" panose="02020603050405020304" pitchFamily="18" charset="0"/>
                          <a:cs typeface="Times New Roman" panose="02020603050405020304" pitchFamily="18" charset="0"/>
                        </a:rPr>
                        <a:t>After meeting with leadership in lab services and running billing reports, it was determined that no reliable mechanism exists to determine when a specimen sent to UCM labs comes from inpatient or outpatient at another facility. As such, #</a:t>
                      </a:r>
                      <a:r>
                        <a:rPr lang="en-US" sz="1000" baseline="0" dirty="0" smtClean="0">
                          <a:latin typeface="Times New Roman" panose="02020603050405020304" pitchFamily="18" charset="0"/>
                          <a:cs typeface="Times New Roman" panose="02020603050405020304" pitchFamily="18" charset="0"/>
                        </a:rPr>
                        <a:t> of overlapping accounts and $ at risk could not be calculated. </a:t>
                      </a:r>
                      <a:endParaRPr lang="en-US" sz="1000" dirty="0" smtClean="0">
                        <a:latin typeface="Times New Roman" panose="02020603050405020304" pitchFamily="18" charset="0"/>
                        <a:cs typeface="Times New Roman" panose="02020603050405020304" pitchFamily="18" charset="0"/>
                      </a:endParaRPr>
                    </a:p>
                    <a:p>
                      <a:endParaRPr lang="en-US" sz="1000" dirty="0" smtClean="0">
                        <a:latin typeface="Times New Roman" panose="02020603050405020304" pitchFamily="18" charset="0"/>
                        <a:cs typeface="Times New Roman" panose="02020603050405020304" pitchFamily="18" charset="0"/>
                      </a:endParaRPr>
                    </a:p>
                    <a:p>
                      <a:r>
                        <a:rPr lang="en-US" sz="1000" b="1" dirty="0" smtClean="0">
                          <a:latin typeface="Times New Roman" panose="02020603050405020304" pitchFamily="18" charset="0"/>
                          <a:cs typeface="Times New Roman" panose="02020603050405020304" pitchFamily="18" charset="0"/>
                        </a:rPr>
                        <a:t>Current Workflow:  </a:t>
                      </a:r>
                      <a:r>
                        <a:rPr lang="en-US" sz="1000" dirty="0" smtClean="0">
                          <a:latin typeface="Times New Roman" panose="02020603050405020304" pitchFamily="18" charset="0"/>
                          <a:cs typeface="Times New Roman" panose="02020603050405020304" pitchFamily="18" charset="0"/>
                        </a:rPr>
                        <a:t>The outside hospital indicates on a paper requisition form if the specimen comes from an inpatient; based on the response, UCMC should bill the hospital, and not Medicare.</a:t>
                      </a:r>
                    </a:p>
                    <a:p>
                      <a:endParaRPr lang="en-US" sz="1000" dirty="0" smtClean="0">
                        <a:latin typeface="Times New Roman" panose="02020603050405020304" pitchFamily="18" charset="0"/>
                        <a:cs typeface="Times New Roman" panose="02020603050405020304" pitchFamily="18" charset="0"/>
                      </a:endParaRPr>
                    </a:p>
                    <a:p>
                      <a:r>
                        <a:rPr lang="en-US" sz="1000" b="1" dirty="0" smtClean="0">
                          <a:latin typeface="Times New Roman" panose="02020603050405020304" pitchFamily="18" charset="0"/>
                          <a:cs typeface="Times New Roman" panose="02020603050405020304" pitchFamily="18" charset="0"/>
                        </a:rPr>
                        <a:t>Gap: </a:t>
                      </a:r>
                      <a:r>
                        <a:rPr lang="en-US" sz="1000" dirty="0" smtClean="0">
                          <a:latin typeface="Times New Roman" panose="02020603050405020304" pitchFamily="18" charset="0"/>
                          <a:cs typeface="Times New Roman" panose="02020603050405020304" pitchFamily="18" charset="0"/>
                        </a:rPr>
                        <a:t>Inpatient status</a:t>
                      </a:r>
                      <a:r>
                        <a:rPr lang="en-US" sz="1000" baseline="0" dirty="0" smtClean="0">
                          <a:latin typeface="Times New Roman" panose="02020603050405020304" pitchFamily="18" charset="0"/>
                          <a:cs typeface="Times New Roman" panose="02020603050405020304" pitchFamily="18" charset="0"/>
                        </a:rPr>
                        <a:t> of a patient </a:t>
                      </a:r>
                      <a:r>
                        <a:rPr lang="en-US" sz="1000" dirty="0" smtClean="0">
                          <a:latin typeface="Times New Roman" panose="02020603050405020304" pitchFamily="18" charset="0"/>
                          <a:cs typeface="Times New Roman" panose="02020603050405020304" pitchFamily="18" charset="0"/>
                        </a:rPr>
                        <a:t>at another facility is not captured in EPIC; additionally, UCMC is reliant on the outside hospital properly filling out the form which is prone to errors. </a:t>
                      </a:r>
                    </a:p>
                    <a:p>
                      <a:endParaRPr lang="en-US" sz="100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latin typeface="Times New Roman" panose="02020603050405020304" pitchFamily="18" charset="0"/>
                          <a:cs typeface="Times New Roman" panose="02020603050405020304" pitchFamily="18" charset="0"/>
                        </a:rPr>
                        <a:t>Corrective Action:  </a:t>
                      </a:r>
                      <a:r>
                        <a:rPr lang="en-US" sz="1000" dirty="0" smtClean="0">
                          <a:latin typeface="Times New Roman" panose="02020603050405020304" pitchFamily="18" charset="0"/>
                          <a:cs typeface="Times New Roman" panose="02020603050405020304" pitchFamily="18" charset="0"/>
                        </a:rPr>
                        <a:t>For all Medicare beneficiaries whose specimens are sent to UCMC for processing from an outside hospital, UCMC will bill the hospital, rather than Medicare. Colleagues at Mayo Clinic confirmed they had also undergone the same audit by CMS, and they changed their processes to bill the outside hospital directly, rather than Medicare, for all lab services. </a:t>
                      </a:r>
                    </a:p>
                    <a:p>
                      <a:endParaRPr lang="en-US" sz="1100" dirty="0" smtClean="0">
                        <a:latin typeface="Times New Roman" panose="02020603050405020304" pitchFamily="18" charset="0"/>
                        <a:cs typeface="Times New Roman" panose="02020603050405020304" pitchFamily="18" charset="0"/>
                      </a:endParaRPr>
                    </a:p>
                    <a:p>
                      <a:endParaRPr lang="en-US" sz="1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11435623"/>
                  </a:ext>
                </a:extLst>
              </a:tr>
            </a:tbl>
          </a:graphicData>
        </a:graphic>
      </p:graphicFrame>
    </p:spTree>
    <p:extLst>
      <p:ext uri="{BB962C8B-B14F-4D97-AF65-F5344CB8AC3E}">
        <p14:creationId xmlns:p14="http://schemas.microsoft.com/office/powerpoint/2010/main" val="26586936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687" y="0"/>
            <a:ext cx="11271387" cy="869795"/>
          </a:xfrm>
        </p:spPr>
        <p:txBody>
          <a:bodyPr/>
          <a:lstStyle/>
          <a:p>
            <a:r>
              <a:rPr lang="en-US" sz="2400" dirty="0" smtClean="0">
                <a:latin typeface="Times New Roman" panose="02020603050405020304" pitchFamily="18" charset="0"/>
                <a:cs typeface="Times New Roman" panose="02020603050405020304" pitchFamily="18" charset="0"/>
              </a:rPr>
              <a:t>Additional 6 year lookback audits</a:t>
            </a:r>
            <a:endParaRPr lang="en-US" sz="24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0"/>
          </p:nvPr>
        </p:nvSpPr>
        <p:spPr/>
        <p:txBody>
          <a:bodyPr/>
          <a:lstStyle/>
          <a:p>
            <a:fld id="{0F467E3B-A5AC-2A43-BE2E-DFA99641A995}" type="slidenum">
              <a:rPr lang="en-US" smtClean="0"/>
              <a:pPr/>
              <a:t>24</a:t>
            </a:fld>
            <a:endParaRPr lang="en-US" dirty="0"/>
          </a:p>
        </p:txBody>
      </p:sp>
      <p:sp>
        <p:nvSpPr>
          <p:cNvPr id="4" name="Text Placeholder 3"/>
          <p:cNvSpPr>
            <a:spLocks noGrp="1"/>
          </p:cNvSpPr>
          <p:nvPr>
            <p:ph type="body" sz="quarter" idx="11"/>
          </p:nvPr>
        </p:nvSpPr>
        <p:spPr>
          <a:xfrm>
            <a:off x="5677829" y="709694"/>
            <a:ext cx="6343186" cy="4422543"/>
          </a:xfrm>
        </p:spPr>
        <p:txBody>
          <a:bodyPr/>
          <a:lstStyle/>
          <a:p>
            <a:r>
              <a:rPr lang="en-US" sz="1400" b="1" u="sng" dirty="0" smtClean="0">
                <a:latin typeface="Times New Roman" panose="02020603050405020304" pitchFamily="18" charset="0"/>
                <a:cs typeface="Times New Roman" panose="02020603050405020304" pitchFamily="18" charset="0"/>
              </a:rPr>
              <a:t>Cardiac Device Credits</a:t>
            </a:r>
          </a:p>
          <a:p>
            <a:pPr lvl="1"/>
            <a:r>
              <a:rPr lang="en-US" sz="1400" b="1" dirty="0">
                <a:latin typeface="Times New Roman" panose="02020603050405020304" pitchFamily="18" charset="0"/>
                <a:cs typeface="Times New Roman" panose="02020603050405020304" pitchFamily="18" charset="0"/>
              </a:rPr>
              <a:t>CMS Rule: </a:t>
            </a:r>
            <a:r>
              <a:rPr lang="en-US" sz="1400" dirty="0" smtClean="0">
                <a:latin typeface="Times New Roman" panose="02020603050405020304" pitchFamily="18" charset="0"/>
                <a:cs typeface="Times New Roman" panose="02020603050405020304" pitchFamily="18" charset="0"/>
              </a:rPr>
              <a:t>If a Medicare patient receives a replacement device due to a recall or defect, and the hospital receives </a:t>
            </a:r>
            <a:r>
              <a:rPr lang="en-US" sz="1400" dirty="0">
                <a:latin typeface="Times New Roman" panose="02020603050405020304" pitchFamily="18" charset="0"/>
                <a:cs typeface="Times New Roman" panose="02020603050405020304" pitchFamily="18" charset="0"/>
              </a:rPr>
              <a:t>a </a:t>
            </a:r>
            <a:r>
              <a:rPr lang="en-US" sz="1400" dirty="0" smtClean="0">
                <a:latin typeface="Times New Roman" panose="02020603050405020304" pitchFamily="18" charset="0"/>
                <a:cs typeface="Times New Roman" panose="02020603050405020304" pitchFamily="18" charset="0"/>
              </a:rPr>
              <a:t>manufacturer’s credit </a:t>
            </a:r>
            <a:r>
              <a:rPr lang="en-US" sz="1400" dirty="0">
                <a:latin typeface="Times New Roman" panose="02020603050405020304" pitchFamily="18" charset="0"/>
                <a:cs typeface="Times New Roman" panose="02020603050405020304" pitchFamily="18" charset="0"/>
              </a:rPr>
              <a:t>equal to 50% or more of the replacement device </a:t>
            </a:r>
            <a:r>
              <a:rPr lang="en-US" sz="1400" dirty="0" smtClean="0">
                <a:latin typeface="Times New Roman" panose="02020603050405020304" pitchFamily="18" charset="0"/>
                <a:cs typeface="Times New Roman" panose="02020603050405020304" pitchFamily="18" charset="0"/>
              </a:rPr>
              <a:t>cost, the hospital is required to notify Medicare who will then reduce payment to the hospital for the replacement device. </a:t>
            </a:r>
          </a:p>
          <a:p>
            <a:pPr lvl="1"/>
            <a:r>
              <a:rPr lang="en-US" sz="1400" b="1" dirty="0" smtClean="0">
                <a:latin typeface="Times New Roman" panose="02020603050405020304" pitchFamily="18" charset="0"/>
                <a:cs typeface="Times New Roman" panose="02020603050405020304" pitchFamily="18" charset="0"/>
              </a:rPr>
              <a:t>OIG </a:t>
            </a:r>
            <a:r>
              <a:rPr lang="en-US" sz="1400" b="1" dirty="0">
                <a:latin typeface="Times New Roman" panose="02020603050405020304" pitchFamily="18" charset="0"/>
                <a:cs typeface="Times New Roman" panose="02020603050405020304" pitchFamily="18" charset="0"/>
              </a:rPr>
              <a:t>Audit </a:t>
            </a:r>
            <a:r>
              <a:rPr lang="en-US" sz="1400" b="1" dirty="0" smtClean="0">
                <a:latin typeface="Times New Roman" panose="02020603050405020304" pitchFamily="18" charset="0"/>
                <a:cs typeface="Times New Roman" panose="02020603050405020304" pitchFamily="18" charset="0"/>
              </a:rPr>
              <a:t>November 2020: </a:t>
            </a:r>
            <a:r>
              <a:rPr lang="en-US" sz="1400" dirty="0">
                <a:latin typeface="Times New Roman" panose="02020603050405020304" pitchFamily="18" charset="0"/>
                <a:cs typeface="Times New Roman" panose="02020603050405020304" pitchFamily="18" charset="0"/>
              </a:rPr>
              <a:t>OIG found </a:t>
            </a:r>
            <a:r>
              <a:rPr lang="en-US" sz="1400" dirty="0" smtClean="0">
                <a:latin typeface="Times New Roman" panose="02020603050405020304" pitchFamily="18" charset="0"/>
                <a:cs typeface="Times New Roman" panose="02020603050405020304" pitchFamily="18" charset="0"/>
              </a:rPr>
              <a:t>that 911 hospitals likely did not comply with Medicare requirements for reporting credits related to an implanted cardiac medical device, resulting </a:t>
            </a:r>
            <a:r>
              <a:rPr lang="en-US" sz="1400" dirty="0">
                <a:latin typeface="Times New Roman" panose="02020603050405020304" pitchFamily="18" charset="0"/>
                <a:cs typeface="Times New Roman" panose="02020603050405020304" pitchFamily="18" charset="0"/>
              </a:rPr>
              <a:t>in potential overpayments of </a:t>
            </a:r>
            <a:r>
              <a:rPr lang="en-US" sz="1400" dirty="0" smtClean="0">
                <a:latin typeface="Times New Roman" panose="02020603050405020304" pitchFamily="18" charset="0"/>
                <a:cs typeface="Times New Roman" panose="02020603050405020304" pitchFamily="18" charset="0"/>
              </a:rPr>
              <a:t>$33 </a:t>
            </a:r>
            <a:r>
              <a:rPr lang="en-US" sz="1400" dirty="0">
                <a:latin typeface="Times New Roman" panose="02020603050405020304" pitchFamily="18" charset="0"/>
                <a:cs typeface="Times New Roman" panose="02020603050405020304" pitchFamily="18" charset="0"/>
              </a:rPr>
              <a:t>million. </a:t>
            </a:r>
            <a:r>
              <a:rPr lang="en-US" sz="1400" dirty="0" smtClean="0">
                <a:latin typeface="Times New Roman" panose="02020603050405020304" pitchFamily="18" charset="0"/>
                <a:cs typeface="Times New Roman" panose="02020603050405020304" pitchFamily="18" charset="0"/>
              </a:rPr>
              <a:t>OIG directed CMS to have Medicare contractors notify these hospitals that overpayments may exist so that they can identify, report and return any overpayments.</a:t>
            </a:r>
            <a:endParaRPr lang="en-US" sz="1400" b="1" dirty="0" smtClean="0">
              <a:latin typeface="Times New Roman" panose="02020603050405020304" pitchFamily="18" charset="0"/>
              <a:cs typeface="Times New Roman" panose="02020603050405020304" pitchFamily="18" charset="0"/>
            </a:endParaRPr>
          </a:p>
          <a:p>
            <a:pPr lvl="1"/>
            <a:r>
              <a:rPr lang="en-US" sz="1400" b="1" dirty="0" smtClean="0">
                <a:latin typeface="Times New Roman" panose="02020603050405020304" pitchFamily="18" charset="0"/>
                <a:cs typeface="Times New Roman" panose="02020603050405020304" pitchFamily="18" charset="0"/>
              </a:rPr>
              <a:t>UCMC:  </a:t>
            </a:r>
            <a:r>
              <a:rPr lang="en-US" sz="1400" dirty="0" smtClean="0">
                <a:latin typeface="Times New Roman" panose="02020603050405020304" pitchFamily="18" charset="0"/>
                <a:cs typeface="Times New Roman" panose="02020603050405020304" pitchFamily="18" charset="0"/>
              </a:rPr>
              <a:t>To date, UCMC has been notified by NGS (our Medicare contractor) of 8 potential overpayments related to the OIG’s audit. These were all cardiac device cases conducted in the Electrophysiology department.  </a:t>
            </a:r>
          </a:p>
          <a:p>
            <a:pPr lvl="1"/>
            <a:r>
              <a:rPr lang="en-US" sz="1400" b="1" dirty="0" smtClean="0">
                <a:latin typeface="Times New Roman" panose="02020603050405020304" pitchFamily="18" charset="0"/>
                <a:cs typeface="Times New Roman" panose="02020603050405020304" pitchFamily="18" charset="0"/>
              </a:rPr>
              <a:t>6 </a:t>
            </a:r>
            <a:r>
              <a:rPr lang="en-US" sz="1400" b="1" dirty="0">
                <a:latin typeface="Times New Roman" panose="02020603050405020304" pitchFamily="18" charset="0"/>
                <a:cs typeface="Times New Roman" panose="02020603050405020304" pitchFamily="18" charset="0"/>
              </a:rPr>
              <a:t>year lookback:  </a:t>
            </a:r>
            <a:r>
              <a:rPr lang="en-US" sz="1400" dirty="0" smtClean="0">
                <a:latin typeface="Times New Roman" panose="02020603050405020304" pitchFamily="18" charset="0"/>
                <a:cs typeface="Times New Roman" panose="02020603050405020304" pitchFamily="18" charset="0"/>
              </a:rPr>
              <a:t>OCC </a:t>
            </a:r>
            <a:r>
              <a:rPr lang="en-US" sz="1400" dirty="0">
                <a:latin typeface="Times New Roman" panose="02020603050405020304" pitchFamily="18" charset="0"/>
                <a:cs typeface="Times New Roman" panose="02020603050405020304" pitchFamily="18" charset="0"/>
              </a:rPr>
              <a:t>is working with </a:t>
            </a:r>
            <a:r>
              <a:rPr lang="en-US" sz="1400" dirty="0" smtClean="0">
                <a:latin typeface="Times New Roman" panose="02020603050405020304" pitchFamily="18" charset="0"/>
                <a:cs typeface="Times New Roman" panose="02020603050405020304" pitchFamily="18" charset="0"/>
              </a:rPr>
              <a:t>Electrophysiology </a:t>
            </a:r>
            <a:r>
              <a:rPr lang="en-US" sz="1400" dirty="0">
                <a:latin typeface="Times New Roman" panose="02020603050405020304" pitchFamily="18" charset="0"/>
                <a:cs typeface="Times New Roman" panose="02020603050405020304" pitchFamily="18" charset="0"/>
              </a:rPr>
              <a:t>and its vendors to identify all device </a:t>
            </a:r>
            <a:r>
              <a:rPr lang="en-US" sz="1400" dirty="0" smtClean="0">
                <a:latin typeface="Times New Roman" panose="02020603050405020304" pitchFamily="18" charset="0"/>
                <a:cs typeface="Times New Roman" panose="02020603050405020304" pitchFamily="18" charset="0"/>
              </a:rPr>
              <a:t>credits issued to UCMC in </a:t>
            </a:r>
            <a:r>
              <a:rPr lang="en-US" sz="1400" dirty="0">
                <a:latin typeface="Times New Roman" panose="02020603050405020304" pitchFamily="18" charset="0"/>
                <a:cs typeface="Times New Roman" panose="02020603050405020304" pitchFamily="18" charset="0"/>
              </a:rPr>
              <a:t>the last 6 </a:t>
            </a:r>
            <a:r>
              <a:rPr lang="en-US" sz="1400" dirty="0" smtClean="0">
                <a:latin typeface="Times New Roman" panose="02020603050405020304" pitchFamily="18" charset="0"/>
                <a:cs typeface="Times New Roman" panose="02020603050405020304" pitchFamily="18" charset="0"/>
              </a:rPr>
              <a:t>years. With assistance from Accounts Payable and Patient Financial Services, we will then assess if Medicare was notified of these credits so that payment was adjusted as required by CMS.  </a:t>
            </a:r>
          </a:p>
          <a:p>
            <a:pPr lvl="1"/>
            <a:r>
              <a:rPr lang="en-US" sz="1400" b="1" dirty="0">
                <a:latin typeface="Times New Roman" panose="02020603050405020304" pitchFamily="18" charset="0"/>
                <a:cs typeface="Times New Roman" panose="02020603050405020304" pitchFamily="18" charset="0"/>
              </a:rPr>
              <a:t>Deadline to respond</a:t>
            </a:r>
            <a:r>
              <a:rPr lang="en-US" sz="1400" dirty="0">
                <a:latin typeface="Times New Roman" panose="02020603050405020304" pitchFamily="18" charset="0"/>
                <a:cs typeface="Times New Roman" panose="02020603050405020304" pitchFamily="18" charset="0"/>
              </a:rPr>
              <a:t>:  November 28, 2021 </a:t>
            </a:r>
          </a:p>
          <a:p>
            <a:pPr marL="341313" lvl="1" indent="0">
              <a:buNone/>
            </a:pPr>
            <a:endParaRPr lang="en-US" sz="1000" dirty="0">
              <a:latin typeface="Times New Roman" panose="02020603050405020304" pitchFamily="18" charset="0"/>
              <a:cs typeface="Times New Roman" panose="02020603050405020304" pitchFamily="18" charset="0"/>
            </a:endParaRPr>
          </a:p>
          <a:p>
            <a:pPr lvl="1"/>
            <a:endParaRPr lang="en-US" sz="1000"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quarter" idx="12"/>
          </p:nvPr>
        </p:nvSpPr>
        <p:spPr>
          <a:xfrm>
            <a:off x="463297" y="709693"/>
            <a:ext cx="5404104" cy="4422543"/>
          </a:xfrm>
        </p:spPr>
        <p:txBody>
          <a:bodyPr/>
          <a:lstStyle/>
          <a:p>
            <a:r>
              <a:rPr lang="en-US" sz="1400" b="1" u="sng" dirty="0" smtClean="0">
                <a:latin typeface="Times New Roman" panose="02020603050405020304" pitchFamily="18" charset="0"/>
                <a:cs typeface="Times New Roman" panose="02020603050405020304" pitchFamily="18" charset="0"/>
              </a:rPr>
              <a:t>Medicaid Overlapping Services</a:t>
            </a:r>
            <a:endParaRPr lang="en-US" sz="1400" b="1" dirty="0" smtClean="0">
              <a:latin typeface="Times New Roman" panose="02020603050405020304" pitchFamily="18" charset="0"/>
              <a:cs typeface="Times New Roman" panose="02020603050405020304" pitchFamily="18" charset="0"/>
            </a:endParaRPr>
          </a:p>
          <a:p>
            <a:pPr lvl="1"/>
            <a:r>
              <a:rPr lang="en-US" sz="1400" b="1" dirty="0">
                <a:latin typeface="Times New Roman" panose="02020603050405020304" pitchFamily="18" charset="0"/>
                <a:cs typeface="Times New Roman" panose="02020603050405020304" pitchFamily="18" charset="0"/>
              </a:rPr>
              <a:t>Audit: </a:t>
            </a:r>
            <a:r>
              <a:rPr lang="en-US" sz="1400" dirty="0">
                <a:latin typeface="Times New Roman" panose="02020603050405020304" pitchFamily="18" charset="0"/>
                <a:cs typeface="Times New Roman" panose="02020603050405020304" pitchFamily="18" charset="0"/>
              </a:rPr>
              <a:t>In light of the results of the 6 year lookback for Medicare Services, OCC is conducting a similar lookback for Medicaid overlapping services.  Volume is anticipated to be much smaller than Medicare audit results</a:t>
            </a:r>
            <a:r>
              <a:rPr lang="en-US" sz="1400" dirty="0" smtClean="0">
                <a:latin typeface="Times New Roman" panose="02020603050405020304" pitchFamily="18" charset="0"/>
                <a:cs typeface="Times New Roman" panose="02020603050405020304" pitchFamily="18" charset="0"/>
              </a:rPr>
              <a:t>.</a:t>
            </a:r>
          </a:p>
          <a:p>
            <a:pPr marL="341313" lvl="1" indent="0">
              <a:buNone/>
            </a:pPr>
            <a:endParaRPr lang="en-US" sz="1400" dirty="0">
              <a:latin typeface="Times New Roman" panose="02020603050405020304" pitchFamily="18" charset="0"/>
              <a:cs typeface="Times New Roman" panose="02020603050405020304" pitchFamily="18" charset="0"/>
            </a:endParaRPr>
          </a:p>
          <a:p>
            <a:pPr lvl="1"/>
            <a:r>
              <a:rPr lang="en-US" sz="1400" b="1" dirty="0" smtClean="0">
                <a:latin typeface="Times New Roman" panose="02020603050405020304" pitchFamily="18" charset="0"/>
                <a:cs typeface="Times New Roman" panose="02020603050405020304" pitchFamily="18" charset="0"/>
              </a:rPr>
              <a:t>Medicaid </a:t>
            </a:r>
            <a:r>
              <a:rPr lang="en-US" sz="1400" b="1" dirty="0">
                <a:latin typeface="Times New Roman" panose="02020603050405020304" pitchFamily="18" charset="0"/>
                <a:cs typeface="Times New Roman" panose="02020603050405020304" pitchFamily="18" charset="0"/>
              </a:rPr>
              <a:t>Rule:  </a:t>
            </a:r>
            <a:r>
              <a:rPr lang="en-US" sz="1400" dirty="0">
                <a:latin typeface="Times New Roman" panose="02020603050405020304" pitchFamily="18" charset="0"/>
                <a:cs typeface="Times New Roman" panose="02020603050405020304" pitchFamily="18" charset="0"/>
              </a:rPr>
              <a:t>When an outpatient service </a:t>
            </a:r>
            <a:r>
              <a:rPr lang="en-US" sz="1400" u="sng" dirty="0">
                <a:latin typeface="Times New Roman" panose="02020603050405020304" pitchFamily="18" charset="0"/>
                <a:cs typeface="Times New Roman" panose="02020603050405020304" pitchFamily="18" charset="0"/>
              </a:rPr>
              <a:t>occurs on the same day as an inpatient admission </a:t>
            </a:r>
            <a:r>
              <a:rPr lang="en-US" sz="1400" dirty="0">
                <a:latin typeface="Times New Roman" panose="02020603050405020304" pitchFamily="18" charset="0"/>
                <a:cs typeface="Times New Roman" panose="02020603050405020304" pitchFamily="18" charset="0"/>
              </a:rPr>
              <a:t>or during the inpatient stay, the hospital cannot bill Medicaid separately for the outpatient service (with some exceptions</a:t>
            </a:r>
            <a:r>
              <a:rPr lang="en-US" sz="1400" dirty="0" smtClean="0">
                <a:latin typeface="Times New Roman" panose="02020603050405020304" pitchFamily="18" charset="0"/>
                <a:cs typeface="Times New Roman" panose="02020603050405020304" pitchFamily="18" charset="0"/>
              </a:rPr>
              <a:t>).  </a:t>
            </a:r>
          </a:p>
          <a:p>
            <a:pPr lvl="1"/>
            <a:endParaRPr lang="en-US" sz="1400" dirty="0" smtClean="0">
              <a:latin typeface="Times New Roman" panose="02020603050405020304" pitchFamily="18" charset="0"/>
              <a:cs typeface="Times New Roman" panose="02020603050405020304" pitchFamily="18" charset="0"/>
            </a:endParaRPr>
          </a:p>
          <a:p>
            <a:pPr lvl="1"/>
            <a:r>
              <a:rPr lang="en-US" sz="1400" b="1" dirty="0" smtClean="0">
                <a:latin typeface="Times New Roman" panose="02020603050405020304" pitchFamily="18" charset="0"/>
                <a:cs typeface="Times New Roman" panose="02020603050405020304" pitchFamily="18" charset="0"/>
              </a:rPr>
              <a:t>Note: </a:t>
            </a:r>
            <a:r>
              <a:rPr lang="en-US" sz="1400" dirty="0" smtClean="0">
                <a:latin typeface="Times New Roman" panose="02020603050405020304" pitchFamily="18" charset="0"/>
                <a:cs typeface="Times New Roman" panose="02020603050405020304" pitchFamily="18" charset="0"/>
              </a:rPr>
              <a:t>Medicaid is less restrictive than Medicare whose rule extends to 3 calendar days (aka “72 </a:t>
            </a:r>
            <a:r>
              <a:rPr lang="en-US" sz="1400" dirty="0" err="1" smtClean="0">
                <a:latin typeface="Times New Roman" panose="02020603050405020304" pitchFamily="18" charset="0"/>
                <a:cs typeface="Times New Roman" panose="02020603050405020304" pitchFamily="18" charset="0"/>
              </a:rPr>
              <a:t>hr</a:t>
            </a:r>
            <a:r>
              <a:rPr lang="en-US" sz="1400" dirty="0" smtClean="0">
                <a:latin typeface="Times New Roman" panose="02020603050405020304" pitchFamily="18" charset="0"/>
                <a:cs typeface="Times New Roman" panose="02020603050405020304" pitchFamily="18" charset="0"/>
              </a:rPr>
              <a:t> rule”) prior to the date of inpatient admission. </a:t>
            </a:r>
          </a:p>
          <a:p>
            <a:pPr marL="341313" lvl="1" indent="0">
              <a:buNone/>
            </a:pPr>
            <a:endParaRPr lang="en-US" sz="1400" dirty="0">
              <a:latin typeface="Times New Roman" panose="02020603050405020304" pitchFamily="18" charset="0"/>
              <a:cs typeface="Times New Roman" panose="02020603050405020304" pitchFamily="18" charset="0"/>
            </a:endParaRPr>
          </a:p>
          <a:p>
            <a:pPr lvl="1"/>
            <a:r>
              <a:rPr lang="en-US" sz="1400" b="1" dirty="0" smtClean="0">
                <a:latin typeface="Times New Roman" panose="02020603050405020304" pitchFamily="18" charset="0"/>
                <a:cs typeface="Times New Roman" panose="02020603050405020304" pitchFamily="18" charset="0"/>
              </a:rPr>
              <a:t>Anticipated </a:t>
            </a:r>
            <a:r>
              <a:rPr lang="en-US" sz="1400" b="1" dirty="0">
                <a:latin typeface="Times New Roman" panose="02020603050405020304" pitchFamily="18" charset="0"/>
                <a:cs typeface="Times New Roman" panose="02020603050405020304" pitchFamily="18" charset="0"/>
              </a:rPr>
              <a:t>completion date: </a:t>
            </a:r>
            <a:r>
              <a:rPr lang="en-US" sz="1400" dirty="0">
                <a:latin typeface="Times New Roman" panose="02020603050405020304" pitchFamily="18" charset="0"/>
                <a:cs typeface="Times New Roman" panose="02020603050405020304" pitchFamily="18" charset="0"/>
              </a:rPr>
              <a:t>October, 2021</a:t>
            </a:r>
          </a:p>
          <a:p>
            <a:pPr marL="341313" lvl="1" indent="0">
              <a:buNone/>
            </a:pPr>
            <a:endParaRPr lang="en-US" sz="1200" dirty="0">
              <a:latin typeface="Times New Roman" panose="02020603050405020304" pitchFamily="18" charset="0"/>
              <a:cs typeface="Times New Roman" panose="02020603050405020304" pitchFamily="18" charset="0"/>
            </a:endParaRPr>
          </a:p>
          <a:p>
            <a:pPr marL="341313" lvl="1" indent="0">
              <a:buNone/>
            </a:pPr>
            <a:endParaRPr lang="en-US" dirty="0"/>
          </a:p>
        </p:txBody>
      </p:sp>
    </p:spTree>
    <p:extLst>
      <p:ext uri="{BB962C8B-B14F-4D97-AF65-F5344CB8AC3E}">
        <p14:creationId xmlns:p14="http://schemas.microsoft.com/office/powerpoint/2010/main" val="15501063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1960" y="-31780"/>
            <a:ext cx="11271387" cy="508496"/>
          </a:xfrm>
        </p:spPr>
        <p:txBody>
          <a:bodyPr/>
          <a:lstStyle/>
          <a:p>
            <a:r>
              <a:rPr lang="en-US" sz="2400" dirty="0" smtClean="0">
                <a:latin typeface="Times New Roman" panose="02020603050405020304" pitchFamily="18" charset="0"/>
                <a:cs typeface="Times New Roman" panose="02020603050405020304" pitchFamily="18" charset="0"/>
              </a:rPr>
              <a:t>OCC Review</a:t>
            </a:r>
            <a:endParaRPr lang="en-US" sz="2400" dirty="0"/>
          </a:p>
        </p:txBody>
      </p:sp>
      <p:sp>
        <p:nvSpPr>
          <p:cNvPr id="4" name="Slide Number Placeholder 3"/>
          <p:cNvSpPr>
            <a:spLocks noGrp="1"/>
          </p:cNvSpPr>
          <p:nvPr>
            <p:ph type="sldNum" sz="quarter" idx="11"/>
          </p:nvPr>
        </p:nvSpPr>
        <p:spPr/>
        <p:txBody>
          <a:bodyPr/>
          <a:lstStyle/>
          <a:p>
            <a:pPr>
              <a:defRPr/>
            </a:pPr>
            <a:fld id="{FDA099CA-0110-4FC1-AFC1-C7BBBFFB085C}" type="slidenum">
              <a:rPr lang="en-US" smtClean="0"/>
              <a:pPr>
                <a:defRPr/>
              </a:pPr>
              <a:t>25</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961637125"/>
              </p:ext>
            </p:extLst>
          </p:nvPr>
        </p:nvGraphicFramePr>
        <p:xfrm>
          <a:off x="231960" y="476716"/>
          <a:ext cx="11778808" cy="6247258"/>
        </p:xfrm>
        <a:graphic>
          <a:graphicData uri="http://schemas.openxmlformats.org/drawingml/2006/table">
            <a:tbl>
              <a:tblPr firstRow="1" bandRow="1">
                <a:tableStyleId>{5C22544A-7EE6-4342-B048-85BDC9FD1C3A}</a:tableStyleId>
              </a:tblPr>
              <a:tblGrid>
                <a:gridCol w="719510">
                  <a:extLst>
                    <a:ext uri="{9D8B030D-6E8A-4147-A177-3AD203B41FA5}">
                      <a16:colId xmlns:a16="http://schemas.microsoft.com/office/drawing/2014/main" val="260381347"/>
                    </a:ext>
                  </a:extLst>
                </a:gridCol>
                <a:gridCol w="999250">
                  <a:extLst>
                    <a:ext uri="{9D8B030D-6E8A-4147-A177-3AD203B41FA5}">
                      <a16:colId xmlns:a16="http://schemas.microsoft.com/office/drawing/2014/main" val="1862196505"/>
                    </a:ext>
                  </a:extLst>
                </a:gridCol>
                <a:gridCol w="3444240">
                  <a:extLst>
                    <a:ext uri="{9D8B030D-6E8A-4147-A177-3AD203B41FA5}">
                      <a16:colId xmlns:a16="http://schemas.microsoft.com/office/drawing/2014/main" val="2314374863"/>
                    </a:ext>
                  </a:extLst>
                </a:gridCol>
                <a:gridCol w="6615808">
                  <a:extLst>
                    <a:ext uri="{9D8B030D-6E8A-4147-A177-3AD203B41FA5}">
                      <a16:colId xmlns:a16="http://schemas.microsoft.com/office/drawing/2014/main" val="3204823533"/>
                    </a:ext>
                  </a:extLst>
                </a:gridCol>
              </a:tblGrid>
              <a:tr h="228134">
                <a:tc>
                  <a:txBody>
                    <a:bodyPr/>
                    <a:lstStyle/>
                    <a:p>
                      <a:pPr algn="l"/>
                      <a:r>
                        <a:rPr lang="en-US" sz="900" dirty="0" smtClean="0">
                          <a:latin typeface="Times New Roman" panose="02020603050405020304" pitchFamily="18" charset="0"/>
                          <a:cs typeface="Times New Roman" panose="02020603050405020304" pitchFamily="18" charset="0"/>
                        </a:rPr>
                        <a:t>Due Date</a:t>
                      </a:r>
                      <a:endParaRPr lang="en-US" sz="900" dirty="0">
                        <a:latin typeface="Times New Roman" panose="02020603050405020304" pitchFamily="18" charset="0"/>
                        <a:cs typeface="Times New Roman" panose="02020603050405020304" pitchFamily="18" charset="0"/>
                      </a:endParaRPr>
                    </a:p>
                  </a:txBody>
                  <a:tcPr/>
                </a:tc>
                <a:tc>
                  <a:txBody>
                    <a:bodyPr/>
                    <a:lstStyle/>
                    <a:p>
                      <a:pPr algn="l"/>
                      <a:r>
                        <a:rPr lang="en-US" sz="900" dirty="0" smtClean="0">
                          <a:latin typeface="Times New Roman" panose="02020603050405020304" pitchFamily="18" charset="0"/>
                          <a:cs typeface="Times New Roman" panose="02020603050405020304" pitchFamily="18" charset="0"/>
                        </a:rPr>
                        <a:t>Type</a:t>
                      </a:r>
                      <a:endParaRPr lang="en-US" sz="900" dirty="0">
                        <a:latin typeface="Times New Roman" panose="02020603050405020304" pitchFamily="18" charset="0"/>
                        <a:cs typeface="Times New Roman" panose="02020603050405020304" pitchFamily="18" charset="0"/>
                      </a:endParaRPr>
                    </a:p>
                  </a:txBody>
                  <a:tcPr/>
                </a:tc>
                <a:tc>
                  <a:txBody>
                    <a:bodyPr/>
                    <a:lstStyle/>
                    <a:p>
                      <a:pPr algn="l"/>
                      <a:r>
                        <a:rPr lang="en-US" sz="900" dirty="0" smtClean="0">
                          <a:latin typeface="Times New Roman" panose="02020603050405020304" pitchFamily="18" charset="0"/>
                          <a:cs typeface="Times New Roman" panose="02020603050405020304" pitchFamily="18" charset="0"/>
                        </a:rPr>
                        <a:t>Service</a:t>
                      </a:r>
                      <a:r>
                        <a:rPr lang="en-US" sz="900" baseline="0" dirty="0" smtClean="0">
                          <a:latin typeface="Times New Roman" panose="02020603050405020304" pitchFamily="18" charset="0"/>
                          <a:cs typeface="Times New Roman" panose="02020603050405020304" pitchFamily="18" charset="0"/>
                        </a:rPr>
                        <a:t> under review</a:t>
                      </a:r>
                      <a:endParaRPr lang="en-US" sz="900" dirty="0">
                        <a:latin typeface="Times New Roman" panose="02020603050405020304" pitchFamily="18" charset="0"/>
                        <a:cs typeface="Times New Roman" panose="02020603050405020304" pitchFamily="18" charset="0"/>
                      </a:endParaRPr>
                    </a:p>
                  </a:txBody>
                  <a:tcPr/>
                </a:tc>
                <a:tc>
                  <a:txBody>
                    <a:bodyPr/>
                    <a:lstStyle/>
                    <a:p>
                      <a:pPr algn="l"/>
                      <a:r>
                        <a:rPr lang="en-US" sz="900" dirty="0" smtClean="0">
                          <a:latin typeface="Times New Roman" panose="02020603050405020304" pitchFamily="18" charset="0"/>
                          <a:cs typeface="Times New Roman" panose="02020603050405020304" pitchFamily="18" charset="0"/>
                        </a:rPr>
                        <a:t>OCC Support</a:t>
                      </a:r>
                      <a:endParaRPr lang="en-US" sz="9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642493"/>
                  </a:ext>
                </a:extLst>
              </a:tr>
              <a:tr h="209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3-13-21</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CMS-CERT</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Brain MRI (1 claim) (</a:t>
                      </a:r>
                      <a:r>
                        <a:rPr lang="en-US" sz="900" kern="1200" dirty="0" err="1" smtClean="0">
                          <a:solidFill>
                            <a:schemeClr val="tx1"/>
                          </a:solidFill>
                          <a:latin typeface="Times New Roman" panose="02020603050405020304" pitchFamily="18" charset="0"/>
                          <a:ea typeface="+mn-ea"/>
                          <a:cs typeface="Times New Roman" panose="02020603050405020304" pitchFamily="18" charset="0"/>
                        </a:rPr>
                        <a:t>Profee</a:t>
                      </a:r>
                      <a:r>
                        <a:rPr lang="en-US" sz="900" kern="1200" dirty="0" smtClean="0">
                          <a:solidFill>
                            <a:schemeClr val="tx1"/>
                          </a:solidFill>
                          <a:latin typeface="Times New Roman" panose="02020603050405020304" pitchFamily="18" charset="0"/>
                          <a:ea typeface="+mn-ea"/>
                          <a:cs typeface="Times New Roman" panose="02020603050405020304" pitchFamily="18" charset="0"/>
                        </a:rPr>
                        <a:t> UCPG)</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Found documentation to support payment</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121406425"/>
                  </a:ext>
                </a:extLst>
              </a:tr>
              <a:tr h="2915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3-19-21</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OIG</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Modifier 62-co-surgeon (1 claim) (</a:t>
                      </a:r>
                      <a:r>
                        <a:rPr lang="en-US" sz="900" kern="1200" dirty="0" err="1" smtClean="0">
                          <a:solidFill>
                            <a:schemeClr val="tx1"/>
                          </a:solidFill>
                          <a:latin typeface="Times New Roman" panose="02020603050405020304" pitchFamily="18" charset="0"/>
                          <a:ea typeface="+mn-ea"/>
                          <a:cs typeface="Times New Roman" panose="02020603050405020304" pitchFamily="18" charset="0"/>
                        </a:rPr>
                        <a:t>Profee</a:t>
                      </a:r>
                      <a:r>
                        <a:rPr lang="en-US" sz="900" kern="1200" dirty="0" smtClean="0">
                          <a:solidFill>
                            <a:schemeClr val="tx1"/>
                          </a:solidFill>
                          <a:latin typeface="Times New Roman" panose="02020603050405020304" pitchFamily="18" charset="0"/>
                          <a:ea typeface="+mn-ea"/>
                          <a:cs typeface="Times New Roman" panose="02020603050405020304" pitchFamily="18" charset="0"/>
                        </a:rPr>
                        <a:t> UCPG)</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Conducted</a:t>
                      </a:r>
                      <a:r>
                        <a:rPr lang="en-US" sz="900" kern="1200" baseline="0" dirty="0" smtClean="0">
                          <a:solidFill>
                            <a:schemeClr val="tx1"/>
                          </a:solidFill>
                          <a:latin typeface="Times New Roman" panose="02020603050405020304" pitchFamily="18" charset="0"/>
                          <a:ea typeface="+mn-ea"/>
                          <a:cs typeface="Times New Roman" panose="02020603050405020304" pitchFamily="18" charset="0"/>
                        </a:rPr>
                        <a:t> review </a:t>
                      </a:r>
                      <a:r>
                        <a:rPr lang="en-US" sz="900" kern="1200" dirty="0" smtClean="0">
                          <a:solidFill>
                            <a:schemeClr val="tx1"/>
                          </a:solidFill>
                          <a:latin typeface="Times New Roman" panose="02020603050405020304" pitchFamily="18" charset="0"/>
                          <a:ea typeface="+mn-ea"/>
                          <a:cs typeface="Times New Roman" panose="02020603050405020304" pitchFamily="18" charset="0"/>
                        </a:rPr>
                        <a:t>and determined claim was billed incorrectly (missing modifier 62). Response sent to OIG. Internal</a:t>
                      </a:r>
                      <a:r>
                        <a:rPr lang="en-US" sz="900" kern="1200" baseline="0" dirty="0" smtClean="0">
                          <a:solidFill>
                            <a:schemeClr val="tx1"/>
                          </a:solidFill>
                          <a:latin typeface="Times New Roman" panose="02020603050405020304" pitchFamily="18" charset="0"/>
                          <a:ea typeface="+mn-ea"/>
                          <a:cs typeface="Times New Roman" panose="02020603050405020304" pitchFamily="18" charset="0"/>
                        </a:rPr>
                        <a:t> audit of modifier 62 usage is underway. </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8261469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3-29-21</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NGS (OIG audit)</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72 </a:t>
                      </a:r>
                      <a:r>
                        <a:rPr lang="en-US" sz="900" kern="1200" dirty="0" err="1" smtClean="0">
                          <a:solidFill>
                            <a:schemeClr val="tx1"/>
                          </a:solidFill>
                          <a:latin typeface="Times New Roman" panose="02020603050405020304" pitchFamily="18" charset="0"/>
                          <a:ea typeface="+mn-ea"/>
                          <a:cs typeface="Times New Roman" panose="02020603050405020304" pitchFamily="18" charset="0"/>
                        </a:rPr>
                        <a:t>hr</a:t>
                      </a:r>
                      <a:r>
                        <a:rPr lang="en-US" sz="900" kern="1200" dirty="0" smtClean="0">
                          <a:solidFill>
                            <a:schemeClr val="tx1"/>
                          </a:solidFill>
                          <a:latin typeface="Times New Roman" panose="02020603050405020304" pitchFamily="18" charset="0"/>
                          <a:ea typeface="+mn-ea"/>
                          <a:cs typeface="Times New Roman" panose="02020603050405020304" pitchFamily="18" charset="0"/>
                        </a:rPr>
                        <a:t> rule (17 claims) (Facility)</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Conducted the initial review to assess if outpatient services were billed within 72 </a:t>
                      </a:r>
                      <a:r>
                        <a:rPr lang="en-US" sz="900" kern="1200" dirty="0" err="1" smtClean="0">
                          <a:solidFill>
                            <a:schemeClr val="tx1"/>
                          </a:solidFill>
                          <a:latin typeface="Times New Roman" panose="02020603050405020304" pitchFamily="18" charset="0"/>
                          <a:ea typeface="+mn-ea"/>
                          <a:cs typeface="Times New Roman" panose="02020603050405020304" pitchFamily="18" charset="0"/>
                        </a:rPr>
                        <a:t>hrs</a:t>
                      </a:r>
                      <a:r>
                        <a:rPr lang="en-US" sz="900" kern="1200" dirty="0" smtClean="0">
                          <a:solidFill>
                            <a:schemeClr val="tx1"/>
                          </a:solidFill>
                          <a:latin typeface="Times New Roman" panose="02020603050405020304" pitchFamily="18" charset="0"/>
                          <a:ea typeface="+mn-ea"/>
                          <a:cs typeface="Times New Roman" panose="02020603050405020304" pitchFamily="18" charset="0"/>
                        </a:rPr>
                        <a:t> of an inpatient stay. Findings led to 6 year lookback. </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245941287"/>
                  </a:ext>
                </a:extLst>
              </a:tr>
              <a:tr h="2427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7-14-21</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NGS (OIG audit)</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72 </a:t>
                      </a:r>
                      <a:r>
                        <a:rPr lang="en-US" sz="900" kern="1200" dirty="0" err="1" smtClean="0">
                          <a:solidFill>
                            <a:schemeClr val="tx1"/>
                          </a:solidFill>
                          <a:latin typeface="Times New Roman" panose="02020603050405020304" pitchFamily="18" charset="0"/>
                          <a:ea typeface="+mn-ea"/>
                          <a:cs typeface="Times New Roman" panose="02020603050405020304" pitchFamily="18" charset="0"/>
                        </a:rPr>
                        <a:t>hr</a:t>
                      </a:r>
                      <a:r>
                        <a:rPr lang="en-US" sz="900" kern="1200" dirty="0" smtClean="0">
                          <a:solidFill>
                            <a:schemeClr val="tx1"/>
                          </a:solidFill>
                          <a:latin typeface="Times New Roman" panose="02020603050405020304" pitchFamily="18" charset="0"/>
                          <a:ea typeface="+mn-ea"/>
                          <a:cs typeface="Times New Roman" panose="02020603050405020304" pitchFamily="18" charset="0"/>
                        </a:rPr>
                        <a:t> rule (46 claims across several letters) (Facility)</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Conducted initial review and assessed 72 </a:t>
                      </a:r>
                      <a:r>
                        <a:rPr lang="en-US" sz="900" kern="1200" dirty="0" err="1" smtClean="0">
                          <a:solidFill>
                            <a:schemeClr val="tx1"/>
                          </a:solidFill>
                          <a:latin typeface="Times New Roman" panose="02020603050405020304" pitchFamily="18" charset="0"/>
                          <a:ea typeface="+mn-ea"/>
                          <a:cs typeface="Times New Roman" panose="02020603050405020304" pitchFamily="18" charset="0"/>
                        </a:rPr>
                        <a:t>hr</a:t>
                      </a:r>
                      <a:r>
                        <a:rPr lang="en-US" sz="900" kern="1200" dirty="0" smtClean="0">
                          <a:solidFill>
                            <a:schemeClr val="tx1"/>
                          </a:solidFill>
                          <a:latin typeface="Times New Roman" panose="02020603050405020304" pitchFamily="18" charset="0"/>
                          <a:ea typeface="+mn-ea"/>
                          <a:cs typeface="Times New Roman" panose="02020603050405020304" pitchFamily="18" charset="0"/>
                        </a:rPr>
                        <a:t> rule was violated. Takebacks taken by NGS already. </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965551168"/>
                  </a:ext>
                </a:extLst>
              </a:tr>
              <a:tr h="2578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4-16-21</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RAC-Medicare</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Recoupment of payment for CPT 99223 –initial inpatient service (1 claim) (</a:t>
                      </a:r>
                      <a:r>
                        <a:rPr lang="en-US" sz="900" kern="1200" dirty="0" err="1" smtClean="0">
                          <a:solidFill>
                            <a:schemeClr val="tx1"/>
                          </a:solidFill>
                          <a:latin typeface="Times New Roman" panose="02020603050405020304" pitchFamily="18" charset="0"/>
                          <a:ea typeface="+mn-ea"/>
                          <a:cs typeface="Times New Roman" panose="02020603050405020304" pitchFamily="18" charset="0"/>
                        </a:rPr>
                        <a:t>Profee</a:t>
                      </a:r>
                      <a:r>
                        <a:rPr lang="en-US" sz="900" kern="1200" dirty="0" smtClean="0">
                          <a:solidFill>
                            <a:schemeClr val="tx1"/>
                          </a:solidFill>
                          <a:latin typeface="Times New Roman" panose="02020603050405020304" pitchFamily="18" charset="0"/>
                          <a:ea typeface="+mn-ea"/>
                          <a:cs typeface="Times New Roman" panose="02020603050405020304" pitchFamily="18" charset="0"/>
                        </a:rPr>
                        <a:t> UCPG)</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Provided a 2nd opinion and confirmed that documentation did not support billing of the code.  </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96754439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4-28-21</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RAC-C Medicaid</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Recoupment of payment for E/M services billed during a global surgery period (15 claims) (Facility)</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Assisted with review of the</a:t>
                      </a:r>
                      <a:r>
                        <a:rPr lang="en-US" sz="900" kern="1200" baseline="0" dirty="0" smtClean="0">
                          <a:solidFill>
                            <a:schemeClr val="tx1"/>
                          </a:solidFill>
                          <a:latin typeface="Times New Roman" panose="02020603050405020304" pitchFamily="18" charset="0"/>
                          <a:ea typeface="+mn-ea"/>
                          <a:cs typeface="Times New Roman" panose="02020603050405020304" pitchFamily="18" charset="0"/>
                        </a:rPr>
                        <a:t> claims</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931623775"/>
                  </a:ext>
                </a:extLst>
              </a:tr>
              <a:tr h="287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5-20-21</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NGS-post pay review</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CPT 77002-fluoroscopic guidance for needle placement (5 claims) (</a:t>
                      </a:r>
                      <a:r>
                        <a:rPr lang="en-US" sz="900" kern="1200" dirty="0" err="1" smtClean="0">
                          <a:solidFill>
                            <a:schemeClr val="tx1"/>
                          </a:solidFill>
                          <a:latin typeface="Times New Roman" panose="02020603050405020304" pitchFamily="18" charset="0"/>
                          <a:ea typeface="+mn-ea"/>
                          <a:cs typeface="Times New Roman" panose="02020603050405020304" pitchFamily="18" charset="0"/>
                        </a:rPr>
                        <a:t>Profee</a:t>
                      </a:r>
                      <a:r>
                        <a:rPr lang="en-US" sz="900" kern="1200" dirty="0" smtClean="0">
                          <a:solidFill>
                            <a:schemeClr val="tx1"/>
                          </a:solidFill>
                          <a:latin typeface="Times New Roman" panose="02020603050405020304" pitchFamily="18" charset="0"/>
                          <a:ea typeface="+mn-ea"/>
                          <a:cs typeface="Times New Roman" panose="02020603050405020304" pitchFamily="18" charset="0"/>
                        </a:rPr>
                        <a:t>-UCPG) </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Found documentation to support payment</a:t>
                      </a:r>
                    </a:p>
                  </a:txBody>
                  <a:tcPr/>
                </a:tc>
                <a:extLst>
                  <a:ext uri="{0D108BD9-81ED-4DB2-BD59-A6C34878D82A}">
                    <a16:rowId xmlns:a16="http://schemas.microsoft.com/office/drawing/2014/main" val="2631547771"/>
                  </a:ext>
                </a:extLst>
              </a:tr>
              <a:tr h="347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N/A</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NGS-post pay review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CPT J0585 -botulinum injection (3 claim) (</a:t>
                      </a:r>
                      <a:r>
                        <a:rPr lang="en-US" sz="900" kern="1200" dirty="0" err="1" smtClean="0">
                          <a:solidFill>
                            <a:schemeClr val="tx1"/>
                          </a:solidFill>
                          <a:latin typeface="Times New Roman" panose="02020603050405020304" pitchFamily="18" charset="0"/>
                          <a:ea typeface="+mn-ea"/>
                          <a:cs typeface="Times New Roman" panose="02020603050405020304" pitchFamily="18" charset="0"/>
                        </a:rPr>
                        <a:t>Profee</a:t>
                      </a:r>
                      <a:r>
                        <a:rPr lang="en-US" sz="900" kern="1200" dirty="0" smtClean="0">
                          <a:solidFill>
                            <a:schemeClr val="tx1"/>
                          </a:solidFill>
                          <a:latin typeface="Times New Roman" panose="02020603050405020304" pitchFamily="18" charset="0"/>
                          <a:ea typeface="+mn-ea"/>
                          <a:cs typeface="Times New Roman" panose="02020603050405020304" pitchFamily="18" charset="0"/>
                        </a:rPr>
                        <a:t>-UCPG)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Letter received past time of appeal; OCC asked for extension but request denied</a:t>
                      </a:r>
                    </a:p>
                  </a:txBody>
                  <a:tcPr/>
                </a:tc>
                <a:extLst>
                  <a:ext uri="{0D108BD9-81ED-4DB2-BD59-A6C34878D82A}">
                    <a16:rowId xmlns:a16="http://schemas.microsoft.com/office/drawing/2014/main" val="437502019"/>
                  </a:ext>
                </a:extLst>
              </a:tr>
              <a:tr h="2564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5-28-21</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NGS-ADR</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CPT 99306 -initial nursing facility care (1 claim) (</a:t>
                      </a:r>
                      <a:r>
                        <a:rPr lang="en-US" sz="900" kern="1200" dirty="0" err="1" smtClean="0">
                          <a:solidFill>
                            <a:schemeClr val="tx1"/>
                          </a:solidFill>
                          <a:latin typeface="Times New Roman" panose="02020603050405020304" pitchFamily="18" charset="0"/>
                          <a:ea typeface="+mn-ea"/>
                          <a:cs typeface="Times New Roman" panose="02020603050405020304" pitchFamily="18" charset="0"/>
                        </a:rPr>
                        <a:t>Profee</a:t>
                      </a:r>
                      <a:r>
                        <a:rPr lang="en-US" sz="900" kern="1200" dirty="0" smtClean="0">
                          <a:solidFill>
                            <a:schemeClr val="tx1"/>
                          </a:solidFill>
                          <a:latin typeface="Times New Roman" panose="02020603050405020304" pitchFamily="18" charset="0"/>
                          <a:ea typeface="+mn-ea"/>
                          <a:cs typeface="Times New Roman" panose="02020603050405020304" pitchFamily="18" charset="0"/>
                        </a:rPr>
                        <a:t>-UCPG)</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Review could not be done as notes are off-site and unable to be obtained</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845375269"/>
                  </a:ext>
                </a:extLst>
              </a:tr>
              <a:tr h="245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6-3-21</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NGS-post pay review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CPT 74177, CT abdomen and pelvis (9 claims) (</a:t>
                      </a:r>
                      <a:r>
                        <a:rPr lang="en-US" sz="900" kern="1200" dirty="0" err="1" smtClean="0">
                          <a:solidFill>
                            <a:schemeClr val="tx1"/>
                          </a:solidFill>
                          <a:latin typeface="Times New Roman" panose="02020603050405020304" pitchFamily="18" charset="0"/>
                          <a:ea typeface="+mn-ea"/>
                          <a:cs typeface="Times New Roman" panose="02020603050405020304" pitchFamily="18" charset="0"/>
                        </a:rPr>
                        <a:t>Profee</a:t>
                      </a:r>
                      <a:r>
                        <a:rPr lang="en-US" sz="900" kern="1200" dirty="0" smtClean="0">
                          <a:solidFill>
                            <a:schemeClr val="tx1"/>
                          </a:solidFill>
                          <a:latin typeface="Times New Roman" panose="02020603050405020304" pitchFamily="18" charset="0"/>
                          <a:ea typeface="+mn-ea"/>
                          <a:cs typeface="Times New Roman" panose="02020603050405020304" pitchFamily="18" charset="0"/>
                        </a:rPr>
                        <a:t>-UCPG)</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Found documentation to support payment</a:t>
                      </a:r>
                    </a:p>
                  </a:txBody>
                  <a:tcPr/>
                </a:tc>
                <a:extLst>
                  <a:ext uri="{0D108BD9-81ED-4DB2-BD59-A6C34878D82A}">
                    <a16:rowId xmlns:a16="http://schemas.microsoft.com/office/drawing/2014/main" val="1237557632"/>
                  </a:ext>
                </a:extLst>
              </a:tr>
              <a:tr h="289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6-10-21</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NGS-post pay review </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CPT J0585 -botulinum injection (1 claim) (</a:t>
                      </a:r>
                      <a:r>
                        <a:rPr lang="en-US" sz="900" kern="1200" dirty="0" err="1" smtClean="0">
                          <a:solidFill>
                            <a:schemeClr val="tx1"/>
                          </a:solidFill>
                          <a:latin typeface="Times New Roman" panose="02020603050405020304" pitchFamily="18" charset="0"/>
                          <a:ea typeface="+mn-ea"/>
                          <a:cs typeface="Times New Roman" panose="02020603050405020304" pitchFamily="18" charset="0"/>
                        </a:rPr>
                        <a:t>Profee</a:t>
                      </a:r>
                      <a:r>
                        <a:rPr lang="en-US" sz="900" kern="1200" dirty="0" smtClean="0">
                          <a:solidFill>
                            <a:schemeClr val="tx1"/>
                          </a:solidFill>
                          <a:latin typeface="Times New Roman" panose="02020603050405020304" pitchFamily="18" charset="0"/>
                          <a:ea typeface="+mn-ea"/>
                          <a:cs typeface="Times New Roman" panose="02020603050405020304" pitchFamily="18" charset="0"/>
                        </a:rPr>
                        <a:t>-UCPG)</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Issued request for medical note which is currently at another facility</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024016603"/>
                  </a:ext>
                </a:extLst>
              </a:tr>
              <a:tr h="267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7-2-21</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CMS-CERT</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E/M CPT 99233 subsequent inpatient care (1 claim) (</a:t>
                      </a:r>
                      <a:r>
                        <a:rPr lang="en-US" sz="900" kern="1200" dirty="0" err="1" smtClean="0">
                          <a:solidFill>
                            <a:schemeClr val="tx1"/>
                          </a:solidFill>
                          <a:latin typeface="Times New Roman" panose="02020603050405020304" pitchFamily="18" charset="0"/>
                          <a:ea typeface="+mn-ea"/>
                          <a:cs typeface="Times New Roman" panose="02020603050405020304" pitchFamily="18" charset="0"/>
                        </a:rPr>
                        <a:t>Profee</a:t>
                      </a:r>
                      <a:r>
                        <a:rPr lang="en-US" sz="900" kern="1200" dirty="0" smtClean="0">
                          <a:solidFill>
                            <a:schemeClr val="tx1"/>
                          </a:solidFill>
                          <a:latin typeface="Times New Roman" panose="02020603050405020304" pitchFamily="18" charset="0"/>
                          <a:ea typeface="+mn-ea"/>
                          <a:cs typeface="Times New Roman" panose="02020603050405020304" pitchFamily="18" charset="0"/>
                        </a:rPr>
                        <a:t>-UCPG)</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Found documentation to support payment</a:t>
                      </a:r>
                    </a:p>
                  </a:txBody>
                  <a:tcPr/>
                </a:tc>
                <a:extLst>
                  <a:ext uri="{0D108BD9-81ED-4DB2-BD59-A6C34878D82A}">
                    <a16:rowId xmlns:a16="http://schemas.microsoft.com/office/drawing/2014/main" val="28400823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11-28-21</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NGS (OIG audit) </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Cardiac device credit associated with a recalled or prematurely failed cardiac device (8 claims) (Facility)</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Conducted initial review and determined 6 year lookback is required. Working with Electrophysiology do revamp device recall process.</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196380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8-10-21</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NGS (OIG Audit)</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72 </a:t>
                      </a:r>
                      <a:r>
                        <a:rPr lang="en-US" sz="900" kern="1200" dirty="0" err="1" smtClean="0">
                          <a:solidFill>
                            <a:schemeClr val="tx1"/>
                          </a:solidFill>
                          <a:latin typeface="Times New Roman" panose="02020603050405020304" pitchFamily="18" charset="0"/>
                          <a:ea typeface="+mn-ea"/>
                          <a:cs typeface="Times New Roman" panose="02020603050405020304" pitchFamily="18" charset="0"/>
                        </a:rPr>
                        <a:t>hr</a:t>
                      </a:r>
                      <a:r>
                        <a:rPr lang="en-US" sz="900" kern="1200" dirty="0" smtClean="0">
                          <a:solidFill>
                            <a:schemeClr val="tx1"/>
                          </a:solidFill>
                          <a:latin typeface="Times New Roman" panose="02020603050405020304" pitchFamily="18" charset="0"/>
                          <a:ea typeface="+mn-ea"/>
                          <a:cs typeface="Times New Roman" panose="02020603050405020304" pitchFamily="18" charset="0"/>
                        </a:rPr>
                        <a:t> rule (19 claims) (Facility)</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Conducted the initial review to assess if outpatient services were billed within 72hrs of an inpatient stay (it appears this is the case). Cases have been sent to Lab Services and Patient Financial Services for confirmation.  </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170959111"/>
                  </a:ext>
                </a:extLst>
              </a:tr>
              <a:tr h="2754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9-10-21</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err="1" smtClean="0">
                          <a:solidFill>
                            <a:schemeClr val="tx1"/>
                          </a:solidFill>
                          <a:latin typeface="Times New Roman" panose="02020603050405020304" pitchFamily="18" charset="0"/>
                          <a:ea typeface="+mn-ea"/>
                          <a:cs typeface="Times New Roman" panose="02020603050405020304" pitchFamily="18" charset="0"/>
                        </a:rPr>
                        <a:t>Noridian</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Post-pay review for </a:t>
                      </a:r>
                      <a:r>
                        <a:rPr lang="en-US" sz="900" kern="1200" dirty="0" err="1" smtClean="0">
                          <a:solidFill>
                            <a:schemeClr val="tx1"/>
                          </a:solidFill>
                          <a:latin typeface="Times New Roman" panose="02020603050405020304" pitchFamily="18" charset="0"/>
                          <a:ea typeface="+mn-ea"/>
                          <a:cs typeface="Times New Roman" panose="02020603050405020304" pitchFamily="18" charset="0"/>
                        </a:rPr>
                        <a:t>Electrodiagnostic</a:t>
                      </a:r>
                      <a:r>
                        <a:rPr lang="en-US" sz="900" kern="1200" dirty="0" smtClean="0">
                          <a:solidFill>
                            <a:schemeClr val="tx1"/>
                          </a:solidFill>
                          <a:latin typeface="Times New Roman" panose="02020603050405020304" pitchFamily="18" charset="0"/>
                          <a:ea typeface="+mn-ea"/>
                          <a:cs typeface="Times New Roman" panose="02020603050405020304" pitchFamily="18" charset="0"/>
                        </a:rPr>
                        <a:t> Testing (3 claims) </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Documentation</a:t>
                      </a:r>
                      <a:r>
                        <a:rPr lang="en-US" sz="900" kern="1200" baseline="0" dirty="0" smtClean="0">
                          <a:solidFill>
                            <a:schemeClr val="tx1"/>
                          </a:solidFill>
                          <a:latin typeface="Times New Roman" panose="02020603050405020304" pitchFamily="18" charset="0"/>
                          <a:ea typeface="+mn-ea"/>
                          <a:cs typeface="Times New Roman" panose="02020603050405020304" pitchFamily="18" charset="0"/>
                        </a:rPr>
                        <a:t> submitted to support claims.</a:t>
                      </a:r>
                    </a:p>
                  </a:txBody>
                  <a:tcPr/>
                </a:tc>
                <a:extLst>
                  <a:ext uri="{0D108BD9-81ED-4DB2-BD59-A6C34878D82A}">
                    <a16:rowId xmlns:a16="http://schemas.microsoft.com/office/drawing/2014/main" val="517274844"/>
                  </a:ext>
                </a:extLst>
              </a:tr>
              <a:tr h="2926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smtClean="0">
                          <a:solidFill>
                            <a:schemeClr val="tx1"/>
                          </a:solidFill>
                          <a:latin typeface="Times New Roman" panose="02020603050405020304" pitchFamily="18" charset="0"/>
                          <a:ea typeface="+mn-ea"/>
                          <a:cs typeface="Times New Roman" panose="02020603050405020304" pitchFamily="18" charset="0"/>
                        </a:rPr>
                        <a:t>8.24.21</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l" fontAlgn="b"/>
                      <a:r>
                        <a:rPr lang="en-US" sz="900" b="0" i="0" u="none" strike="noStrike" dirty="0">
                          <a:solidFill>
                            <a:srgbClr val="000000"/>
                          </a:solidFill>
                          <a:effectLst/>
                          <a:latin typeface="Times New Roman" panose="02020603050405020304" pitchFamily="18" charset="0"/>
                          <a:cs typeface="Times New Roman" panose="02020603050405020304" pitchFamily="18" charset="0"/>
                        </a:rPr>
                        <a:t>CMS-CERT</a:t>
                      </a:r>
                    </a:p>
                  </a:txBody>
                  <a:tcPr marL="9525" marR="9525" marT="952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err="1" smtClean="0">
                          <a:solidFill>
                            <a:schemeClr val="tx1"/>
                          </a:solidFill>
                          <a:latin typeface="Times New Roman" panose="02020603050405020304" pitchFamily="18" charset="0"/>
                          <a:ea typeface="+mn-ea"/>
                          <a:cs typeface="Times New Roman" panose="02020603050405020304" pitchFamily="18" charset="0"/>
                        </a:rPr>
                        <a:t>ADR_order</a:t>
                      </a:r>
                      <a:r>
                        <a:rPr lang="en-US" sz="900" kern="1200" baseline="0" dirty="0" smtClean="0">
                          <a:solidFill>
                            <a:schemeClr val="tx1"/>
                          </a:solidFill>
                          <a:latin typeface="Times New Roman" panose="02020603050405020304" pitchFamily="18" charset="0"/>
                          <a:ea typeface="+mn-ea"/>
                          <a:cs typeface="Times New Roman" panose="02020603050405020304" pitchFamily="18" charset="0"/>
                        </a:rPr>
                        <a:t> for back orthotic</a:t>
                      </a:r>
                      <a:r>
                        <a:rPr lang="en-US" sz="900" kern="1200" dirty="0" smtClean="0">
                          <a:solidFill>
                            <a:schemeClr val="tx1"/>
                          </a:solidFill>
                          <a:latin typeface="Times New Roman" panose="02020603050405020304" pitchFamily="18" charset="0"/>
                          <a:ea typeface="+mn-ea"/>
                          <a:cs typeface="Times New Roman" panose="02020603050405020304" pitchFamily="18" charset="0"/>
                        </a:rPr>
                        <a:t> (DME)_SSSC patient</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Offsite</a:t>
                      </a:r>
                      <a:r>
                        <a:rPr lang="en-US" sz="900" kern="1200" baseline="0" dirty="0" smtClean="0">
                          <a:solidFill>
                            <a:schemeClr val="tx1"/>
                          </a:solidFill>
                          <a:latin typeface="Times New Roman" panose="02020603050405020304" pitchFamily="18" charset="0"/>
                          <a:ea typeface="+mn-ea"/>
                          <a:cs typeface="Times New Roman" panose="02020603050405020304" pitchFamily="18" charset="0"/>
                        </a:rPr>
                        <a:t> record, working with DOM to get notes.</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16"/>
                  </a:ext>
                </a:extLst>
              </a:tr>
              <a:tr h="5022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N/A</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CMS Comparative Billing Reports</a:t>
                      </a: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Times New Roman" panose="02020603050405020304" pitchFamily="18" charset="0"/>
                          <a:ea typeface="+mn-ea"/>
                          <a:cs typeface="Times New Roman" panose="02020603050405020304" pitchFamily="18" charset="0"/>
                        </a:rPr>
                        <a:t>25 providers have received 1 or more letters since Nov 2020. Applicable CPT Codes: E/M 99221-99223, 99231-99233, 99291-99292 (Critical Care), 99218-99220 (Observation) and Anesthesia 00100-0199 with certain modifiers.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l"/>
                      <a:r>
                        <a:rPr lang="en-US" sz="900" kern="1200" dirty="0" smtClean="0">
                          <a:solidFill>
                            <a:schemeClr val="dk1"/>
                          </a:solidFill>
                          <a:effectLst/>
                          <a:latin typeface="Times New Roman" panose="02020603050405020304" pitchFamily="18" charset="0"/>
                          <a:ea typeface="+mn-ea"/>
                          <a:cs typeface="Times New Roman" panose="02020603050405020304" pitchFamily="18" charset="0"/>
                        </a:rPr>
                        <a:t>Notified providers of the CBR letters; assessed if a focused audit is required. Most recently, 8 have completed focus audits for the month of June with 3 non-passing, the non-passing providers will be re-audited in December.  6 providers have been completed thus far in FY22 Q1 with 4 </a:t>
                      </a:r>
                      <a:r>
                        <a:rPr lang="en-US" sz="900" kern="1200" dirty="0" err="1" smtClean="0">
                          <a:solidFill>
                            <a:schemeClr val="dk1"/>
                          </a:solidFill>
                          <a:effectLst/>
                          <a:latin typeface="Times New Roman" panose="02020603050405020304" pitchFamily="18" charset="0"/>
                          <a:ea typeface="+mn-ea"/>
                          <a:cs typeface="Times New Roman" panose="02020603050405020304" pitchFamily="18" charset="0"/>
                        </a:rPr>
                        <a:t>nonpassing</a:t>
                      </a:r>
                      <a:r>
                        <a:rPr lang="en-US" sz="900" kern="1200" dirty="0" smtClean="0">
                          <a:solidFill>
                            <a:schemeClr val="dk1"/>
                          </a:solidFill>
                          <a:effectLst/>
                          <a:latin typeface="Times New Roman" panose="02020603050405020304" pitchFamily="18" charset="0"/>
                          <a:ea typeface="+mn-ea"/>
                          <a:cs typeface="Times New Roman" panose="02020603050405020304" pitchFamily="18" charset="0"/>
                        </a:rPr>
                        <a:t>.  Provider results to be sent. 2 providers are scheduled to be audited in September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4204298285"/>
                  </a:ext>
                </a:extLst>
              </a:tr>
            </a:tbl>
          </a:graphicData>
        </a:graphic>
      </p:graphicFrame>
    </p:spTree>
    <p:extLst>
      <p:ext uri="{BB962C8B-B14F-4D97-AF65-F5344CB8AC3E}">
        <p14:creationId xmlns:p14="http://schemas.microsoft.com/office/powerpoint/2010/main" val="39726583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1600" y="111513"/>
            <a:ext cx="10972800" cy="613833"/>
          </a:xfrm>
          <a:prstGeom prst="rect">
            <a:avLst/>
          </a:prstGeom>
        </p:spPr>
        <p:txBody>
          <a:bodyPr/>
          <a:lstStyle>
            <a:lvl1pPr algn="l" rtl="0" fontAlgn="base">
              <a:spcBef>
                <a:spcPct val="0"/>
              </a:spcBef>
              <a:spcAft>
                <a:spcPct val="0"/>
              </a:spcAft>
              <a:defRPr sz="2400" b="1" kern="1200">
                <a:solidFill>
                  <a:schemeClr val="tx2"/>
                </a:solidFill>
                <a:latin typeface="+mn-lt"/>
                <a:ea typeface="+mj-ea"/>
                <a:cs typeface="Times New Roman" panose="02020603050405020304" pitchFamily="18" charset="0"/>
              </a:defRPr>
            </a:lvl1pPr>
            <a:lvl2pPr algn="l" rtl="0" fontAlgn="base">
              <a:spcBef>
                <a:spcPct val="0"/>
              </a:spcBef>
              <a:spcAft>
                <a:spcPct val="0"/>
              </a:spcAft>
              <a:defRPr sz="2400" b="1">
                <a:solidFill>
                  <a:schemeClr val="tx2"/>
                </a:solidFill>
                <a:latin typeface="Arial" charset="0"/>
                <a:cs typeface="Times New Roman" pitchFamily="18" charset="0"/>
              </a:defRPr>
            </a:lvl2pPr>
            <a:lvl3pPr algn="l" rtl="0" fontAlgn="base">
              <a:spcBef>
                <a:spcPct val="0"/>
              </a:spcBef>
              <a:spcAft>
                <a:spcPct val="0"/>
              </a:spcAft>
              <a:defRPr sz="2400" b="1">
                <a:solidFill>
                  <a:schemeClr val="tx2"/>
                </a:solidFill>
                <a:latin typeface="Arial" charset="0"/>
                <a:cs typeface="Times New Roman" pitchFamily="18" charset="0"/>
              </a:defRPr>
            </a:lvl3pPr>
            <a:lvl4pPr algn="l" rtl="0" fontAlgn="base">
              <a:spcBef>
                <a:spcPct val="0"/>
              </a:spcBef>
              <a:spcAft>
                <a:spcPct val="0"/>
              </a:spcAft>
              <a:defRPr sz="2400" b="1">
                <a:solidFill>
                  <a:schemeClr val="tx2"/>
                </a:solidFill>
                <a:latin typeface="Arial" charset="0"/>
                <a:cs typeface="Times New Roman" pitchFamily="18" charset="0"/>
              </a:defRPr>
            </a:lvl4pPr>
            <a:lvl5pPr algn="l" rtl="0" fontAlgn="base">
              <a:spcBef>
                <a:spcPct val="0"/>
              </a:spcBef>
              <a:spcAft>
                <a:spcPct val="0"/>
              </a:spcAft>
              <a:defRPr sz="2400" b="1">
                <a:solidFill>
                  <a:schemeClr val="tx2"/>
                </a:solidFill>
                <a:latin typeface="Arial" charset="0"/>
                <a:cs typeface="Times New Roman" pitchFamily="18" charset="0"/>
              </a:defRPr>
            </a:lvl5pPr>
            <a:lvl6pPr marL="914400" indent="-457200" algn="l" rtl="0" eaLnBrk="1" fontAlgn="base" hangingPunct="1">
              <a:spcBef>
                <a:spcPct val="0"/>
              </a:spcBef>
              <a:spcAft>
                <a:spcPct val="0"/>
              </a:spcAft>
              <a:defRPr sz="2400">
                <a:solidFill>
                  <a:schemeClr val="tx2"/>
                </a:solidFill>
                <a:latin typeface="Times New Roman" pitchFamily="18" charset="0"/>
                <a:cs typeface="Times New Roman" pitchFamily="18" charset="0"/>
              </a:defRPr>
            </a:lvl6pPr>
            <a:lvl7pPr marL="1371600" indent="-457200" algn="l" rtl="0" eaLnBrk="1" fontAlgn="base" hangingPunct="1">
              <a:spcBef>
                <a:spcPct val="0"/>
              </a:spcBef>
              <a:spcAft>
                <a:spcPct val="0"/>
              </a:spcAft>
              <a:defRPr sz="2400">
                <a:solidFill>
                  <a:schemeClr val="tx2"/>
                </a:solidFill>
                <a:latin typeface="Times New Roman" pitchFamily="18" charset="0"/>
                <a:cs typeface="Times New Roman" pitchFamily="18" charset="0"/>
              </a:defRPr>
            </a:lvl7pPr>
            <a:lvl8pPr marL="1828800" indent="-457200" algn="l" rtl="0" eaLnBrk="1" fontAlgn="base" hangingPunct="1">
              <a:spcBef>
                <a:spcPct val="0"/>
              </a:spcBef>
              <a:spcAft>
                <a:spcPct val="0"/>
              </a:spcAft>
              <a:defRPr sz="2400">
                <a:solidFill>
                  <a:schemeClr val="tx2"/>
                </a:solidFill>
                <a:latin typeface="Times New Roman" pitchFamily="18" charset="0"/>
                <a:cs typeface="Times New Roman" pitchFamily="18" charset="0"/>
              </a:defRPr>
            </a:lvl8pPr>
            <a:lvl9pPr marL="2286000" indent="-457200" algn="l" rtl="0" eaLnBrk="1" fontAlgn="base" hangingPunct="1">
              <a:spcBef>
                <a:spcPct val="0"/>
              </a:spcBef>
              <a:spcAft>
                <a:spcPct val="0"/>
              </a:spcAft>
              <a:defRPr sz="2400">
                <a:solidFill>
                  <a:schemeClr val="tx2"/>
                </a:solidFill>
                <a:latin typeface="Times New Roman" pitchFamily="18" charset="0"/>
                <a:cs typeface="Times New Roman" pitchFamily="18" charset="0"/>
              </a:defRPr>
            </a:lvl9pPr>
          </a:lstStyle>
          <a:p>
            <a:r>
              <a:rPr lang="en-US" dirty="0">
                <a:solidFill>
                  <a:schemeClr val="accent1"/>
                </a:solidFill>
                <a:latin typeface="Times New Roman" panose="02020603050405020304" pitchFamily="18" charset="0"/>
                <a:cs typeface="Arial" panose="020B0604020202020204" pitchFamily="34" charset="0"/>
              </a:rPr>
              <a:t>UCMC: Volume of audited accounts </a:t>
            </a:r>
            <a:r>
              <a:rPr lang="en-US" dirty="0" smtClean="0">
                <a:solidFill>
                  <a:schemeClr val="accent1"/>
                </a:solidFill>
                <a:latin typeface="Times New Roman" panose="02020603050405020304" pitchFamily="18" charset="0"/>
                <a:cs typeface="Arial" panose="020B0604020202020204" pitchFamily="34" charset="0"/>
              </a:rPr>
              <a:t>Quarter 2 FY22</a:t>
            </a:r>
            <a:endParaRPr lang="en-US" dirty="0">
              <a:solidFill>
                <a:schemeClr val="accent1"/>
              </a:solidFill>
              <a:latin typeface="Times New Roman" panose="02020603050405020304" pitchFamily="18" charset="0"/>
              <a:cs typeface="Arial" panose="020B06040202020202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1514140222"/>
              </p:ext>
            </p:extLst>
          </p:nvPr>
        </p:nvGraphicFramePr>
        <p:xfrm>
          <a:off x="233907" y="725345"/>
          <a:ext cx="7572611" cy="48292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391470615"/>
              </p:ext>
            </p:extLst>
          </p:nvPr>
        </p:nvGraphicFramePr>
        <p:xfrm>
          <a:off x="6905767" y="2019870"/>
          <a:ext cx="5086698" cy="45826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56498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14" y="71968"/>
            <a:ext cx="10972800" cy="613833"/>
          </a:xfrm>
        </p:spPr>
        <p:txBody>
          <a:bodyPr/>
          <a:lstStyle/>
          <a:p>
            <a:r>
              <a:rPr lang="en-US" sz="2400" dirty="0" smtClean="0">
                <a:latin typeface="Times New Roman" panose="02020603050405020304" pitchFamily="18" charset="0"/>
              </a:rPr>
              <a:t>UCMC:  Audit status </a:t>
            </a:r>
            <a:endParaRPr lang="en-US" sz="2400" dirty="0">
              <a:latin typeface="Times New Roman" panose="02020603050405020304" pitchFamily="18" charset="0"/>
            </a:endParaRPr>
          </a:p>
        </p:txBody>
      </p:sp>
      <p:sp>
        <p:nvSpPr>
          <p:cNvPr id="4" name="Slide Number Placeholder 3"/>
          <p:cNvSpPr>
            <a:spLocks noGrp="1"/>
          </p:cNvSpPr>
          <p:nvPr>
            <p:ph type="sldNum" sz="quarter" idx="11"/>
          </p:nvPr>
        </p:nvSpPr>
        <p:spPr/>
        <p:txBody>
          <a:bodyPr/>
          <a:lstStyle/>
          <a:p>
            <a:pPr>
              <a:defRPr/>
            </a:pPr>
            <a:fld id="{FDA099CA-0110-4FC1-AFC1-C7BBBFFB085C}" type="slidenum">
              <a:rPr lang="en-US" smtClean="0"/>
              <a:pPr>
                <a:defRPr/>
              </a:pPr>
              <a:t>27</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371360089"/>
              </p:ext>
            </p:extLst>
          </p:nvPr>
        </p:nvGraphicFramePr>
        <p:xfrm>
          <a:off x="164895" y="643983"/>
          <a:ext cx="11563690" cy="5379720"/>
        </p:xfrm>
        <a:graphic>
          <a:graphicData uri="http://schemas.openxmlformats.org/drawingml/2006/table">
            <a:tbl>
              <a:tblPr firstRow="1" bandRow="1">
                <a:tableStyleId>{5C22544A-7EE6-4342-B048-85BDC9FD1C3A}</a:tableStyleId>
              </a:tblPr>
              <a:tblGrid>
                <a:gridCol w="2312738">
                  <a:extLst>
                    <a:ext uri="{9D8B030D-6E8A-4147-A177-3AD203B41FA5}">
                      <a16:colId xmlns:a16="http://schemas.microsoft.com/office/drawing/2014/main" val="2473113139"/>
                    </a:ext>
                  </a:extLst>
                </a:gridCol>
                <a:gridCol w="2312738">
                  <a:extLst>
                    <a:ext uri="{9D8B030D-6E8A-4147-A177-3AD203B41FA5}">
                      <a16:colId xmlns:a16="http://schemas.microsoft.com/office/drawing/2014/main" val="1783013529"/>
                    </a:ext>
                  </a:extLst>
                </a:gridCol>
                <a:gridCol w="2312738">
                  <a:extLst>
                    <a:ext uri="{9D8B030D-6E8A-4147-A177-3AD203B41FA5}">
                      <a16:colId xmlns:a16="http://schemas.microsoft.com/office/drawing/2014/main" val="2367769206"/>
                    </a:ext>
                  </a:extLst>
                </a:gridCol>
                <a:gridCol w="2312738">
                  <a:extLst>
                    <a:ext uri="{9D8B030D-6E8A-4147-A177-3AD203B41FA5}">
                      <a16:colId xmlns:a16="http://schemas.microsoft.com/office/drawing/2014/main" val="3436130939"/>
                    </a:ext>
                  </a:extLst>
                </a:gridCol>
                <a:gridCol w="2312738">
                  <a:extLst>
                    <a:ext uri="{9D8B030D-6E8A-4147-A177-3AD203B41FA5}">
                      <a16:colId xmlns:a16="http://schemas.microsoft.com/office/drawing/2014/main" val="3535830554"/>
                    </a:ext>
                  </a:extLst>
                </a:gridCol>
              </a:tblGrid>
              <a:tr h="178471">
                <a:tc>
                  <a:txBody>
                    <a:bodyPr/>
                    <a:lstStyle/>
                    <a:p>
                      <a:pPr algn="ctr" rtl="0" fontAlgn="ctr"/>
                      <a:r>
                        <a:rPr lang="en-US" sz="1200" b="1" i="0" u="none" strike="noStrike" dirty="0">
                          <a:solidFill>
                            <a:srgbClr val="FFFFFF"/>
                          </a:solidFill>
                          <a:effectLst/>
                          <a:latin typeface="Times New Roman" panose="02020603050405020304" pitchFamily="18" charset="0"/>
                        </a:rPr>
                        <a:t>Auditor</a:t>
                      </a:r>
                    </a:p>
                  </a:txBody>
                  <a:tcPr marL="7620" marR="7620" marT="7620" marB="0" anchor="ctr"/>
                </a:tc>
                <a:tc>
                  <a:txBody>
                    <a:bodyPr/>
                    <a:lstStyle/>
                    <a:p>
                      <a:pPr algn="ctr" rtl="0" fontAlgn="ctr"/>
                      <a:r>
                        <a:rPr lang="en-US" sz="1200" b="1" i="0" u="none" strike="noStrike">
                          <a:solidFill>
                            <a:srgbClr val="FFFFFF"/>
                          </a:solidFill>
                          <a:effectLst/>
                          <a:latin typeface="Times New Roman" panose="02020603050405020304" pitchFamily="18" charset="0"/>
                        </a:rPr>
                        <a:t>Audit Reason</a:t>
                      </a:r>
                    </a:p>
                  </a:txBody>
                  <a:tcPr marL="7620" marR="7620" marT="7620" marB="0" anchor="ctr"/>
                </a:tc>
                <a:tc>
                  <a:txBody>
                    <a:bodyPr/>
                    <a:lstStyle/>
                    <a:p>
                      <a:pPr algn="ctr" rtl="0" fontAlgn="ctr"/>
                      <a:r>
                        <a:rPr lang="en-US" sz="1200" b="1" i="0" u="none" strike="noStrike">
                          <a:solidFill>
                            <a:srgbClr val="FFFFFF"/>
                          </a:solidFill>
                          <a:effectLst/>
                          <a:latin typeface="Times New Roman" panose="02020603050405020304" pitchFamily="18" charset="0"/>
                        </a:rPr>
                        <a:t>Accounts</a:t>
                      </a:r>
                    </a:p>
                  </a:txBody>
                  <a:tcPr marL="7620" marR="7620" marT="7620" marB="0" anchor="ctr"/>
                </a:tc>
                <a:tc>
                  <a:txBody>
                    <a:bodyPr/>
                    <a:lstStyle/>
                    <a:p>
                      <a:pPr algn="ctr" rtl="0" fontAlgn="ctr"/>
                      <a:r>
                        <a:rPr lang="en-US" sz="1200" b="1" i="0" u="none" strike="noStrike">
                          <a:solidFill>
                            <a:srgbClr val="FFFFFF"/>
                          </a:solidFill>
                          <a:effectLst/>
                          <a:latin typeface="Times New Roman" panose="02020603050405020304" pitchFamily="18" charset="0"/>
                        </a:rPr>
                        <a:t>Status</a:t>
                      </a:r>
                    </a:p>
                  </a:txBody>
                  <a:tcPr marL="7620" marR="7620" marT="7620" marB="0" anchor="ctr"/>
                </a:tc>
                <a:tc>
                  <a:txBody>
                    <a:bodyPr/>
                    <a:lstStyle/>
                    <a:p>
                      <a:pPr algn="ctr" rtl="0" fontAlgn="ctr"/>
                      <a:r>
                        <a:rPr lang="en-US" sz="1200" b="1" i="0" u="none" strike="noStrike">
                          <a:solidFill>
                            <a:srgbClr val="FFFFFF"/>
                          </a:solidFill>
                          <a:effectLst/>
                          <a:latin typeface="Times New Roman" panose="02020603050405020304" pitchFamily="18" charset="0"/>
                        </a:rPr>
                        <a:t>Financial Risk</a:t>
                      </a:r>
                    </a:p>
                  </a:txBody>
                  <a:tcPr marL="7620" marR="7620" marT="7620" marB="0" anchor="ctr"/>
                </a:tc>
                <a:extLst>
                  <a:ext uri="{0D108BD9-81ED-4DB2-BD59-A6C34878D82A}">
                    <a16:rowId xmlns:a16="http://schemas.microsoft.com/office/drawing/2014/main" val="1466020446"/>
                  </a:ext>
                </a:extLst>
              </a:tr>
              <a:tr h="187952">
                <a:tc>
                  <a:txBody>
                    <a:bodyPr/>
                    <a:lstStyle/>
                    <a:p>
                      <a:pPr algn="ctr" rtl="0" fontAlgn="ctr"/>
                      <a:r>
                        <a:rPr lang="en-US" sz="1200" b="0" i="0" u="none" strike="noStrike" dirty="0">
                          <a:solidFill>
                            <a:srgbClr val="000000"/>
                          </a:solidFill>
                          <a:effectLst/>
                          <a:latin typeface="Times New Roman" panose="02020603050405020304" pitchFamily="18" charset="0"/>
                        </a:rPr>
                        <a:t>CBR-No Assigned Auditor</a:t>
                      </a:r>
                    </a:p>
                  </a:txBody>
                  <a:tcPr marL="7620" marR="7620" marT="7620" marB="0" anchor="ctr"/>
                </a:tc>
                <a:tc>
                  <a:txBody>
                    <a:bodyPr/>
                    <a:lstStyle/>
                    <a:p>
                      <a:pPr algn="ctr" rtl="0" fontAlgn="ctr"/>
                      <a:r>
                        <a:rPr lang="en-US" sz="1200" b="0" i="0" u="none" strike="noStrike">
                          <a:solidFill>
                            <a:srgbClr val="000000"/>
                          </a:solidFill>
                          <a:effectLst/>
                          <a:latin typeface="Times New Roman" panose="02020603050405020304" pitchFamily="18" charset="0"/>
                        </a:rPr>
                        <a:t> </a:t>
                      </a:r>
                    </a:p>
                  </a:txBody>
                  <a:tcPr marL="7620" marR="7620" marT="7620" marB="0" anchor="ctr"/>
                </a:tc>
                <a:tc>
                  <a:txBody>
                    <a:bodyPr/>
                    <a:lstStyle/>
                    <a:p>
                      <a:pPr algn="ctr" rtl="0" fontAlgn="ctr"/>
                      <a:r>
                        <a:rPr lang="en-US" sz="1200" b="0" i="0" u="none" strike="noStrike">
                          <a:solidFill>
                            <a:srgbClr val="000000"/>
                          </a:solidFill>
                          <a:effectLst/>
                          <a:latin typeface="Times New Roman" panose="02020603050405020304" pitchFamily="18" charset="0"/>
                        </a:rPr>
                        <a:t>2</a:t>
                      </a:r>
                    </a:p>
                  </a:txBody>
                  <a:tcPr marL="7620" marR="7620" marT="7620" marB="0" anchor="ctr"/>
                </a:tc>
                <a:tc>
                  <a:txBody>
                    <a:bodyPr/>
                    <a:lstStyle/>
                    <a:p>
                      <a:pPr algn="ctr" rtl="0" fontAlgn="ctr"/>
                      <a:r>
                        <a:rPr lang="en-US" sz="1200" b="0" i="0" u="none" strike="noStrike">
                          <a:solidFill>
                            <a:srgbClr val="000000"/>
                          </a:solidFill>
                          <a:effectLst/>
                          <a:latin typeface="Times New Roman" panose="02020603050405020304" pitchFamily="18" charset="0"/>
                        </a:rPr>
                        <a:t>Internal Review 2</a:t>
                      </a:r>
                    </a:p>
                  </a:txBody>
                  <a:tcPr marL="7620" marR="7620" marT="7620" marB="0" anchor="ctr"/>
                </a:tc>
                <a:tc>
                  <a:txBody>
                    <a:bodyPr/>
                    <a:lstStyle/>
                    <a:p>
                      <a:pPr algn="ctr" rtl="0" fontAlgn="ctr"/>
                      <a:r>
                        <a:rPr lang="en-US" sz="1200" b="0" i="0" u="none" strike="noStrike">
                          <a:solidFill>
                            <a:srgbClr val="000000"/>
                          </a:solidFill>
                          <a:effectLst/>
                          <a:latin typeface="Times New Roman" panose="02020603050405020304" pitchFamily="18" charset="0"/>
                        </a:rPr>
                        <a:t>$0.00</a:t>
                      </a:r>
                    </a:p>
                  </a:txBody>
                  <a:tcPr marL="7620" marR="7620" marT="7620" marB="0" anchor="ctr"/>
                </a:tc>
                <a:extLst>
                  <a:ext uri="{0D108BD9-81ED-4DB2-BD59-A6C34878D82A}">
                    <a16:rowId xmlns:a16="http://schemas.microsoft.com/office/drawing/2014/main" val="3193854685"/>
                  </a:ext>
                </a:extLst>
              </a:tr>
              <a:tr h="178471">
                <a:tc>
                  <a:txBody>
                    <a:bodyPr/>
                    <a:lstStyle/>
                    <a:p>
                      <a:pPr algn="ctr" rtl="0" fontAlgn="ctr"/>
                      <a:r>
                        <a:rPr lang="en-US" sz="1200" b="0" i="0" u="none" strike="noStrike">
                          <a:solidFill>
                            <a:srgbClr val="000000"/>
                          </a:solidFill>
                          <a:effectLst/>
                          <a:latin typeface="Times New Roman" panose="02020603050405020304" pitchFamily="18" charset="0"/>
                        </a:rPr>
                        <a:t>CERT-CMS</a:t>
                      </a:r>
                    </a:p>
                  </a:txBody>
                  <a:tcPr marL="7620" marR="7620" marT="7620" marB="0" anchor="ctr"/>
                </a:tc>
                <a:tc>
                  <a:txBody>
                    <a:bodyPr/>
                    <a:lstStyle/>
                    <a:p>
                      <a:pPr algn="ctr" rtl="0" fontAlgn="ctr"/>
                      <a:r>
                        <a:rPr lang="en-US" sz="1200" b="0" i="0" u="none" strike="noStrike">
                          <a:solidFill>
                            <a:srgbClr val="000000"/>
                          </a:solidFill>
                          <a:effectLst/>
                          <a:latin typeface="Times New Roman" panose="02020603050405020304" pitchFamily="18" charset="0"/>
                        </a:rPr>
                        <a:t>Post-payment review-1</a:t>
                      </a:r>
                    </a:p>
                  </a:txBody>
                  <a:tcPr marL="7620" marR="7620" marT="7620" marB="0" anchor="ctr"/>
                </a:tc>
                <a:tc>
                  <a:txBody>
                    <a:bodyPr/>
                    <a:lstStyle/>
                    <a:p>
                      <a:pPr algn="ctr" rtl="0" fontAlgn="ctr"/>
                      <a:r>
                        <a:rPr lang="en-US" sz="1200" b="0" i="0" u="none" strike="noStrike">
                          <a:solidFill>
                            <a:srgbClr val="000000"/>
                          </a:solidFill>
                          <a:effectLst/>
                          <a:latin typeface="Times New Roman" panose="02020603050405020304" pitchFamily="18" charset="0"/>
                        </a:rPr>
                        <a:t>3</a:t>
                      </a:r>
                    </a:p>
                  </a:txBody>
                  <a:tcPr marL="7620" marR="7620" marT="7620" marB="0" anchor="ctr"/>
                </a:tc>
                <a:tc>
                  <a:txBody>
                    <a:bodyPr/>
                    <a:lstStyle/>
                    <a:p>
                      <a:pPr algn="ctr" rtl="0" fontAlgn="ctr"/>
                      <a:r>
                        <a:rPr lang="en-US" sz="1200" b="0" i="0" u="none" strike="noStrike">
                          <a:solidFill>
                            <a:srgbClr val="000000"/>
                          </a:solidFill>
                          <a:effectLst/>
                          <a:latin typeface="Times New Roman" panose="02020603050405020304" pitchFamily="18" charset="0"/>
                        </a:rPr>
                        <a:t>Auditor Decision-3</a:t>
                      </a:r>
                    </a:p>
                  </a:txBody>
                  <a:tcPr marL="7620" marR="7620" marT="7620" marB="0" anchor="ctr"/>
                </a:tc>
                <a:tc>
                  <a:txBody>
                    <a:bodyPr/>
                    <a:lstStyle/>
                    <a:p>
                      <a:pPr algn="ctr" rtl="0" fontAlgn="ctr"/>
                      <a:r>
                        <a:rPr lang="en-US" sz="1200" b="0" i="0" u="none" strike="noStrike">
                          <a:solidFill>
                            <a:srgbClr val="000000"/>
                          </a:solidFill>
                          <a:effectLst/>
                          <a:latin typeface="Times New Roman" panose="02020603050405020304" pitchFamily="18" charset="0"/>
                        </a:rPr>
                        <a:t>$59,450.64</a:t>
                      </a:r>
                    </a:p>
                  </a:txBody>
                  <a:tcPr marL="7620" marR="7620" marT="7620" marB="0" anchor="ctr"/>
                </a:tc>
                <a:extLst>
                  <a:ext uri="{0D108BD9-81ED-4DB2-BD59-A6C34878D82A}">
                    <a16:rowId xmlns:a16="http://schemas.microsoft.com/office/drawing/2014/main" val="3305891944"/>
                  </a:ext>
                </a:extLst>
              </a:tr>
              <a:tr h="692467">
                <a:tc>
                  <a:txBody>
                    <a:bodyPr/>
                    <a:lstStyle/>
                    <a:p>
                      <a:pPr algn="ctr" rtl="0" fontAlgn="t"/>
                      <a:r>
                        <a:rPr lang="en-US" sz="1200" b="0" i="0" u="none" strike="noStrike">
                          <a:effectLst/>
                          <a:latin typeface="Times New Roman" panose="02020603050405020304" pitchFamily="18" charset="0"/>
                        </a:rPr>
                        <a:t>MAC-Prof-NGS</a:t>
                      </a:r>
                    </a:p>
                  </a:txBody>
                  <a:tcPr marL="7620" marR="7620" marT="7620" marB="0"/>
                </a:tc>
                <a:tc>
                  <a:txBody>
                    <a:bodyPr/>
                    <a:lstStyle/>
                    <a:p>
                      <a:pPr algn="ctr" rtl="0" fontAlgn="t"/>
                      <a:r>
                        <a:rPr lang="en-US" sz="1200" b="0" i="0" u="none" strike="noStrike">
                          <a:effectLst/>
                          <a:latin typeface="Times New Roman" panose="02020603050405020304" pitchFamily="18" charset="0"/>
                        </a:rPr>
                        <a:t>Pathology Labs-1</a:t>
                      </a:r>
                      <a:br>
                        <a:rPr lang="en-US" sz="1200" b="0" i="0" u="none" strike="noStrike">
                          <a:effectLst/>
                          <a:latin typeface="Times New Roman" panose="02020603050405020304" pitchFamily="18" charset="0"/>
                        </a:rPr>
                      </a:br>
                      <a:r>
                        <a:rPr lang="en-US" sz="1200" b="0" i="0" u="none" strike="noStrike">
                          <a:effectLst/>
                          <a:latin typeface="Times New Roman" panose="02020603050405020304" pitchFamily="18" charset="0"/>
                        </a:rPr>
                        <a:t>Post-payment review-1</a:t>
                      </a:r>
                      <a:br>
                        <a:rPr lang="en-US" sz="1200" b="0" i="0" u="none" strike="noStrike">
                          <a:effectLst/>
                          <a:latin typeface="Times New Roman" panose="02020603050405020304" pitchFamily="18" charset="0"/>
                        </a:rPr>
                      </a:br>
                      <a:r>
                        <a:rPr lang="en-US" sz="1200" b="0" i="0" u="none" strike="noStrike">
                          <a:effectLst/>
                          <a:latin typeface="Times New Roman" panose="02020603050405020304" pitchFamily="18" charset="0"/>
                        </a:rPr>
                        <a:t>Pre-pay Review-2</a:t>
                      </a:r>
                      <a:br>
                        <a:rPr lang="en-US" sz="1200" b="0" i="0" u="none" strike="noStrike">
                          <a:effectLst/>
                          <a:latin typeface="Times New Roman" panose="02020603050405020304" pitchFamily="18" charset="0"/>
                        </a:rPr>
                      </a:br>
                      <a:r>
                        <a:rPr lang="en-US" sz="1200" b="0" i="0" u="none" strike="noStrike">
                          <a:effectLst/>
                          <a:latin typeface="Times New Roman" panose="02020603050405020304" pitchFamily="18" charset="0"/>
                        </a:rPr>
                        <a:t>Review Modifier-3</a:t>
                      </a:r>
                    </a:p>
                  </a:txBody>
                  <a:tcPr marL="7620" marR="7620" marT="7620" marB="0"/>
                </a:tc>
                <a:tc>
                  <a:txBody>
                    <a:bodyPr/>
                    <a:lstStyle/>
                    <a:p>
                      <a:pPr algn="ctr" rtl="0" fontAlgn="t"/>
                      <a:r>
                        <a:rPr lang="en-US" sz="1200" b="0" i="0" u="none" strike="noStrike">
                          <a:effectLst/>
                          <a:latin typeface="Times New Roman" panose="02020603050405020304" pitchFamily="18" charset="0"/>
                        </a:rPr>
                        <a:t>7</a:t>
                      </a:r>
                    </a:p>
                  </a:txBody>
                  <a:tcPr marL="7620" marR="7620" marT="7620" marB="0"/>
                </a:tc>
                <a:tc>
                  <a:txBody>
                    <a:bodyPr/>
                    <a:lstStyle/>
                    <a:p>
                      <a:pPr algn="ctr" rtl="0" fontAlgn="ctr"/>
                      <a:r>
                        <a:rPr lang="en-US" sz="1200" b="0" i="0" u="none" strike="noStrike">
                          <a:solidFill>
                            <a:srgbClr val="000000"/>
                          </a:solidFill>
                          <a:effectLst/>
                          <a:latin typeface="Times New Roman" panose="02020603050405020304" pitchFamily="18" charset="0"/>
                        </a:rPr>
                        <a:t>Auditor Decision-6</a:t>
                      </a:r>
                      <a:br>
                        <a:rPr lang="en-US" sz="1200" b="0" i="0" u="none" strike="noStrike">
                          <a:solidFill>
                            <a:srgbClr val="000000"/>
                          </a:solidFill>
                          <a:effectLst/>
                          <a:latin typeface="Times New Roman" panose="02020603050405020304" pitchFamily="18" charset="0"/>
                        </a:rPr>
                      </a:br>
                      <a:r>
                        <a:rPr lang="en-US" sz="1200" b="0" i="0" u="none" strike="noStrike">
                          <a:solidFill>
                            <a:srgbClr val="000000"/>
                          </a:solidFill>
                          <a:effectLst/>
                          <a:latin typeface="Times New Roman" panose="02020603050405020304" pitchFamily="18" charset="0"/>
                        </a:rPr>
                        <a:t>Chart Requested-1</a:t>
                      </a:r>
                    </a:p>
                  </a:txBody>
                  <a:tcPr marL="7620" marR="7620" marT="7620" marB="0" anchor="ctr"/>
                </a:tc>
                <a:tc>
                  <a:txBody>
                    <a:bodyPr/>
                    <a:lstStyle/>
                    <a:p>
                      <a:pPr algn="ctr" rtl="0" fontAlgn="t"/>
                      <a:r>
                        <a:rPr lang="en-US" sz="1200" b="0" i="0" u="none" strike="noStrike">
                          <a:effectLst/>
                          <a:latin typeface="Times New Roman" panose="02020603050405020304" pitchFamily="18" charset="0"/>
                        </a:rPr>
                        <a:t>$54.41</a:t>
                      </a:r>
                    </a:p>
                  </a:txBody>
                  <a:tcPr marL="7620" marR="7620" marT="7620" marB="0"/>
                </a:tc>
                <a:extLst>
                  <a:ext uri="{0D108BD9-81ED-4DB2-BD59-A6C34878D82A}">
                    <a16:rowId xmlns:a16="http://schemas.microsoft.com/office/drawing/2014/main" val="3408678849"/>
                  </a:ext>
                </a:extLst>
              </a:tr>
              <a:tr h="1035131">
                <a:tc>
                  <a:txBody>
                    <a:bodyPr/>
                    <a:lstStyle/>
                    <a:p>
                      <a:pPr algn="ctr" rtl="0" fontAlgn="ctr"/>
                      <a:r>
                        <a:rPr lang="en-US" sz="1200" b="0" i="0" u="none" strike="noStrike">
                          <a:solidFill>
                            <a:srgbClr val="000000"/>
                          </a:solidFill>
                          <a:effectLst/>
                          <a:latin typeface="Times New Roman" panose="02020603050405020304" pitchFamily="18" charset="0"/>
                        </a:rPr>
                        <a:t>MAC-Tech-NGS</a:t>
                      </a:r>
                    </a:p>
                  </a:txBody>
                  <a:tcPr marL="7620" marR="7620" marT="7620" marB="0" anchor="ctr"/>
                </a:tc>
                <a:tc>
                  <a:txBody>
                    <a:bodyPr/>
                    <a:lstStyle/>
                    <a:p>
                      <a:pPr algn="ctr" rtl="0" fontAlgn="t"/>
                      <a:r>
                        <a:rPr lang="en-US" sz="1200" b="0" i="0" u="none" strike="noStrike">
                          <a:effectLst/>
                          <a:latin typeface="Times New Roman" panose="02020603050405020304" pitchFamily="18" charset="0"/>
                        </a:rPr>
                        <a:t>J9355- Injection, Trastuzumab-4</a:t>
                      </a:r>
                      <a:br>
                        <a:rPr lang="en-US" sz="1200" b="0" i="0" u="none" strike="noStrike">
                          <a:effectLst/>
                          <a:latin typeface="Times New Roman" panose="02020603050405020304" pitchFamily="18" charset="0"/>
                        </a:rPr>
                      </a:br>
                      <a:r>
                        <a:rPr lang="en-US" sz="1200" b="0" i="0" u="none" strike="noStrike">
                          <a:effectLst/>
                          <a:latin typeface="Times New Roman" panose="02020603050405020304" pitchFamily="18" charset="0"/>
                        </a:rPr>
                        <a:t>Pathology Labs-27</a:t>
                      </a:r>
                      <a:br>
                        <a:rPr lang="en-US" sz="1200" b="0" i="0" u="none" strike="noStrike">
                          <a:effectLst/>
                          <a:latin typeface="Times New Roman" panose="02020603050405020304" pitchFamily="18" charset="0"/>
                        </a:rPr>
                      </a:br>
                      <a:r>
                        <a:rPr lang="en-US" sz="1200" b="0" i="0" u="none" strike="noStrike">
                          <a:effectLst/>
                          <a:latin typeface="Times New Roman" panose="02020603050405020304" pitchFamily="18" charset="0"/>
                        </a:rPr>
                        <a:t>Post-payment review-1</a:t>
                      </a:r>
                      <a:br>
                        <a:rPr lang="en-US" sz="1200" b="0" i="0" u="none" strike="noStrike">
                          <a:effectLst/>
                          <a:latin typeface="Times New Roman" panose="02020603050405020304" pitchFamily="18" charset="0"/>
                        </a:rPr>
                      </a:br>
                      <a:r>
                        <a:rPr lang="en-US" sz="1200" b="0" i="0" u="none" strike="noStrike">
                          <a:effectLst/>
                          <a:latin typeface="Times New Roman" panose="02020603050405020304" pitchFamily="18" charset="0"/>
                        </a:rPr>
                        <a:t>Pre-pay Review-1</a:t>
                      </a:r>
                      <a:br>
                        <a:rPr lang="en-US" sz="1200" b="0" i="0" u="none" strike="noStrike">
                          <a:effectLst/>
                          <a:latin typeface="Times New Roman" panose="02020603050405020304" pitchFamily="18" charset="0"/>
                        </a:rPr>
                      </a:br>
                      <a:r>
                        <a:rPr lang="en-US" sz="1200" b="0" i="0" u="none" strike="noStrike">
                          <a:effectLst/>
                          <a:latin typeface="Times New Roman" panose="02020603050405020304" pitchFamily="18" charset="0"/>
                        </a:rPr>
                        <a:t>Review Modifier-1</a:t>
                      </a:r>
                      <a:br>
                        <a:rPr lang="en-US" sz="1200" b="0" i="0" u="none" strike="noStrike">
                          <a:effectLst/>
                          <a:latin typeface="Times New Roman" panose="02020603050405020304" pitchFamily="18" charset="0"/>
                        </a:rPr>
                      </a:br>
                      <a:r>
                        <a:rPr lang="en-US" sz="1200" b="0" i="0" u="none" strike="noStrike">
                          <a:effectLst/>
                          <a:latin typeface="Times New Roman" panose="02020603050405020304" pitchFamily="18" charset="0"/>
                        </a:rPr>
                        <a:t>(blank)-1</a:t>
                      </a:r>
                    </a:p>
                  </a:txBody>
                  <a:tcPr marL="7620" marR="7620" marT="7620" marB="0"/>
                </a:tc>
                <a:tc>
                  <a:txBody>
                    <a:bodyPr/>
                    <a:lstStyle/>
                    <a:p>
                      <a:pPr algn="ctr" rtl="0" fontAlgn="ctr"/>
                      <a:r>
                        <a:rPr lang="en-US" sz="1200" b="0" i="0" u="none" strike="noStrike">
                          <a:solidFill>
                            <a:srgbClr val="000000"/>
                          </a:solidFill>
                          <a:effectLst/>
                          <a:latin typeface="Times New Roman" panose="02020603050405020304" pitchFamily="18" charset="0"/>
                        </a:rPr>
                        <a:t>35</a:t>
                      </a:r>
                    </a:p>
                  </a:txBody>
                  <a:tcPr marL="7620" marR="7620" marT="7620" marB="0" anchor="ctr"/>
                </a:tc>
                <a:tc>
                  <a:txBody>
                    <a:bodyPr/>
                    <a:lstStyle/>
                    <a:p>
                      <a:pPr algn="ctr" fontAlgn="b"/>
                      <a:r>
                        <a:rPr lang="en-US" sz="1200" b="0" i="0" u="none" strike="noStrike">
                          <a:effectLst/>
                          <a:latin typeface="Times New Roman" panose="02020603050405020304" pitchFamily="18" charset="0"/>
                        </a:rPr>
                        <a:t>Auditor Decision-32</a:t>
                      </a:r>
                      <a:br>
                        <a:rPr lang="en-US" sz="1200" b="0" i="0" u="none" strike="noStrike">
                          <a:effectLst/>
                          <a:latin typeface="Times New Roman" panose="02020603050405020304" pitchFamily="18" charset="0"/>
                        </a:rPr>
                      </a:br>
                      <a:r>
                        <a:rPr lang="en-US" sz="1200" b="0" i="0" u="none" strike="noStrike">
                          <a:effectLst/>
                          <a:latin typeface="Times New Roman" panose="02020603050405020304" pitchFamily="18" charset="0"/>
                        </a:rPr>
                        <a:t>Chart Requested-2</a:t>
                      </a:r>
                      <a:br>
                        <a:rPr lang="en-US" sz="1200" b="0" i="0" u="none" strike="noStrike">
                          <a:effectLst/>
                          <a:latin typeface="Times New Roman" panose="02020603050405020304" pitchFamily="18" charset="0"/>
                        </a:rPr>
                      </a:br>
                      <a:r>
                        <a:rPr lang="en-US" sz="1200" b="0" i="0" u="none" strike="noStrike">
                          <a:effectLst/>
                          <a:latin typeface="Times New Roman" panose="02020603050405020304" pitchFamily="18" charset="0"/>
                        </a:rPr>
                        <a:t>Closed-1</a:t>
                      </a:r>
                    </a:p>
                  </a:txBody>
                  <a:tcPr marL="7620" marR="7620" marT="7620" marB="0" anchor="b"/>
                </a:tc>
                <a:tc>
                  <a:txBody>
                    <a:bodyPr/>
                    <a:lstStyle/>
                    <a:p>
                      <a:pPr algn="ctr" rtl="0" fontAlgn="ctr"/>
                      <a:r>
                        <a:rPr lang="en-US" sz="1200" b="0" i="0" u="none" strike="noStrike">
                          <a:solidFill>
                            <a:srgbClr val="000000"/>
                          </a:solidFill>
                          <a:effectLst/>
                          <a:latin typeface="Times New Roman" panose="02020603050405020304" pitchFamily="18" charset="0"/>
                        </a:rPr>
                        <a:t>$0.00</a:t>
                      </a:r>
                    </a:p>
                  </a:txBody>
                  <a:tcPr marL="7620" marR="7620" marT="7620" marB="0" anchor="ctr"/>
                </a:tc>
                <a:extLst>
                  <a:ext uri="{0D108BD9-81ED-4DB2-BD59-A6C34878D82A}">
                    <a16:rowId xmlns:a16="http://schemas.microsoft.com/office/drawing/2014/main" val="243753725"/>
                  </a:ext>
                </a:extLst>
              </a:tr>
              <a:tr h="349803">
                <a:tc>
                  <a:txBody>
                    <a:bodyPr/>
                    <a:lstStyle/>
                    <a:p>
                      <a:pPr algn="ctr" rtl="0" fontAlgn="ctr"/>
                      <a:r>
                        <a:rPr lang="en-US" sz="1200" b="0" i="0" u="none" strike="noStrike">
                          <a:solidFill>
                            <a:srgbClr val="000000"/>
                          </a:solidFill>
                          <a:effectLst/>
                          <a:latin typeface="Times New Roman" panose="02020603050405020304" pitchFamily="18" charset="0"/>
                        </a:rPr>
                        <a:t>Medicaid RAC-C-Cotiviti</a:t>
                      </a:r>
                    </a:p>
                  </a:txBody>
                  <a:tcPr marL="7620" marR="7620" marT="7620" marB="0" anchor="ctr"/>
                </a:tc>
                <a:tc>
                  <a:txBody>
                    <a:bodyPr/>
                    <a:lstStyle/>
                    <a:p>
                      <a:pPr algn="ctr" rtl="0" fontAlgn="t"/>
                      <a:r>
                        <a:rPr lang="en-US" sz="1200" b="0" i="0" u="none" strike="noStrike">
                          <a:effectLst/>
                          <a:latin typeface="Times New Roman" panose="02020603050405020304" pitchFamily="18" charset="0"/>
                        </a:rPr>
                        <a:t>DRG-103</a:t>
                      </a:r>
                    </a:p>
                  </a:txBody>
                  <a:tcPr marL="7620" marR="7620" marT="7620" marB="0"/>
                </a:tc>
                <a:tc>
                  <a:txBody>
                    <a:bodyPr/>
                    <a:lstStyle/>
                    <a:p>
                      <a:pPr algn="ctr" rtl="0" fontAlgn="t"/>
                      <a:r>
                        <a:rPr lang="en-US" sz="1200" b="0" i="0" u="none" strike="noStrike">
                          <a:effectLst/>
                          <a:latin typeface="Times New Roman" panose="02020603050405020304" pitchFamily="18" charset="0"/>
                        </a:rPr>
                        <a:t>103</a:t>
                      </a:r>
                    </a:p>
                  </a:txBody>
                  <a:tcPr marL="7620" marR="7620" marT="7620" marB="0"/>
                </a:tc>
                <a:tc>
                  <a:txBody>
                    <a:bodyPr/>
                    <a:lstStyle/>
                    <a:p>
                      <a:pPr algn="ctr" rtl="0" fontAlgn="t"/>
                      <a:r>
                        <a:rPr lang="en-US" sz="1200" b="0" i="0" u="none" strike="noStrike">
                          <a:effectLst/>
                          <a:latin typeface="Times New Roman" panose="02020603050405020304" pitchFamily="18" charset="0"/>
                        </a:rPr>
                        <a:t>Auditor Decision-94</a:t>
                      </a:r>
                      <a:br>
                        <a:rPr lang="en-US" sz="1200" b="0" i="0" u="none" strike="noStrike">
                          <a:effectLst/>
                          <a:latin typeface="Times New Roman" panose="02020603050405020304" pitchFamily="18" charset="0"/>
                        </a:rPr>
                      </a:br>
                      <a:r>
                        <a:rPr lang="en-US" sz="1200" b="0" i="0" u="none" strike="noStrike">
                          <a:effectLst/>
                          <a:latin typeface="Times New Roman" panose="02020603050405020304" pitchFamily="18" charset="0"/>
                        </a:rPr>
                        <a:t>Internal Review (FI)-9</a:t>
                      </a:r>
                    </a:p>
                  </a:txBody>
                  <a:tcPr marL="7620" marR="7620" marT="7620" marB="0"/>
                </a:tc>
                <a:tc>
                  <a:txBody>
                    <a:bodyPr/>
                    <a:lstStyle/>
                    <a:p>
                      <a:pPr algn="ctr" rtl="0" fontAlgn="t"/>
                      <a:r>
                        <a:rPr lang="en-US" sz="1200" b="0" i="0" u="none" strike="noStrike">
                          <a:effectLst/>
                          <a:latin typeface="Times New Roman" panose="02020603050405020304" pitchFamily="18" charset="0"/>
                        </a:rPr>
                        <a:t>$1,463,168.76</a:t>
                      </a:r>
                    </a:p>
                  </a:txBody>
                  <a:tcPr marL="7620" marR="7620" marT="7620" marB="0"/>
                </a:tc>
                <a:extLst>
                  <a:ext uri="{0D108BD9-81ED-4DB2-BD59-A6C34878D82A}">
                    <a16:rowId xmlns:a16="http://schemas.microsoft.com/office/drawing/2014/main" val="3870479768"/>
                  </a:ext>
                </a:extLst>
              </a:tr>
              <a:tr h="863799">
                <a:tc>
                  <a:txBody>
                    <a:bodyPr/>
                    <a:lstStyle/>
                    <a:p>
                      <a:pPr algn="ctr" rtl="0" fontAlgn="t"/>
                      <a:r>
                        <a:rPr lang="en-US" sz="1200" b="0" i="0" u="none" strike="noStrike">
                          <a:effectLst/>
                          <a:latin typeface="Times New Roman" panose="02020603050405020304" pitchFamily="18" charset="0"/>
                        </a:rPr>
                        <a:t>Medicaid RAC-C-HMS</a:t>
                      </a:r>
                    </a:p>
                  </a:txBody>
                  <a:tcPr marL="7620" marR="7620" marT="7620" marB="0"/>
                </a:tc>
                <a:tc>
                  <a:txBody>
                    <a:bodyPr/>
                    <a:lstStyle/>
                    <a:p>
                      <a:pPr algn="ctr" rtl="0" fontAlgn="t"/>
                      <a:r>
                        <a:rPr lang="en-US" sz="1200" b="0" i="0" u="none" strike="noStrike">
                          <a:effectLst/>
                          <a:latin typeface="Times New Roman" panose="02020603050405020304" pitchFamily="18" charset="0"/>
                        </a:rPr>
                        <a:t>J9355- Injection, Trastuzumab-1</a:t>
                      </a:r>
                      <a:br>
                        <a:rPr lang="en-US" sz="1200" b="0" i="0" u="none" strike="noStrike">
                          <a:effectLst/>
                          <a:latin typeface="Times New Roman" panose="02020603050405020304" pitchFamily="18" charset="0"/>
                        </a:rPr>
                      </a:br>
                      <a:r>
                        <a:rPr lang="en-US" sz="1200" b="0" i="0" u="none" strike="noStrike">
                          <a:effectLst/>
                          <a:latin typeface="Times New Roman" panose="02020603050405020304" pitchFamily="18" charset="0"/>
                        </a:rPr>
                        <a:t>Medical Necessity Review-36</a:t>
                      </a:r>
                    </a:p>
                  </a:txBody>
                  <a:tcPr marL="7620" marR="7620" marT="7620" marB="0"/>
                </a:tc>
                <a:tc>
                  <a:txBody>
                    <a:bodyPr/>
                    <a:lstStyle/>
                    <a:p>
                      <a:pPr algn="ctr" rtl="0" fontAlgn="t"/>
                      <a:r>
                        <a:rPr lang="en-US" sz="1200" b="0" i="0" u="none" strike="noStrike">
                          <a:effectLst/>
                          <a:latin typeface="Times New Roman" panose="02020603050405020304" pitchFamily="18" charset="0"/>
                        </a:rPr>
                        <a:t>37</a:t>
                      </a:r>
                    </a:p>
                  </a:txBody>
                  <a:tcPr marL="7620" marR="7620" marT="7620" marB="0"/>
                </a:tc>
                <a:tc>
                  <a:txBody>
                    <a:bodyPr/>
                    <a:lstStyle/>
                    <a:p>
                      <a:pPr algn="ctr" rtl="0" fontAlgn="t"/>
                      <a:r>
                        <a:rPr lang="en-US" sz="1200" b="0" i="0" u="none" strike="noStrike">
                          <a:effectLst/>
                          <a:latin typeface="Times New Roman" panose="02020603050405020304" pitchFamily="18" charset="0"/>
                        </a:rPr>
                        <a:t>Internal Review (FI)-5</a:t>
                      </a:r>
                      <a:br>
                        <a:rPr lang="en-US" sz="1200" b="0" i="0" u="none" strike="noStrike">
                          <a:effectLst/>
                          <a:latin typeface="Times New Roman" panose="02020603050405020304" pitchFamily="18" charset="0"/>
                        </a:rPr>
                      </a:br>
                      <a:r>
                        <a:rPr lang="en-US" sz="1200" b="0" i="0" u="none" strike="noStrike">
                          <a:effectLst/>
                          <a:latin typeface="Times New Roman" panose="02020603050405020304" pitchFamily="18" charset="0"/>
                        </a:rPr>
                        <a:t>Auditor Decision-1</a:t>
                      </a:r>
                      <a:br>
                        <a:rPr lang="en-US" sz="1200" b="0" i="0" u="none" strike="noStrike">
                          <a:effectLst/>
                          <a:latin typeface="Times New Roman" panose="02020603050405020304" pitchFamily="18" charset="0"/>
                        </a:rPr>
                      </a:br>
                      <a:r>
                        <a:rPr lang="en-US" sz="1200" b="0" i="0" u="none" strike="noStrike">
                          <a:effectLst/>
                          <a:latin typeface="Times New Roman" panose="02020603050405020304" pitchFamily="18" charset="0"/>
                        </a:rPr>
                        <a:t>Close Audit-28</a:t>
                      </a:r>
                      <a:br>
                        <a:rPr lang="en-US" sz="1200" b="0" i="0" u="none" strike="noStrike">
                          <a:effectLst/>
                          <a:latin typeface="Times New Roman" panose="02020603050405020304" pitchFamily="18" charset="0"/>
                        </a:rPr>
                      </a:br>
                      <a:r>
                        <a:rPr lang="en-US" sz="1200" b="0" i="0" u="none" strike="noStrike">
                          <a:effectLst/>
                          <a:latin typeface="Times New Roman" panose="02020603050405020304" pitchFamily="18" charset="0"/>
                        </a:rPr>
                        <a:t>Closed-1</a:t>
                      </a:r>
                      <a:br>
                        <a:rPr lang="en-US" sz="1200" b="0" i="0" u="none" strike="noStrike">
                          <a:effectLst/>
                          <a:latin typeface="Times New Roman" panose="02020603050405020304" pitchFamily="18" charset="0"/>
                        </a:rPr>
                      </a:br>
                      <a:r>
                        <a:rPr lang="en-US" sz="1200" b="0" i="0" u="none" strike="noStrike">
                          <a:effectLst/>
                          <a:latin typeface="Times New Roman" panose="02020603050405020304" pitchFamily="18" charset="0"/>
                        </a:rPr>
                        <a:t>File Appeal (FI)-2</a:t>
                      </a:r>
                    </a:p>
                  </a:txBody>
                  <a:tcPr marL="7620" marR="7620" marT="7620" marB="0"/>
                </a:tc>
                <a:tc>
                  <a:txBody>
                    <a:bodyPr/>
                    <a:lstStyle/>
                    <a:p>
                      <a:pPr algn="ctr" rtl="0" fontAlgn="t"/>
                      <a:r>
                        <a:rPr lang="en-US" sz="1200" b="0" i="0" u="none" strike="noStrike">
                          <a:effectLst/>
                          <a:latin typeface="Times New Roman" panose="02020603050405020304" pitchFamily="18" charset="0"/>
                        </a:rPr>
                        <a:t>$204,666.45</a:t>
                      </a:r>
                    </a:p>
                  </a:txBody>
                  <a:tcPr marL="7620" marR="7620" marT="7620" marB="0"/>
                </a:tc>
                <a:extLst>
                  <a:ext uri="{0D108BD9-81ED-4DB2-BD59-A6C34878D82A}">
                    <a16:rowId xmlns:a16="http://schemas.microsoft.com/office/drawing/2014/main" val="3161708964"/>
                  </a:ext>
                </a:extLst>
              </a:tr>
              <a:tr h="178471">
                <a:tc>
                  <a:txBody>
                    <a:bodyPr/>
                    <a:lstStyle/>
                    <a:p>
                      <a:pPr algn="ctr" rtl="0" fontAlgn="ctr"/>
                      <a:r>
                        <a:rPr lang="en-US" sz="1200" b="0" i="0" u="none" strike="noStrike">
                          <a:solidFill>
                            <a:srgbClr val="000000"/>
                          </a:solidFill>
                          <a:effectLst/>
                          <a:latin typeface="Times New Roman" panose="02020603050405020304" pitchFamily="18" charset="0"/>
                        </a:rPr>
                        <a:t>OIG-Mcare-OIG</a:t>
                      </a:r>
                    </a:p>
                  </a:txBody>
                  <a:tcPr marL="7620" marR="7620" marT="7620" marB="0" anchor="ctr"/>
                </a:tc>
                <a:tc>
                  <a:txBody>
                    <a:bodyPr/>
                    <a:lstStyle/>
                    <a:p>
                      <a:pPr algn="ctr" rtl="0" fontAlgn="t"/>
                      <a:r>
                        <a:rPr lang="en-US" sz="1200" b="0" i="0" u="none" strike="noStrike">
                          <a:effectLst/>
                          <a:latin typeface="Times New Roman" panose="02020603050405020304" pitchFamily="18" charset="0"/>
                        </a:rPr>
                        <a:t>Post-payment review</a:t>
                      </a:r>
                    </a:p>
                  </a:txBody>
                  <a:tcPr marL="7620" marR="7620" marT="7620" marB="0"/>
                </a:tc>
                <a:tc>
                  <a:txBody>
                    <a:bodyPr/>
                    <a:lstStyle/>
                    <a:p>
                      <a:pPr algn="ctr" rtl="0" fontAlgn="t"/>
                      <a:r>
                        <a:rPr lang="en-US" sz="1200" b="0" i="0" u="none" strike="noStrike">
                          <a:effectLst/>
                          <a:latin typeface="Times New Roman" panose="02020603050405020304" pitchFamily="18" charset="0"/>
                        </a:rPr>
                        <a:t>20</a:t>
                      </a:r>
                    </a:p>
                  </a:txBody>
                  <a:tcPr marL="7620" marR="7620" marT="7620" marB="0"/>
                </a:tc>
                <a:tc>
                  <a:txBody>
                    <a:bodyPr/>
                    <a:lstStyle/>
                    <a:p>
                      <a:pPr algn="ctr" fontAlgn="b"/>
                      <a:r>
                        <a:rPr lang="en-US" sz="1200" b="0" i="0" u="none" strike="noStrike">
                          <a:effectLst/>
                          <a:latin typeface="Times New Roman" panose="02020603050405020304" pitchFamily="18" charset="0"/>
                        </a:rPr>
                        <a:t>Internal Review (FI) 20</a:t>
                      </a:r>
                    </a:p>
                  </a:txBody>
                  <a:tcPr marL="7620" marR="7620" marT="7620" marB="0" anchor="b"/>
                </a:tc>
                <a:tc>
                  <a:txBody>
                    <a:bodyPr/>
                    <a:lstStyle/>
                    <a:p>
                      <a:pPr algn="ctr" rtl="0" fontAlgn="t"/>
                      <a:r>
                        <a:rPr lang="en-US" sz="1200" b="0" i="0" u="none" strike="noStrike">
                          <a:effectLst/>
                          <a:latin typeface="Times New Roman" panose="02020603050405020304" pitchFamily="18" charset="0"/>
                        </a:rPr>
                        <a:t>$8,998.54</a:t>
                      </a:r>
                    </a:p>
                  </a:txBody>
                  <a:tcPr marL="7620" marR="7620" marT="7620" marB="0"/>
                </a:tc>
                <a:extLst>
                  <a:ext uri="{0D108BD9-81ED-4DB2-BD59-A6C34878D82A}">
                    <a16:rowId xmlns:a16="http://schemas.microsoft.com/office/drawing/2014/main" val="1943008847"/>
                  </a:ext>
                </a:extLst>
              </a:tr>
              <a:tr h="521135">
                <a:tc>
                  <a:txBody>
                    <a:bodyPr/>
                    <a:lstStyle/>
                    <a:p>
                      <a:pPr algn="ctr" rtl="0" fontAlgn="ctr"/>
                      <a:r>
                        <a:rPr lang="en-US" sz="1200" b="0" i="0" u="none" strike="noStrike">
                          <a:solidFill>
                            <a:srgbClr val="000000"/>
                          </a:solidFill>
                          <a:effectLst/>
                          <a:latin typeface="Times New Roman" panose="02020603050405020304" pitchFamily="18" charset="0"/>
                        </a:rPr>
                        <a:t>Post Pay Probe-NGS</a:t>
                      </a:r>
                    </a:p>
                  </a:txBody>
                  <a:tcPr marL="7620" marR="7620" marT="7620" marB="0" anchor="ctr"/>
                </a:tc>
                <a:tc>
                  <a:txBody>
                    <a:bodyPr/>
                    <a:lstStyle/>
                    <a:p>
                      <a:pPr algn="ctr" rtl="0" fontAlgn="ctr"/>
                      <a:r>
                        <a:rPr lang="en-US" sz="1200" b="0" i="0" u="none" strike="noStrike">
                          <a:solidFill>
                            <a:srgbClr val="000000"/>
                          </a:solidFill>
                          <a:effectLst/>
                          <a:latin typeface="Times New Roman" panose="02020603050405020304" pitchFamily="18" charset="0"/>
                        </a:rPr>
                        <a:t>Pathology Labs 41</a:t>
                      </a:r>
                      <a:br>
                        <a:rPr lang="en-US" sz="1200" b="0" i="0" u="none" strike="noStrike">
                          <a:solidFill>
                            <a:srgbClr val="000000"/>
                          </a:solidFill>
                          <a:effectLst/>
                          <a:latin typeface="Times New Roman" panose="02020603050405020304" pitchFamily="18" charset="0"/>
                        </a:rPr>
                      </a:br>
                      <a:r>
                        <a:rPr lang="en-US" sz="1200" b="0" i="0" u="none" strike="noStrike">
                          <a:solidFill>
                            <a:srgbClr val="000000"/>
                          </a:solidFill>
                          <a:effectLst/>
                          <a:latin typeface="Times New Roman" panose="02020603050405020304" pitchFamily="18" charset="0"/>
                        </a:rPr>
                        <a:t>Post-payment review 1</a:t>
                      </a:r>
                      <a:br>
                        <a:rPr lang="en-US" sz="1200" b="0" i="0" u="none" strike="noStrike">
                          <a:solidFill>
                            <a:srgbClr val="000000"/>
                          </a:solidFill>
                          <a:effectLst/>
                          <a:latin typeface="Times New Roman" panose="02020603050405020304" pitchFamily="18" charset="0"/>
                        </a:rPr>
                      </a:br>
                      <a:endParaRPr lang="en-US" sz="1200" b="0" i="0" u="none" strike="noStrike">
                        <a:solidFill>
                          <a:srgbClr val="000000"/>
                        </a:solidFill>
                        <a:effectLst/>
                        <a:latin typeface="Times New Roman" panose="02020603050405020304" pitchFamily="18" charset="0"/>
                      </a:endParaRPr>
                    </a:p>
                  </a:txBody>
                  <a:tcPr marL="7620" marR="7620" marT="7620" marB="0" anchor="ctr"/>
                </a:tc>
                <a:tc>
                  <a:txBody>
                    <a:bodyPr/>
                    <a:lstStyle/>
                    <a:p>
                      <a:pPr algn="ctr" rtl="0" fontAlgn="ctr"/>
                      <a:r>
                        <a:rPr lang="en-US" sz="1200" b="0" i="0" u="none" strike="noStrike">
                          <a:solidFill>
                            <a:srgbClr val="000000"/>
                          </a:solidFill>
                          <a:effectLst/>
                          <a:latin typeface="Times New Roman" panose="02020603050405020304" pitchFamily="18" charset="0"/>
                        </a:rPr>
                        <a:t>42</a:t>
                      </a:r>
                    </a:p>
                  </a:txBody>
                  <a:tcPr marL="7620" marR="7620" marT="7620" marB="0" anchor="ctr"/>
                </a:tc>
                <a:tc>
                  <a:txBody>
                    <a:bodyPr/>
                    <a:lstStyle/>
                    <a:p>
                      <a:pPr algn="ctr" rtl="0" fontAlgn="ctr"/>
                      <a:r>
                        <a:rPr lang="en-US" sz="1200" b="0" i="0" u="none" strike="noStrike">
                          <a:solidFill>
                            <a:srgbClr val="000000"/>
                          </a:solidFill>
                          <a:effectLst/>
                          <a:latin typeface="Times New Roman" panose="02020603050405020304" pitchFamily="18" charset="0"/>
                        </a:rPr>
                        <a:t>Auditor Decision 39</a:t>
                      </a:r>
                      <a:br>
                        <a:rPr lang="en-US" sz="1200" b="0" i="0" u="none" strike="noStrike">
                          <a:solidFill>
                            <a:srgbClr val="000000"/>
                          </a:solidFill>
                          <a:effectLst/>
                          <a:latin typeface="Times New Roman" panose="02020603050405020304" pitchFamily="18" charset="0"/>
                        </a:rPr>
                      </a:br>
                      <a:r>
                        <a:rPr lang="en-US" sz="1200" b="0" i="0" u="none" strike="noStrike">
                          <a:solidFill>
                            <a:srgbClr val="000000"/>
                          </a:solidFill>
                          <a:effectLst/>
                          <a:latin typeface="Times New Roman" panose="02020603050405020304" pitchFamily="18" charset="0"/>
                        </a:rPr>
                        <a:t>Closed 3</a:t>
                      </a:r>
                    </a:p>
                  </a:txBody>
                  <a:tcPr marL="7620" marR="7620" marT="7620" marB="0" anchor="ctr"/>
                </a:tc>
                <a:tc>
                  <a:txBody>
                    <a:bodyPr/>
                    <a:lstStyle/>
                    <a:p>
                      <a:pPr algn="ctr" rtl="0" fontAlgn="ctr"/>
                      <a:r>
                        <a:rPr lang="en-US" sz="1200" b="0" i="0" u="none" strike="noStrike">
                          <a:solidFill>
                            <a:srgbClr val="000000"/>
                          </a:solidFill>
                          <a:effectLst/>
                          <a:latin typeface="Times New Roman" panose="02020603050405020304" pitchFamily="18" charset="0"/>
                        </a:rPr>
                        <a:t>$24,870.39</a:t>
                      </a:r>
                    </a:p>
                  </a:txBody>
                  <a:tcPr marL="7620" marR="7620" marT="7620" marB="0" anchor="ctr"/>
                </a:tc>
                <a:extLst>
                  <a:ext uri="{0D108BD9-81ED-4DB2-BD59-A6C34878D82A}">
                    <a16:rowId xmlns:a16="http://schemas.microsoft.com/office/drawing/2014/main" val="3242046356"/>
                  </a:ext>
                </a:extLst>
              </a:tr>
              <a:tr h="875082">
                <a:tc>
                  <a:txBody>
                    <a:bodyPr/>
                    <a:lstStyle/>
                    <a:p>
                      <a:pPr algn="ctr" rtl="0" fontAlgn="ctr"/>
                      <a:r>
                        <a:rPr lang="en-US" sz="1200" b="0" i="0" u="none" strike="noStrike">
                          <a:solidFill>
                            <a:srgbClr val="000000"/>
                          </a:solidFill>
                          <a:effectLst/>
                          <a:latin typeface="Times New Roman" panose="02020603050405020304" pitchFamily="18" charset="0"/>
                        </a:rPr>
                        <a:t>RAC-C-Cotiviti</a:t>
                      </a:r>
                    </a:p>
                  </a:txBody>
                  <a:tcPr marL="7620" marR="7620" marT="7620" marB="0" anchor="ctr"/>
                </a:tc>
                <a:tc>
                  <a:txBody>
                    <a:bodyPr/>
                    <a:lstStyle/>
                    <a:p>
                      <a:pPr algn="ctr" rtl="0" fontAlgn="ctr"/>
                      <a:r>
                        <a:rPr lang="en-US" sz="1200" b="0" i="0" u="none" strike="noStrike">
                          <a:solidFill>
                            <a:srgbClr val="000000"/>
                          </a:solidFill>
                          <a:effectLst/>
                          <a:latin typeface="Times New Roman" panose="02020603050405020304" pitchFamily="18" charset="0"/>
                        </a:rPr>
                        <a:t>APC Coding Validation-27</a:t>
                      </a:r>
                      <a:br>
                        <a:rPr lang="en-US" sz="1200" b="0" i="0" u="none" strike="noStrike">
                          <a:solidFill>
                            <a:srgbClr val="000000"/>
                          </a:solidFill>
                          <a:effectLst/>
                          <a:latin typeface="Times New Roman" panose="02020603050405020304" pitchFamily="18" charset="0"/>
                        </a:rPr>
                      </a:br>
                      <a:r>
                        <a:rPr lang="en-US" sz="1200" b="0" i="0" u="none" strike="noStrike">
                          <a:solidFill>
                            <a:srgbClr val="000000"/>
                          </a:solidFill>
                          <a:effectLst/>
                          <a:latin typeface="Times New Roman" panose="02020603050405020304" pitchFamily="18" charset="0"/>
                        </a:rPr>
                        <a:t>DRG-9</a:t>
                      </a:r>
                      <a:br>
                        <a:rPr lang="en-US" sz="1200" b="0" i="0" u="none" strike="noStrike">
                          <a:solidFill>
                            <a:srgbClr val="000000"/>
                          </a:solidFill>
                          <a:effectLst/>
                          <a:latin typeface="Times New Roman" panose="02020603050405020304" pitchFamily="18" charset="0"/>
                        </a:rPr>
                      </a:br>
                      <a:r>
                        <a:rPr lang="en-US" sz="1200" b="0" i="0" u="none" strike="noStrike">
                          <a:solidFill>
                            <a:srgbClr val="000000"/>
                          </a:solidFill>
                          <a:effectLst/>
                          <a:latin typeface="Times New Roman" panose="02020603050405020304" pitchFamily="18" charset="0"/>
                        </a:rPr>
                        <a:t>Drug Units-76</a:t>
                      </a:r>
                      <a:br>
                        <a:rPr lang="en-US" sz="1200" b="0" i="0" u="none" strike="noStrike">
                          <a:solidFill>
                            <a:srgbClr val="000000"/>
                          </a:solidFill>
                          <a:effectLst/>
                          <a:latin typeface="Times New Roman" panose="02020603050405020304" pitchFamily="18" charset="0"/>
                        </a:rPr>
                      </a:br>
                      <a:r>
                        <a:rPr lang="en-US" sz="1200" b="0" i="0" u="none" strike="noStrike">
                          <a:solidFill>
                            <a:srgbClr val="000000"/>
                          </a:solidFill>
                          <a:effectLst/>
                          <a:latin typeface="Times New Roman" panose="02020603050405020304" pitchFamily="18" charset="0"/>
                        </a:rPr>
                        <a:t>Medical Necessity Review-35</a:t>
                      </a:r>
                      <a:br>
                        <a:rPr lang="en-US" sz="1200" b="0" i="0" u="none" strike="noStrike">
                          <a:solidFill>
                            <a:srgbClr val="000000"/>
                          </a:solidFill>
                          <a:effectLst/>
                          <a:latin typeface="Times New Roman" panose="02020603050405020304" pitchFamily="18" charset="0"/>
                        </a:rPr>
                      </a:br>
                      <a:r>
                        <a:rPr lang="en-US" sz="1200" b="0" i="0" u="none" strike="noStrike">
                          <a:solidFill>
                            <a:srgbClr val="000000"/>
                          </a:solidFill>
                          <a:effectLst/>
                          <a:latin typeface="Times New Roman" panose="02020603050405020304" pitchFamily="18" charset="0"/>
                        </a:rPr>
                        <a:t>Post-payment review-</a:t>
                      </a:r>
                    </a:p>
                  </a:txBody>
                  <a:tcPr marL="7620" marR="7620" marT="7620" marB="0" anchor="ctr"/>
                </a:tc>
                <a:tc>
                  <a:txBody>
                    <a:bodyPr/>
                    <a:lstStyle/>
                    <a:p>
                      <a:pPr algn="ctr" rtl="0" fontAlgn="ctr"/>
                      <a:r>
                        <a:rPr lang="en-US" sz="1200" b="0" i="0" u="none" strike="noStrike">
                          <a:solidFill>
                            <a:srgbClr val="000000"/>
                          </a:solidFill>
                          <a:effectLst/>
                          <a:latin typeface="Times New Roman" panose="02020603050405020304" pitchFamily="18" charset="0"/>
                        </a:rPr>
                        <a:t>148</a:t>
                      </a:r>
                    </a:p>
                  </a:txBody>
                  <a:tcPr marL="7620" marR="7620" marT="7620" marB="0" anchor="ctr"/>
                </a:tc>
                <a:tc>
                  <a:txBody>
                    <a:bodyPr/>
                    <a:lstStyle/>
                    <a:p>
                      <a:pPr algn="ctr" rtl="0" fontAlgn="ctr"/>
                      <a:r>
                        <a:rPr lang="en-US" sz="1200" b="0" i="0" u="none" strike="noStrike">
                          <a:solidFill>
                            <a:srgbClr val="000000"/>
                          </a:solidFill>
                          <a:effectLst/>
                          <a:latin typeface="Times New Roman" panose="02020603050405020304" pitchFamily="18" charset="0"/>
                        </a:rPr>
                        <a:t>Auditor Decision-115</a:t>
                      </a:r>
                      <a:br>
                        <a:rPr lang="en-US" sz="1200" b="0" i="0" u="none" strike="noStrike">
                          <a:solidFill>
                            <a:srgbClr val="000000"/>
                          </a:solidFill>
                          <a:effectLst/>
                          <a:latin typeface="Times New Roman" panose="02020603050405020304" pitchFamily="18" charset="0"/>
                        </a:rPr>
                      </a:br>
                      <a:r>
                        <a:rPr lang="en-US" sz="1200" b="0" i="0" u="none" strike="noStrike">
                          <a:solidFill>
                            <a:srgbClr val="000000"/>
                          </a:solidFill>
                          <a:effectLst/>
                          <a:latin typeface="Times New Roman" panose="02020603050405020304" pitchFamily="18" charset="0"/>
                        </a:rPr>
                        <a:t>Close Audit-5</a:t>
                      </a:r>
                      <a:br>
                        <a:rPr lang="en-US" sz="1200" b="0" i="0" u="none" strike="noStrike">
                          <a:solidFill>
                            <a:srgbClr val="000000"/>
                          </a:solidFill>
                          <a:effectLst/>
                          <a:latin typeface="Times New Roman" panose="02020603050405020304" pitchFamily="18" charset="0"/>
                        </a:rPr>
                      </a:br>
                      <a:r>
                        <a:rPr lang="en-US" sz="1200" b="0" i="0" u="none" strike="noStrike">
                          <a:solidFill>
                            <a:srgbClr val="000000"/>
                          </a:solidFill>
                          <a:effectLst/>
                          <a:latin typeface="Times New Roman" panose="02020603050405020304" pitchFamily="18" charset="0"/>
                        </a:rPr>
                        <a:t>Closed-26</a:t>
                      </a:r>
                      <a:br>
                        <a:rPr lang="en-US" sz="1200" b="0" i="0" u="none" strike="noStrike">
                          <a:solidFill>
                            <a:srgbClr val="000000"/>
                          </a:solidFill>
                          <a:effectLst/>
                          <a:latin typeface="Times New Roman" panose="02020603050405020304" pitchFamily="18" charset="0"/>
                        </a:rPr>
                      </a:br>
                      <a:r>
                        <a:rPr lang="en-US" sz="1200" b="0" i="0" u="none" strike="noStrike">
                          <a:solidFill>
                            <a:srgbClr val="000000"/>
                          </a:solidFill>
                          <a:effectLst/>
                          <a:latin typeface="Times New Roman" panose="02020603050405020304" pitchFamily="18" charset="0"/>
                        </a:rPr>
                        <a:t>Appeal Decision (FI)-1</a:t>
                      </a:r>
                      <a:br>
                        <a:rPr lang="en-US" sz="1200" b="0" i="0" u="none" strike="noStrike">
                          <a:solidFill>
                            <a:srgbClr val="000000"/>
                          </a:solidFill>
                          <a:effectLst/>
                          <a:latin typeface="Times New Roman" panose="02020603050405020304" pitchFamily="18" charset="0"/>
                        </a:rPr>
                      </a:br>
                      <a:r>
                        <a:rPr lang="en-US" sz="1200" b="0" i="0" u="none" strike="noStrike">
                          <a:solidFill>
                            <a:srgbClr val="000000"/>
                          </a:solidFill>
                          <a:effectLst/>
                          <a:latin typeface="Times New Roman" panose="02020603050405020304" pitchFamily="18" charset="0"/>
                        </a:rPr>
                        <a:t>Internal Review (FI)-1</a:t>
                      </a:r>
                    </a:p>
                  </a:txBody>
                  <a:tcPr marL="7620" marR="7620" marT="7620" marB="0" anchor="ctr"/>
                </a:tc>
                <a:tc>
                  <a:txBody>
                    <a:bodyPr/>
                    <a:lstStyle/>
                    <a:p>
                      <a:pPr algn="ctr" rtl="0" fontAlgn="ctr"/>
                      <a:r>
                        <a:rPr lang="en-US" sz="1200" b="0" i="0" u="none" strike="noStrike" dirty="0">
                          <a:solidFill>
                            <a:srgbClr val="000000"/>
                          </a:solidFill>
                          <a:effectLst/>
                          <a:latin typeface="Times New Roman" panose="02020603050405020304" pitchFamily="18" charset="0"/>
                        </a:rPr>
                        <a:t>$999,841.15</a:t>
                      </a:r>
                    </a:p>
                  </a:txBody>
                  <a:tcPr marL="7620" marR="7620" marT="7620" marB="0" anchor="ctr"/>
                </a:tc>
                <a:extLst>
                  <a:ext uri="{0D108BD9-81ED-4DB2-BD59-A6C34878D82A}">
                    <a16:rowId xmlns:a16="http://schemas.microsoft.com/office/drawing/2014/main" val="1375536695"/>
                  </a:ext>
                </a:extLst>
              </a:tr>
            </a:tbl>
          </a:graphicData>
        </a:graphic>
      </p:graphicFrame>
    </p:spTree>
    <p:extLst>
      <p:ext uri="{BB962C8B-B14F-4D97-AF65-F5344CB8AC3E}">
        <p14:creationId xmlns:p14="http://schemas.microsoft.com/office/powerpoint/2010/main" val="2366873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111C519-9914-4E3F-A262-12E9A0A1EE32}" type="slidenum">
              <a:rPr lang="en-US" smtClean="0"/>
              <a:pPr>
                <a:defRPr/>
              </a:pPr>
              <a:t>28</a:t>
            </a:fld>
            <a:endParaRPr lang="en-US"/>
          </a:p>
        </p:txBody>
      </p:sp>
      <p:sp>
        <p:nvSpPr>
          <p:cNvPr id="6" name="Title 1"/>
          <p:cNvSpPr txBox="1">
            <a:spLocks/>
          </p:cNvSpPr>
          <p:nvPr/>
        </p:nvSpPr>
        <p:spPr>
          <a:xfrm>
            <a:off x="116732" y="118038"/>
            <a:ext cx="10972800" cy="613833"/>
          </a:xfrm>
          <a:prstGeom prst="rect">
            <a:avLst/>
          </a:prstGeom>
        </p:spPr>
        <p:txBody>
          <a:bodyPr/>
          <a:lstStyle>
            <a:lvl1pPr algn="l" rtl="0" fontAlgn="base">
              <a:spcBef>
                <a:spcPct val="0"/>
              </a:spcBef>
              <a:spcAft>
                <a:spcPct val="0"/>
              </a:spcAft>
              <a:defRPr sz="2400" b="1" kern="1200">
                <a:solidFill>
                  <a:schemeClr val="tx2"/>
                </a:solidFill>
                <a:latin typeface="+mn-lt"/>
                <a:ea typeface="+mj-ea"/>
                <a:cs typeface="Times New Roman" panose="02020603050405020304" pitchFamily="18" charset="0"/>
              </a:defRPr>
            </a:lvl1pPr>
            <a:lvl2pPr algn="l" rtl="0" fontAlgn="base">
              <a:spcBef>
                <a:spcPct val="0"/>
              </a:spcBef>
              <a:spcAft>
                <a:spcPct val="0"/>
              </a:spcAft>
              <a:defRPr sz="2400" b="1">
                <a:solidFill>
                  <a:schemeClr val="tx2"/>
                </a:solidFill>
                <a:latin typeface="Arial" charset="0"/>
                <a:cs typeface="Times New Roman" pitchFamily="18" charset="0"/>
              </a:defRPr>
            </a:lvl2pPr>
            <a:lvl3pPr algn="l" rtl="0" fontAlgn="base">
              <a:spcBef>
                <a:spcPct val="0"/>
              </a:spcBef>
              <a:spcAft>
                <a:spcPct val="0"/>
              </a:spcAft>
              <a:defRPr sz="2400" b="1">
                <a:solidFill>
                  <a:schemeClr val="tx2"/>
                </a:solidFill>
                <a:latin typeface="Arial" charset="0"/>
                <a:cs typeface="Times New Roman" pitchFamily="18" charset="0"/>
              </a:defRPr>
            </a:lvl3pPr>
            <a:lvl4pPr algn="l" rtl="0" fontAlgn="base">
              <a:spcBef>
                <a:spcPct val="0"/>
              </a:spcBef>
              <a:spcAft>
                <a:spcPct val="0"/>
              </a:spcAft>
              <a:defRPr sz="2400" b="1">
                <a:solidFill>
                  <a:schemeClr val="tx2"/>
                </a:solidFill>
                <a:latin typeface="Arial" charset="0"/>
                <a:cs typeface="Times New Roman" pitchFamily="18" charset="0"/>
              </a:defRPr>
            </a:lvl4pPr>
            <a:lvl5pPr algn="l" rtl="0" fontAlgn="base">
              <a:spcBef>
                <a:spcPct val="0"/>
              </a:spcBef>
              <a:spcAft>
                <a:spcPct val="0"/>
              </a:spcAft>
              <a:defRPr sz="2400" b="1">
                <a:solidFill>
                  <a:schemeClr val="tx2"/>
                </a:solidFill>
                <a:latin typeface="Arial" charset="0"/>
                <a:cs typeface="Times New Roman" pitchFamily="18" charset="0"/>
              </a:defRPr>
            </a:lvl5pPr>
            <a:lvl6pPr marL="914400" indent="-457200" algn="l" rtl="0" eaLnBrk="1" fontAlgn="base" hangingPunct="1">
              <a:spcBef>
                <a:spcPct val="0"/>
              </a:spcBef>
              <a:spcAft>
                <a:spcPct val="0"/>
              </a:spcAft>
              <a:defRPr sz="2400">
                <a:solidFill>
                  <a:schemeClr val="tx2"/>
                </a:solidFill>
                <a:latin typeface="Times New Roman" pitchFamily="18" charset="0"/>
                <a:cs typeface="Times New Roman" pitchFamily="18" charset="0"/>
              </a:defRPr>
            </a:lvl6pPr>
            <a:lvl7pPr marL="1371600" indent="-457200" algn="l" rtl="0" eaLnBrk="1" fontAlgn="base" hangingPunct="1">
              <a:spcBef>
                <a:spcPct val="0"/>
              </a:spcBef>
              <a:spcAft>
                <a:spcPct val="0"/>
              </a:spcAft>
              <a:defRPr sz="2400">
                <a:solidFill>
                  <a:schemeClr val="tx2"/>
                </a:solidFill>
                <a:latin typeface="Times New Roman" pitchFamily="18" charset="0"/>
                <a:cs typeface="Times New Roman" pitchFamily="18" charset="0"/>
              </a:defRPr>
            </a:lvl7pPr>
            <a:lvl8pPr marL="1828800" indent="-457200" algn="l" rtl="0" eaLnBrk="1" fontAlgn="base" hangingPunct="1">
              <a:spcBef>
                <a:spcPct val="0"/>
              </a:spcBef>
              <a:spcAft>
                <a:spcPct val="0"/>
              </a:spcAft>
              <a:defRPr sz="2400">
                <a:solidFill>
                  <a:schemeClr val="tx2"/>
                </a:solidFill>
                <a:latin typeface="Times New Roman" pitchFamily="18" charset="0"/>
                <a:cs typeface="Times New Roman" pitchFamily="18" charset="0"/>
              </a:defRPr>
            </a:lvl8pPr>
            <a:lvl9pPr marL="2286000" indent="-457200" algn="l" rtl="0" eaLnBrk="1" fontAlgn="base" hangingPunct="1">
              <a:spcBef>
                <a:spcPct val="0"/>
              </a:spcBef>
              <a:spcAft>
                <a:spcPct val="0"/>
              </a:spcAft>
              <a:defRPr sz="2400">
                <a:solidFill>
                  <a:schemeClr val="tx2"/>
                </a:solidFill>
                <a:latin typeface="Times New Roman" pitchFamily="18" charset="0"/>
                <a:cs typeface="Times New Roman" pitchFamily="18" charset="0"/>
              </a:defRPr>
            </a:lvl9pPr>
          </a:lstStyle>
          <a:p>
            <a:r>
              <a:rPr lang="en-US" dirty="0">
                <a:solidFill>
                  <a:schemeClr val="accent1"/>
                </a:solidFill>
                <a:latin typeface="Times New Roman" panose="02020603050405020304" pitchFamily="18" charset="0"/>
                <a:cs typeface="Arial" panose="020B0604020202020204" pitchFamily="34" charset="0"/>
              </a:rPr>
              <a:t>UCPG: Volume of audited accounts </a:t>
            </a:r>
            <a:r>
              <a:rPr lang="en-US" dirty="0" smtClean="0">
                <a:solidFill>
                  <a:schemeClr val="accent1"/>
                </a:solidFill>
                <a:latin typeface="Times New Roman" panose="02020603050405020304" pitchFamily="18" charset="0"/>
                <a:cs typeface="Arial" panose="020B0604020202020204" pitchFamily="34" charset="0"/>
              </a:rPr>
              <a:t>Quarter 2 FY22</a:t>
            </a:r>
            <a:endParaRPr lang="en-US" dirty="0">
              <a:solidFill>
                <a:schemeClr val="accent1"/>
              </a:solidFill>
              <a:latin typeface="Times New Roman" panose="02020603050405020304" pitchFamily="18" charset="0"/>
              <a:cs typeface="Arial" panose="020B060402020202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938294404"/>
              </p:ext>
            </p:extLst>
          </p:nvPr>
        </p:nvGraphicFramePr>
        <p:xfrm>
          <a:off x="116731" y="685799"/>
          <a:ext cx="7512367" cy="45139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2030059391"/>
              </p:ext>
            </p:extLst>
          </p:nvPr>
        </p:nvGraphicFramePr>
        <p:xfrm>
          <a:off x="6664036" y="1780308"/>
          <a:ext cx="5417127" cy="431569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08779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882" y="299487"/>
            <a:ext cx="10972800" cy="613833"/>
          </a:xfrm>
        </p:spPr>
        <p:txBody>
          <a:bodyPr/>
          <a:lstStyle/>
          <a:p>
            <a:r>
              <a:rPr lang="en-US" sz="2400" dirty="0" smtClean="0">
                <a:latin typeface="Times New Roman" panose="02020603050405020304" pitchFamily="18" charset="0"/>
              </a:rPr>
              <a:t>UCPG: Audit status</a:t>
            </a:r>
            <a:endParaRPr lang="en-US" sz="2400" dirty="0">
              <a:latin typeface="Times New Roman" panose="02020603050405020304" pitchFamily="18" charset="0"/>
            </a:endParaRPr>
          </a:p>
        </p:txBody>
      </p:sp>
      <p:sp>
        <p:nvSpPr>
          <p:cNvPr id="4" name="Slide Number Placeholder 3"/>
          <p:cNvSpPr>
            <a:spLocks noGrp="1"/>
          </p:cNvSpPr>
          <p:nvPr>
            <p:ph type="sldNum" sz="quarter" idx="11"/>
          </p:nvPr>
        </p:nvSpPr>
        <p:spPr/>
        <p:txBody>
          <a:bodyPr/>
          <a:lstStyle/>
          <a:p>
            <a:pPr>
              <a:defRPr/>
            </a:pPr>
            <a:fld id="{FDA099CA-0110-4FC1-AFC1-C7BBBFFB085C}" type="slidenum">
              <a:rPr lang="en-US" smtClean="0"/>
              <a:pPr>
                <a:defRPr/>
              </a:pPr>
              <a:t>29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29466992"/>
              </p:ext>
            </p:extLst>
          </p:nvPr>
        </p:nvGraphicFramePr>
        <p:xfrm>
          <a:off x="142824" y="801553"/>
          <a:ext cx="11267860" cy="5381934"/>
        </p:xfrm>
        <a:graphic>
          <a:graphicData uri="http://schemas.openxmlformats.org/drawingml/2006/table">
            <a:tbl>
              <a:tblPr firstRow="1" bandRow="1">
                <a:tableStyleId>{5C22544A-7EE6-4342-B048-85BDC9FD1C3A}</a:tableStyleId>
              </a:tblPr>
              <a:tblGrid>
                <a:gridCol w="2253572">
                  <a:extLst>
                    <a:ext uri="{9D8B030D-6E8A-4147-A177-3AD203B41FA5}">
                      <a16:colId xmlns:a16="http://schemas.microsoft.com/office/drawing/2014/main" val="2523702308"/>
                    </a:ext>
                  </a:extLst>
                </a:gridCol>
                <a:gridCol w="2253572">
                  <a:extLst>
                    <a:ext uri="{9D8B030D-6E8A-4147-A177-3AD203B41FA5}">
                      <a16:colId xmlns:a16="http://schemas.microsoft.com/office/drawing/2014/main" val="1509325896"/>
                    </a:ext>
                  </a:extLst>
                </a:gridCol>
                <a:gridCol w="2253572">
                  <a:extLst>
                    <a:ext uri="{9D8B030D-6E8A-4147-A177-3AD203B41FA5}">
                      <a16:colId xmlns:a16="http://schemas.microsoft.com/office/drawing/2014/main" val="1545995704"/>
                    </a:ext>
                  </a:extLst>
                </a:gridCol>
                <a:gridCol w="2253572">
                  <a:extLst>
                    <a:ext uri="{9D8B030D-6E8A-4147-A177-3AD203B41FA5}">
                      <a16:colId xmlns:a16="http://schemas.microsoft.com/office/drawing/2014/main" val="352747895"/>
                    </a:ext>
                  </a:extLst>
                </a:gridCol>
                <a:gridCol w="2253572">
                  <a:extLst>
                    <a:ext uri="{9D8B030D-6E8A-4147-A177-3AD203B41FA5}">
                      <a16:colId xmlns:a16="http://schemas.microsoft.com/office/drawing/2014/main" val="4221917506"/>
                    </a:ext>
                  </a:extLst>
                </a:gridCol>
              </a:tblGrid>
              <a:tr h="575679">
                <a:tc>
                  <a:txBody>
                    <a:bodyPr/>
                    <a:lstStyle/>
                    <a:p>
                      <a:pPr algn="l" rtl="0" fontAlgn="ctr"/>
                      <a:r>
                        <a:rPr lang="en-US" sz="1400" b="1" i="0" u="none" strike="noStrike" dirty="0">
                          <a:solidFill>
                            <a:srgbClr val="FFFFFF"/>
                          </a:solidFill>
                          <a:effectLst/>
                          <a:latin typeface="Times New Roman" panose="02020603050405020304" pitchFamily="18" charset="0"/>
                        </a:rPr>
                        <a:t>Auditor</a:t>
                      </a:r>
                    </a:p>
                  </a:txBody>
                  <a:tcPr marL="7620" marR="7620" marT="7620" marB="0" anchor="ctr"/>
                </a:tc>
                <a:tc>
                  <a:txBody>
                    <a:bodyPr/>
                    <a:lstStyle/>
                    <a:p>
                      <a:pPr algn="l" rtl="0" fontAlgn="ctr"/>
                      <a:r>
                        <a:rPr lang="en-US" sz="1400" b="1" i="0" u="none" strike="noStrike">
                          <a:solidFill>
                            <a:srgbClr val="FFFFFF"/>
                          </a:solidFill>
                          <a:effectLst/>
                          <a:latin typeface="Times New Roman" panose="02020603050405020304" pitchFamily="18" charset="0"/>
                        </a:rPr>
                        <a:t>Audit Reason</a:t>
                      </a:r>
                    </a:p>
                  </a:txBody>
                  <a:tcPr marL="7620" marR="7620" marT="7620" marB="0" anchor="ctr"/>
                </a:tc>
                <a:tc>
                  <a:txBody>
                    <a:bodyPr/>
                    <a:lstStyle/>
                    <a:p>
                      <a:pPr algn="l" rtl="0" fontAlgn="ctr"/>
                      <a:r>
                        <a:rPr lang="en-US" sz="1400" b="1" i="0" u="none" strike="noStrike">
                          <a:solidFill>
                            <a:srgbClr val="FFFFFF"/>
                          </a:solidFill>
                          <a:effectLst/>
                          <a:latin typeface="Times New Roman" panose="02020603050405020304" pitchFamily="18" charset="0"/>
                        </a:rPr>
                        <a:t>Accounts</a:t>
                      </a:r>
                    </a:p>
                  </a:txBody>
                  <a:tcPr marL="7620" marR="7620" marT="7620" marB="0" anchor="ctr"/>
                </a:tc>
                <a:tc>
                  <a:txBody>
                    <a:bodyPr/>
                    <a:lstStyle/>
                    <a:p>
                      <a:pPr algn="l" rtl="0" fontAlgn="ctr"/>
                      <a:r>
                        <a:rPr lang="en-US" sz="1400" b="1" i="0" u="none" strike="noStrike">
                          <a:solidFill>
                            <a:srgbClr val="FFFFFF"/>
                          </a:solidFill>
                          <a:effectLst/>
                          <a:latin typeface="Times New Roman" panose="02020603050405020304" pitchFamily="18" charset="0"/>
                        </a:rPr>
                        <a:t>Status</a:t>
                      </a:r>
                    </a:p>
                  </a:txBody>
                  <a:tcPr marL="7620" marR="7620" marT="7620" marB="0" anchor="ctr"/>
                </a:tc>
                <a:tc>
                  <a:txBody>
                    <a:bodyPr/>
                    <a:lstStyle/>
                    <a:p>
                      <a:pPr algn="l" rtl="0" fontAlgn="ctr"/>
                      <a:r>
                        <a:rPr lang="en-US" sz="1400" b="1" i="0" u="none" strike="noStrike">
                          <a:solidFill>
                            <a:srgbClr val="FFFFFF"/>
                          </a:solidFill>
                          <a:effectLst/>
                          <a:latin typeface="Times New Roman" panose="02020603050405020304" pitchFamily="18" charset="0"/>
                        </a:rPr>
                        <a:t>Financial Risk</a:t>
                      </a:r>
                    </a:p>
                  </a:txBody>
                  <a:tcPr marL="7620" marR="7620" marT="7620" marB="0" anchor="ctr"/>
                </a:tc>
                <a:extLst>
                  <a:ext uri="{0D108BD9-81ED-4DB2-BD59-A6C34878D82A}">
                    <a16:rowId xmlns:a16="http://schemas.microsoft.com/office/drawing/2014/main" val="3618501240"/>
                  </a:ext>
                </a:extLst>
              </a:tr>
              <a:tr h="575679">
                <a:tc>
                  <a:txBody>
                    <a:bodyPr/>
                    <a:lstStyle/>
                    <a:p>
                      <a:pPr algn="l" rtl="0" fontAlgn="ctr"/>
                      <a:r>
                        <a:rPr lang="en-US" sz="1400" b="1" i="0" u="none" strike="noStrike">
                          <a:solidFill>
                            <a:srgbClr val="000000"/>
                          </a:solidFill>
                          <a:effectLst/>
                          <a:latin typeface="Times New Roman" panose="02020603050405020304" pitchFamily="18" charset="0"/>
                        </a:rPr>
                        <a:t>CERT-CMS</a:t>
                      </a:r>
                    </a:p>
                  </a:txBody>
                  <a:tcPr marL="7620" marR="7620" marT="7620" marB="0" anchor="ctr"/>
                </a:tc>
                <a:tc>
                  <a:txBody>
                    <a:bodyPr/>
                    <a:lstStyle/>
                    <a:p>
                      <a:pPr algn="l" rtl="0" fontAlgn="ctr"/>
                      <a:r>
                        <a:rPr lang="en-US" sz="1400" b="0" i="0" u="none" strike="noStrike">
                          <a:solidFill>
                            <a:srgbClr val="000000"/>
                          </a:solidFill>
                          <a:effectLst/>
                          <a:latin typeface="Times New Roman" panose="02020603050405020304" pitchFamily="18" charset="0"/>
                        </a:rPr>
                        <a:t>Medical Necessity Review-2</a:t>
                      </a:r>
                      <a:br>
                        <a:rPr lang="en-US" sz="1400" b="0" i="0" u="none" strike="noStrike">
                          <a:solidFill>
                            <a:srgbClr val="000000"/>
                          </a:solidFill>
                          <a:effectLst/>
                          <a:latin typeface="Times New Roman" panose="02020603050405020304" pitchFamily="18" charset="0"/>
                        </a:rPr>
                      </a:br>
                      <a:r>
                        <a:rPr lang="en-US" sz="1400" b="0" i="0" u="none" strike="noStrike">
                          <a:solidFill>
                            <a:srgbClr val="000000"/>
                          </a:solidFill>
                          <a:effectLst/>
                          <a:latin typeface="Times New Roman" panose="02020603050405020304" pitchFamily="18" charset="0"/>
                        </a:rPr>
                        <a:t>(blank)-1</a:t>
                      </a:r>
                    </a:p>
                  </a:txBody>
                  <a:tcPr marL="7620" marR="7620" marT="7620" marB="0" anchor="ctr"/>
                </a:tc>
                <a:tc>
                  <a:txBody>
                    <a:bodyPr/>
                    <a:lstStyle/>
                    <a:p>
                      <a:pPr algn="ctr" rtl="0" fontAlgn="ctr"/>
                      <a:r>
                        <a:rPr lang="en-US" sz="1400" b="0" i="0" u="none" strike="noStrike">
                          <a:solidFill>
                            <a:srgbClr val="000000"/>
                          </a:solidFill>
                          <a:effectLst/>
                          <a:latin typeface="Times New Roman" panose="02020603050405020304" pitchFamily="18" charset="0"/>
                        </a:rPr>
                        <a:t>3</a:t>
                      </a:r>
                    </a:p>
                  </a:txBody>
                  <a:tcPr marL="7620" marR="7620" marT="7620" marB="0" anchor="ctr"/>
                </a:tc>
                <a:tc>
                  <a:txBody>
                    <a:bodyPr/>
                    <a:lstStyle/>
                    <a:p>
                      <a:pPr algn="l" rtl="0" fontAlgn="ctr"/>
                      <a:r>
                        <a:rPr lang="en-US" sz="1400" b="0" i="0" u="none" strike="noStrike">
                          <a:solidFill>
                            <a:srgbClr val="000000"/>
                          </a:solidFill>
                          <a:effectLst/>
                          <a:latin typeface="Times New Roman" panose="02020603050405020304" pitchFamily="18" charset="0"/>
                        </a:rPr>
                        <a:t>Auditor Decision-2</a:t>
                      </a:r>
                      <a:br>
                        <a:rPr lang="en-US" sz="1400" b="0" i="0" u="none" strike="noStrike">
                          <a:solidFill>
                            <a:srgbClr val="000000"/>
                          </a:solidFill>
                          <a:effectLst/>
                          <a:latin typeface="Times New Roman" panose="02020603050405020304" pitchFamily="18" charset="0"/>
                        </a:rPr>
                      </a:br>
                      <a:r>
                        <a:rPr lang="en-US" sz="1400" b="0" i="0" u="none" strike="noStrike">
                          <a:solidFill>
                            <a:srgbClr val="000000"/>
                          </a:solidFill>
                          <a:effectLst/>
                          <a:latin typeface="Times New Roman" panose="02020603050405020304" pitchFamily="18" charset="0"/>
                        </a:rPr>
                        <a:t>Chart Requested-1</a:t>
                      </a:r>
                    </a:p>
                  </a:txBody>
                  <a:tcPr marL="7620" marR="7620" marT="7620" marB="0" anchor="ctr"/>
                </a:tc>
                <a:tc>
                  <a:txBody>
                    <a:bodyPr/>
                    <a:lstStyle/>
                    <a:p>
                      <a:pPr algn="l" rtl="0" fontAlgn="ctr"/>
                      <a:r>
                        <a:rPr lang="en-US" sz="1400" b="0" i="0" u="none" strike="noStrike">
                          <a:solidFill>
                            <a:srgbClr val="000000"/>
                          </a:solidFill>
                          <a:effectLst/>
                          <a:latin typeface="Times New Roman" panose="02020603050405020304" pitchFamily="18" charset="0"/>
                        </a:rPr>
                        <a:t>$334.92</a:t>
                      </a:r>
                    </a:p>
                  </a:txBody>
                  <a:tcPr marL="7620" marR="7620" marT="7620" marB="0" anchor="ctr"/>
                </a:tc>
                <a:extLst>
                  <a:ext uri="{0D108BD9-81ED-4DB2-BD59-A6C34878D82A}">
                    <a16:rowId xmlns:a16="http://schemas.microsoft.com/office/drawing/2014/main" val="3158874927"/>
                  </a:ext>
                </a:extLst>
              </a:tr>
              <a:tr h="575679">
                <a:tc>
                  <a:txBody>
                    <a:bodyPr/>
                    <a:lstStyle/>
                    <a:p>
                      <a:pPr algn="l" rtl="0" fontAlgn="ctr"/>
                      <a:r>
                        <a:rPr lang="en-US" sz="1400" b="1" i="0" u="none" strike="noStrike">
                          <a:solidFill>
                            <a:srgbClr val="000000"/>
                          </a:solidFill>
                          <a:effectLst/>
                          <a:latin typeface="Times New Roman" panose="02020603050405020304" pitchFamily="18" charset="0"/>
                        </a:rPr>
                        <a:t>MAC-P-NCI</a:t>
                      </a:r>
                    </a:p>
                  </a:txBody>
                  <a:tcPr marL="7620" marR="7620" marT="7620" marB="0" anchor="ctr"/>
                </a:tc>
                <a:tc>
                  <a:txBody>
                    <a:bodyPr/>
                    <a:lstStyle/>
                    <a:p>
                      <a:pPr algn="l" rtl="0" fontAlgn="ctr"/>
                      <a:r>
                        <a:rPr lang="en-US" sz="1400" b="0" i="0" u="none" strike="noStrike">
                          <a:solidFill>
                            <a:srgbClr val="000000"/>
                          </a:solidFill>
                          <a:effectLst/>
                          <a:latin typeface="Times New Roman" panose="02020603050405020304" pitchFamily="18" charset="0"/>
                        </a:rPr>
                        <a:t>Unlisted CPT Code</a:t>
                      </a:r>
                    </a:p>
                  </a:txBody>
                  <a:tcPr marL="7620" marR="7620" marT="7620" marB="0" anchor="ctr"/>
                </a:tc>
                <a:tc>
                  <a:txBody>
                    <a:bodyPr/>
                    <a:lstStyle/>
                    <a:p>
                      <a:pPr algn="ctr" rtl="0" fontAlgn="ctr"/>
                      <a:r>
                        <a:rPr lang="en-US" sz="1400" b="0" i="0" u="none" strike="noStrike">
                          <a:solidFill>
                            <a:srgbClr val="000000"/>
                          </a:solidFill>
                          <a:effectLst/>
                          <a:latin typeface="Times New Roman" panose="02020603050405020304" pitchFamily="18" charset="0"/>
                        </a:rPr>
                        <a:t>1</a:t>
                      </a:r>
                    </a:p>
                  </a:txBody>
                  <a:tcPr marL="7620" marR="7620" marT="7620" marB="0" anchor="ctr"/>
                </a:tc>
                <a:tc>
                  <a:txBody>
                    <a:bodyPr/>
                    <a:lstStyle/>
                    <a:p>
                      <a:pPr algn="l" rtl="0" fontAlgn="ctr"/>
                      <a:r>
                        <a:rPr lang="en-US" sz="1400" b="0" i="0" u="none" strike="noStrike">
                          <a:solidFill>
                            <a:srgbClr val="000000"/>
                          </a:solidFill>
                          <a:effectLst/>
                          <a:latin typeface="Times New Roman" panose="02020603050405020304" pitchFamily="18" charset="0"/>
                        </a:rPr>
                        <a:t>Auditor Decision</a:t>
                      </a:r>
                    </a:p>
                  </a:txBody>
                  <a:tcPr marL="7620" marR="7620" marT="7620" marB="0" anchor="ctr"/>
                </a:tc>
                <a:tc>
                  <a:txBody>
                    <a:bodyPr/>
                    <a:lstStyle/>
                    <a:p>
                      <a:pPr algn="l" rtl="0" fontAlgn="ctr"/>
                      <a:r>
                        <a:rPr lang="en-US" sz="1400" b="0" i="0" u="none" strike="noStrike">
                          <a:solidFill>
                            <a:srgbClr val="000000"/>
                          </a:solidFill>
                          <a:effectLst/>
                          <a:latin typeface="Times New Roman" panose="02020603050405020304" pitchFamily="18" charset="0"/>
                        </a:rPr>
                        <a:t>$0.00</a:t>
                      </a:r>
                    </a:p>
                  </a:txBody>
                  <a:tcPr marL="7620" marR="7620" marT="7620" marB="0" anchor="ctr"/>
                </a:tc>
                <a:extLst>
                  <a:ext uri="{0D108BD9-81ED-4DB2-BD59-A6C34878D82A}">
                    <a16:rowId xmlns:a16="http://schemas.microsoft.com/office/drawing/2014/main" val="1896995932"/>
                  </a:ext>
                </a:extLst>
              </a:tr>
              <a:tr h="575679">
                <a:tc>
                  <a:txBody>
                    <a:bodyPr/>
                    <a:lstStyle/>
                    <a:p>
                      <a:pPr algn="l" rtl="0" fontAlgn="ctr"/>
                      <a:r>
                        <a:rPr lang="en-US" sz="1400" b="1" i="0" u="none" strike="noStrike">
                          <a:solidFill>
                            <a:srgbClr val="000000"/>
                          </a:solidFill>
                          <a:effectLst/>
                          <a:latin typeface="Times New Roman" panose="02020603050405020304" pitchFamily="18" charset="0"/>
                        </a:rPr>
                        <a:t>MAC-P-NGS</a:t>
                      </a:r>
                    </a:p>
                  </a:txBody>
                  <a:tcPr marL="7620" marR="7620" marT="7620" marB="0" anchor="ctr"/>
                </a:tc>
                <a:tc>
                  <a:txBody>
                    <a:bodyPr/>
                    <a:lstStyle/>
                    <a:p>
                      <a:pPr algn="l" rtl="0" fontAlgn="ctr"/>
                      <a:r>
                        <a:rPr lang="en-US" sz="1400" b="0" i="0" u="none" strike="noStrike">
                          <a:solidFill>
                            <a:srgbClr val="000000"/>
                          </a:solidFill>
                          <a:effectLst/>
                          <a:latin typeface="Times New Roman" panose="02020603050405020304" pitchFamily="18" charset="0"/>
                        </a:rPr>
                        <a:t>Anesthesia Record-1</a:t>
                      </a:r>
                      <a:br>
                        <a:rPr lang="en-US" sz="1400" b="0" i="0" u="none" strike="noStrike">
                          <a:solidFill>
                            <a:srgbClr val="000000"/>
                          </a:solidFill>
                          <a:effectLst/>
                          <a:latin typeface="Times New Roman" panose="02020603050405020304" pitchFamily="18" charset="0"/>
                        </a:rPr>
                      </a:br>
                      <a:r>
                        <a:rPr lang="en-US" sz="1400" b="0" i="0" u="none" strike="noStrike">
                          <a:solidFill>
                            <a:srgbClr val="000000"/>
                          </a:solidFill>
                          <a:effectLst/>
                          <a:latin typeface="Times New Roman" panose="02020603050405020304" pitchFamily="18" charset="0"/>
                        </a:rPr>
                        <a:t>Critical Care Documentation-1</a:t>
                      </a:r>
                      <a:br>
                        <a:rPr lang="en-US" sz="1400" b="0" i="0" u="none" strike="noStrike">
                          <a:solidFill>
                            <a:srgbClr val="000000"/>
                          </a:solidFill>
                          <a:effectLst/>
                          <a:latin typeface="Times New Roman" panose="02020603050405020304" pitchFamily="18" charset="0"/>
                        </a:rPr>
                      </a:br>
                      <a:r>
                        <a:rPr lang="en-US" sz="1400" b="0" i="0" u="none" strike="noStrike">
                          <a:solidFill>
                            <a:srgbClr val="000000"/>
                          </a:solidFill>
                          <a:effectLst/>
                          <a:latin typeface="Times New Roman" panose="02020603050405020304" pitchFamily="18" charset="0"/>
                        </a:rPr>
                        <a:t>Modifier 53 - Discontinued-7</a:t>
                      </a:r>
                      <a:br>
                        <a:rPr lang="en-US" sz="1400" b="0" i="0" u="none" strike="noStrike">
                          <a:solidFill>
                            <a:srgbClr val="000000"/>
                          </a:solidFill>
                          <a:effectLst/>
                          <a:latin typeface="Times New Roman" panose="02020603050405020304" pitchFamily="18" charset="0"/>
                        </a:rPr>
                      </a:br>
                      <a:r>
                        <a:rPr lang="en-US" sz="1400" b="0" i="0" u="none" strike="noStrike">
                          <a:solidFill>
                            <a:srgbClr val="000000"/>
                          </a:solidFill>
                          <a:effectLst/>
                          <a:latin typeface="Times New Roman" panose="02020603050405020304" pitchFamily="18" charset="0"/>
                        </a:rPr>
                        <a:t>Modifier 62 - Co-surgeon-27</a:t>
                      </a:r>
                      <a:br>
                        <a:rPr lang="en-US" sz="1400" b="0" i="0" u="none" strike="noStrike">
                          <a:solidFill>
                            <a:srgbClr val="000000"/>
                          </a:solidFill>
                          <a:effectLst/>
                          <a:latin typeface="Times New Roman" panose="02020603050405020304" pitchFamily="18" charset="0"/>
                        </a:rPr>
                      </a:br>
                      <a:r>
                        <a:rPr lang="en-US" sz="1400" b="0" i="0" u="none" strike="noStrike">
                          <a:solidFill>
                            <a:srgbClr val="000000"/>
                          </a:solidFill>
                          <a:effectLst/>
                          <a:latin typeface="Times New Roman" panose="02020603050405020304" pitchFamily="18" charset="0"/>
                        </a:rPr>
                        <a:t>Op Rpt w/Pathology-13</a:t>
                      </a:r>
                      <a:br>
                        <a:rPr lang="en-US" sz="1400" b="0" i="0" u="none" strike="noStrike">
                          <a:solidFill>
                            <a:srgbClr val="000000"/>
                          </a:solidFill>
                          <a:effectLst/>
                          <a:latin typeface="Times New Roman" panose="02020603050405020304" pitchFamily="18" charset="0"/>
                        </a:rPr>
                      </a:br>
                      <a:r>
                        <a:rPr lang="en-US" sz="1400" b="0" i="0" u="none" strike="noStrike">
                          <a:solidFill>
                            <a:srgbClr val="000000"/>
                          </a:solidFill>
                          <a:effectLst/>
                          <a:latin typeface="Times New Roman" panose="02020603050405020304" pitchFamily="18" charset="0"/>
                        </a:rPr>
                        <a:t>Operative &amp; Pathology Report-2</a:t>
                      </a:r>
                      <a:br>
                        <a:rPr lang="en-US" sz="1400" b="0" i="0" u="none" strike="noStrike">
                          <a:solidFill>
                            <a:srgbClr val="000000"/>
                          </a:solidFill>
                          <a:effectLst/>
                          <a:latin typeface="Times New Roman" panose="02020603050405020304" pitchFamily="18" charset="0"/>
                        </a:rPr>
                      </a:br>
                      <a:r>
                        <a:rPr lang="en-US" sz="1400" b="0" i="0" u="none" strike="noStrike">
                          <a:solidFill>
                            <a:srgbClr val="000000"/>
                          </a:solidFill>
                          <a:effectLst/>
                          <a:latin typeface="Times New Roman" panose="02020603050405020304" pitchFamily="18" charset="0"/>
                        </a:rPr>
                        <a:t>Other-12</a:t>
                      </a:r>
                      <a:br>
                        <a:rPr lang="en-US" sz="1400" b="0" i="0" u="none" strike="noStrike">
                          <a:solidFill>
                            <a:srgbClr val="000000"/>
                          </a:solidFill>
                          <a:effectLst/>
                          <a:latin typeface="Times New Roman" panose="02020603050405020304" pitchFamily="18" charset="0"/>
                        </a:rPr>
                      </a:br>
                      <a:r>
                        <a:rPr lang="en-US" sz="1400" b="0" i="0" u="none" strike="noStrike">
                          <a:solidFill>
                            <a:srgbClr val="000000"/>
                          </a:solidFill>
                          <a:effectLst/>
                          <a:latin typeface="Times New Roman" panose="02020603050405020304" pitchFamily="18" charset="0"/>
                        </a:rPr>
                        <a:t>Unlisted CPT Code-42</a:t>
                      </a:r>
                    </a:p>
                  </a:txBody>
                  <a:tcPr marL="7620" marR="7620" marT="7620" marB="0" anchor="ctr"/>
                </a:tc>
                <a:tc>
                  <a:txBody>
                    <a:bodyPr/>
                    <a:lstStyle/>
                    <a:p>
                      <a:pPr algn="ctr" rtl="0" fontAlgn="ctr"/>
                      <a:r>
                        <a:rPr lang="en-US" sz="1400" b="0" i="0" u="none" strike="noStrike">
                          <a:solidFill>
                            <a:srgbClr val="000000"/>
                          </a:solidFill>
                          <a:effectLst/>
                          <a:latin typeface="Times New Roman" panose="02020603050405020304" pitchFamily="18" charset="0"/>
                        </a:rPr>
                        <a:t>105</a:t>
                      </a:r>
                    </a:p>
                  </a:txBody>
                  <a:tcPr marL="7620" marR="7620" marT="7620" marB="0" anchor="ctr"/>
                </a:tc>
                <a:tc>
                  <a:txBody>
                    <a:bodyPr/>
                    <a:lstStyle/>
                    <a:p>
                      <a:pPr algn="l" rtl="0" fontAlgn="ctr"/>
                      <a:r>
                        <a:rPr lang="en-US" sz="1400" b="0" i="0" u="none" strike="noStrike">
                          <a:solidFill>
                            <a:srgbClr val="000000"/>
                          </a:solidFill>
                          <a:effectLst/>
                          <a:latin typeface="Times New Roman" panose="02020603050405020304" pitchFamily="18" charset="0"/>
                        </a:rPr>
                        <a:t>Auditor Decision</a:t>
                      </a:r>
                    </a:p>
                  </a:txBody>
                  <a:tcPr marL="7620" marR="7620" marT="7620" marB="0" anchor="ctr"/>
                </a:tc>
                <a:tc>
                  <a:txBody>
                    <a:bodyPr/>
                    <a:lstStyle/>
                    <a:p>
                      <a:pPr algn="l" rtl="0" fontAlgn="ctr"/>
                      <a:r>
                        <a:rPr lang="en-US" sz="1400" b="0" i="0" u="none" strike="noStrike" dirty="0">
                          <a:solidFill>
                            <a:srgbClr val="000000"/>
                          </a:solidFill>
                          <a:effectLst/>
                          <a:latin typeface="Times New Roman" panose="02020603050405020304" pitchFamily="18" charset="0"/>
                        </a:rPr>
                        <a:t>$0.00</a:t>
                      </a:r>
                    </a:p>
                  </a:txBody>
                  <a:tcPr marL="7620" marR="7620" marT="7620" marB="0" anchor="ctr"/>
                </a:tc>
                <a:extLst>
                  <a:ext uri="{0D108BD9-81ED-4DB2-BD59-A6C34878D82A}">
                    <a16:rowId xmlns:a16="http://schemas.microsoft.com/office/drawing/2014/main" val="1644742996"/>
                  </a:ext>
                </a:extLst>
              </a:tr>
              <a:tr h="575679">
                <a:tc>
                  <a:txBody>
                    <a:bodyPr/>
                    <a:lstStyle/>
                    <a:p>
                      <a:pPr algn="l" rtl="0" fontAlgn="ctr"/>
                      <a:r>
                        <a:rPr lang="en-US" sz="1400" b="1" i="0" u="none" strike="noStrike">
                          <a:solidFill>
                            <a:srgbClr val="000000"/>
                          </a:solidFill>
                          <a:effectLst/>
                          <a:latin typeface="Times New Roman" panose="02020603050405020304" pitchFamily="18" charset="0"/>
                        </a:rPr>
                        <a:t>MAC-P-No Assigned Auditor</a:t>
                      </a:r>
                    </a:p>
                  </a:txBody>
                  <a:tcPr marL="7620" marR="7620" marT="7620" marB="0" anchor="ctr"/>
                </a:tc>
                <a:tc>
                  <a:txBody>
                    <a:bodyPr/>
                    <a:lstStyle/>
                    <a:p>
                      <a:pPr algn="l" rtl="0" fontAlgn="ctr"/>
                      <a:r>
                        <a:rPr lang="en-US" sz="1400" b="0" i="0" u="none" strike="noStrike">
                          <a:solidFill>
                            <a:srgbClr val="000000"/>
                          </a:solidFill>
                          <a:effectLst/>
                          <a:latin typeface="Times New Roman" panose="02020603050405020304" pitchFamily="18" charset="0"/>
                        </a:rPr>
                        <a:t>Modifier 62 - Co-surgeon-1</a:t>
                      </a:r>
                    </a:p>
                  </a:txBody>
                  <a:tcPr marL="7620" marR="7620" marT="7620" marB="0" anchor="ctr"/>
                </a:tc>
                <a:tc>
                  <a:txBody>
                    <a:bodyPr/>
                    <a:lstStyle/>
                    <a:p>
                      <a:pPr algn="ctr" rtl="0" fontAlgn="ctr"/>
                      <a:r>
                        <a:rPr lang="en-US" sz="1400" b="0" i="0" u="none" strike="noStrike">
                          <a:solidFill>
                            <a:srgbClr val="000000"/>
                          </a:solidFill>
                          <a:effectLst/>
                          <a:latin typeface="Times New Roman" panose="02020603050405020304" pitchFamily="18" charset="0"/>
                        </a:rPr>
                        <a:t>1</a:t>
                      </a:r>
                    </a:p>
                  </a:txBody>
                  <a:tcPr marL="7620" marR="7620" marT="7620" marB="0" anchor="ctr"/>
                </a:tc>
                <a:tc>
                  <a:txBody>
                    <a:bodyPr/>
                    <a:lstStyle/>
                    <a:p>
                      <a:pPr algn="l" rtl="0" fontAlgn="ctr"/>
                      <a:r>
                        <a:rPr lang="en-US" sz="1400" b="0" i="0" u="none" strike="noStrike">
                          <a:solidFill>
                            <a:srgbClr val="000000"/>
                          </a:solidFill>
                          <a:effectLst/>
                          <a:latin typeface="Times New Roman" panose="02020603050405020304" pitchFamily="18" charset="0"/>
                        </a:rPr>
                        <a:t>Auditor Decision</a:t>
                      </a:r>
                    </a:p>
                  </a:txBody>
                  <a:tcPr marL="7620" marR="7620" marT="7620" marB="0" anchor="ctr"/>
                </a:tc>
                <a:tc>
                  <a:txBody>
                    <a:bodyPr/>
                    <a:lstStyle/>
                    <a:p>
                      <a:pPr algn="l" rtl="0" fontAlgn="ctr"/>
                      <a:r>
                        <a:rPr lang="en-US" sz="1400" b="0" i="0" u="none" strike="noStrike">
                          <a:solidFill>
                            <a:srgbClr val="000000"/>
                          </a:solidFill>
                          <a:effectLst/>
                          <a:latin typeface="Times New Roman" panose="02020603050405020304" pitchFamily="18" charset="0"/>
                        </a:rPr>
                        <a:t>$0.00</a:t>
                      </a:r>
                    </a:p>
                  </a:txBody>
                  <a:tcPr marL="7620" marR="7620" marT="7620" marB="0" anchor="ctr"/>
                </a:tc>
                <a:extLst>
                  <a:ext uri="{0D108BD9-81ED-4DB2-BD59-A6C34878D82A}">
                    <a16:rowId xmlns:a16="http://schemas.microsoft.com/office/drawing/2014/main" val="2817855181"/>
                  </a:ext>
                </a:extLst>
              </a:tr>
              <a:tr h="575679">
                <a:tc>
                  <a:txBody>
                    <a:bodyPr/>
                    <a:lstStyle/>
                    <a:p>
                      <a:pPr algn="l" rtl="0" fontAlgn="ctr"/>
                      <a:r>
                        <a:rPr lang="en-US" sz="1400" b="1" i="0" u="none" strike="noStrike">
                          <a:solidFill>
                            <a:srgbClr val="000000"/>
                          </a:solidFill>
                          <a:effectLst/>
                          <a:latin typeface="Times New Roman" panose="02020603050405020304" pitchFamily="18" charset="0"/>
                        </a:rPr>
                        <a:t>Post-Pay Review-Noridian</a:t>
                      </a:r>
                    </a:p>
                  </a:txBody>
                  <a:tcPr marL="7620" marR="7620" marT="7620" marB="0" anchor="ctr"/>
                </a:tc>
                <a:tc>
                  <a:txBody>
                    <a:bodyPr/>
                    <a:lstStyle/>
                    <a:p>
                      <a:pPr algn="l" rtl="0" fontAlgn="ctr"/>
                      <a:r>
                        <a:rPr lang="en-US" sz="1400" b="0" i="0" u="none" strike="noStrike">
                          <a:solidFill>
                            <a:srgbClr val="000000"/>
                          </a:solidFill>
                          <a:effectLst/>
                          <a:latin typeface="Times New Roman" panose="02020603050405020304" pitchFamily="18" charset="0"/>
                        </a:rPr>
                        <a:t>Post-Pay Review</a:t>
                      </a:r>
                    </a:p>
                  </a:txBody>
                  <a:tcPr marL="7620" marR="7620" marT="7620" marB="0" anchor="ctr"/>
                </a:tc>
                <a:tc>
                  <a:txBody>
                    <a:bodyPr/>
                    <a:lstStyle/>
                    <a:p>
                      <a:pPr algn="ctr" rtl="0" fontAlgn="ctr"/>
                      <a:r>
                        <a:rPr lang="en-US" sz="1400" b="0" i="0" u="none" strike="noStrike">
                          <a:solidFill>
                            <a:srgbClr val="000000"/>
                          </a:solidFill>
                          <a:effectLst/>
                          <a:latin typeface="Times New Roman" panose="02020603050405020304" pitchFamily="18" charset="0"/>
                        </a:rPr>
                        <a:t>3</a:t>
                      </a:r>
                    </a:p>
                  </a:txBody>
                  <a:tcPr marL="7620" marR="7620" marT="7620" marB="0" anchor="ctr"/>
                </a:tc>
                <a:tc>
                  <a:txBody>
                    <a:bodyPr/>
                    <a:lstStyle/>
                    <a:p>
                      <a:pPr algn="l" rtl="0" fontAlgn="ctr"/>
                      <a:r>
                        <a:rPr lang="en-US" sz="1400" b="0" i="0" u="none" strike="noStrike">
                          <a:solidFill>
                            <a:srgbClr val="000000"/>
                          </a:solidFill>
                          <a:effectLst/>
                          <a:latin typeface="Times New Roman" panose="02020603050405020304" pitchFamily="18" charset="0"/>
                        </a:rPr>
                        <a:t>Auditor Decision</a:t>
                      </a:r>
                    </a:p>
                  </a:txBody>
                  <a:tcPr marL="7620" marR="7620" marT="7620" marB="0" anchor="ctr"/>
                </a:tc>
                <a:tc>
                  <a:txBody>
                    <a:bodyPr/>
                    <a:lstStyle/>
                    <a:p>
                      <a:pPr algn="l" rtl="0" fontAlgn="ctr"/>
                      <a:r>
                        <a:rPr lang="en-US" sz="1400" b="0" i="0" u="none" strike="noStrike">
                          <a:solidFill>
                            <a:srgbClr val="000000"/>
                          </a:solidFill>
                          <a:effectLst/>
                          <a:latin typeface="Times New Roman" panose="02020603050405020304" pitchFamily="18" charset="0"/>
                        </a:rPr>
                        <a:t>$461.17</a:t>
                      </a:r>
                    </a:p>
                  </a:txBody>
                  <a:tcPr marL="7620" marR="7620" marT="7620" marB="0" anchor="ctr"/>
                </a:tc>
                <a:extLst>
                  <a:ext uri="{0D108BD9-81ED-4DB2-BD59-A6C34878D82A}">
                    <a16:rowId xmlns:a16="http://schemas.microsoft.com/office/drawing/2014/main" val="3932032050"/>
                  </a:ext>
                </a:extLst>
              </a:tr>
              <a:tr h="575679">
                <a:tc>
                  <a:txBody>
                    <a:bodyPr/>
                    <a:lstStyle/>
                    <a:p>
                      <a:pPr algn="l" rtl="0" fontAlgn="ctr"/>
                      <a:r>
                        <a:rPr lang="en-US" sz="1400" b="1" i="0" u="none" strike="noStrike">
                          <a:solidFill>
                            <a:srgbClr val="000000"/>
                          </a:solidFill>
                          <a:effectLst/>
                          <a:latin typeface="Times New Roman" panose="02020603050405020304" pitchFamily="18" charset="0"/>
                        </a:rPr>
                        <a:t>RAC-A-Cotiviti</a:t>
                      </a:r>
                    </a:p>
                  </a:txBody>
                  <a:tcPr marL="7620" marR="7620" marT="7620" marB="0" anchor="ctr"/>
                </a:tc>
                <a:tc>
                  <a:txBody>
                    <a:bodyPr/>
                    <a:lstStyle/>
                    <a:p>
                      <a:pPr algn="l" rtl="0" fontAlgn="ctr"/>
                      <a:r>
                        <a:rPr lang="en-US" sz="1400" b="0" i="0" u="none" strike="noStrike">
                          <a:solidFill>
                            <a:srgbClr val="000000"/>
                          </a:solidFill>
                          <a:effectLst/>
                          <a:latin typeface="Times New Roman" panose="02020603050405020304" pitchFamily="18" charset="0"/>
                        </a:rPr>
                        <a:t>CPT Review-2</a:t>
                      </a:r>
                    </a:p>
                  </a:txBody>
                  <a:tcPr marL="7620" marR="7620" marT="7620" marB="0" anchor="ctr"/>
                </a:tc>
                <a:tc>
                  <a:txBody>
                    <a:bodyPr/>
                    <a:lstStyle/>
                    <a:p>
                      <a:pPr algn="ctr" rtl="0" fontAlgn="ctr"/>
                      <a:r>
                        <a:rPr lang="en-US" sz="1400" b="0" i="0" u="none" strike="noStrike">
                          <a:solidFill>
                            <a:srgbClr val="000000"/>
                          </a:solidFill>
                          <a:effectLst/>
                          <a:latin typeface="Times New Roman" panose="02020603050405020304" pitchFamily="18" charset="0"/>
                        </a:rPr>
                        <a:t>2</a:t>
                      </a:r>
                    </a:p>
                  </a:txBody>
                  <a:tcPr marL="7620" marR="7620" marT="7620" marB="0" anchor="ctr"/>
                </a:tc>
                <a:tc>
                  <a:txBody>
                    <a:bodyPr/>
                    <a:lstStyle/>
                    <a:p>
                      <a:pPr algn="l" rtl="0" fontAlgn="ctr"/>
                      <a:r>
                        <a:rPr lang="en-US" sz="1400" b="0" i="0" u="none" strike="noStrike">
                          <a:solidFill>
                            <a:srgbClr val="000000"/>
                          </a:solidFill>
                          <a:effectLst/>
                          <a:latin typeface="Times New Roman" panose="02020603050405020304" pitchFamily="18" charset="0"/>
                        </a:rPr>
                        <a:t>Internal Review (FI)</a:t>
                      </a:r>
                    </a:p>
                  </a:txBody>
                  <a:tcPr marL="7620" marR="7620" marT="7620" marB="0" anchor="ctr"/>
                </a:tc>
                <a:tc>
                  <a:txBody>
                    <a:bodyPr/>
                    <a:lstStyle/>
                    <a:p>
                      <a:pPr algn="l" rtl="0" fontAlgn="ctr"/>
                      <a:r>
                        <a:rPr lang="en-US" sz="1400" b="0" i="0" u="none" strike="noStrike" dirty="0">
                          <a:solidFill>
                            <a:srgbClr val="000000"/>
                          </a:solidFill>
                          <a:effectLst/>
                          <a:latin typeface="Times New Roman" panose="02020603050405020304" pitchFamily="18" charset="0"/>
                        </a:rPr>
                        <a:t>$1,740.29</a:t>
                      </a:r>
                    </a:p>
                  </a:txBody>
                  <a:tcPr marL="7620" marR="7620" marT="7620" marB="0" anchor="ctr"/>
                </a:tc>
                <a:extLst>
                  <a:ext uri="{0D108BD9-81ED-4DB2-BD59-A6C34878D82A}">
                    <a16:rowId xmlns:a16="http://schemas.microsoft.com/office/drawing/2014/main" val="2134889888"/>
                  </a:ext>
                </a:extLst>
              </a:tr>
            </a:tbl>
          </a:graphicData>
        </a:graphic>
      </p:graphicFrame>
    </p:spTree>
    <p:extLst>
      <p:ext uri="{BB962C8B-B14F-4D97-AF65-F5344CB8AC3E}">
        <p14:creationId xmlns:p14="http://schemas.microsoft.com/office/powerpoint/2010/main" val="4031032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Telehealth Regulatory Update</a:t>
            </a: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300"/>
              </a:spcBef>
              <a:spcAft>
                <a:spcPts val="0"/>
              </a:spcAft>
              <a:buClrTx/>
              <a:buSzTx/>
              <a:buFontTx/>
              <a:buNone/>
              <a:tabLst/>
              <a:defRPr/>
            </a:pPr>
            <a:fld id="{2E5DC7CC-A5DA-4CA2-9A99-E089DCEB86AA}" type="slidenum">
              <a:rPr kumimoji="0" lang="en-US" alt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300"/>
                </a:spcBef>
                <a:spcAft>
                  <a:spcPts val="0"/>
                </a:spcAft>
                <a:buClrTx/>
                <a:buSzTx/>
                <a:buFontTx/>
                <a:buNone/>
                <a:tabLst/>
                <a:defRPr/>
              </a:pPr>
              <a:t>3</a:t>
            </a:fld>
            <a:endPar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50220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111C519-9914-4E3F-A262-12E9A0A1EE32}" type="slidenum">
              <a:rPr lang="en-US" smtClean="0"/>
              <a:pPr>
                <a:defRPr/>
              </a:pPr>
              <a:t>30</a:t>
            </a:fld>
            <a:endParaRPr lang="en-US"/>
          </a:p>
        </p:txBody>
      </p:sp>
      <p:sp>
        <p:nvSpPr>
          <p:cNvPr id="5" name="Title 1"/>
          <p:cNvSpPr txBox="1">
            <a:spLocks/>
          </p:cNvSpPr>
          <p:nvPr/>
        </p:nvSpPr>
        <p:spPr>
          <a:xfrm>
            <a:off x="101600" y="122665"/>
            <a:ext cx="10972800" cy="613833"/>
          </a:xfrm>
          <a:prstGeom prst="rect">
            <a:avLst/>
          </a:prstGeom>
        </p:spPr>
        <p:txBody>
          <a:bodyPr/>
          <a:lstStyle>
            <a:lvl1pPr algn="l" rtl="0" fontAlgn="base">
              <a:spcBef>
                <a:spcPct val="0"/>
              </a:spcBef>
              <a:spcAft>
                <a:spcPct val="0"/>
              </a:spcAft>
              <a:defRPr sz="2400" b="1" kern="1200">
                <a:solidFill>
                  <a:schemeClr val="tx2"/>
                </a:solidFill>
                <a:latin typeface="+mn-lt"/>
                <a:ea typeface="+mj-ea"/>
                <a:cs typeface="Times New Roman" panose="02020603050405020304" pitchFamily="18" charset="0"/>
              </a:defRPr>
            </a:lvl1pPr>
            <a:lvl2pPr algn="l" rtl="0" fontAlgn="base">
              <a:spcBef>
                <a:spcPct val="0"/>
              </a:spcBef>
              <a:spcAft>
                <a:spcPct val="0"/>
              </a:spcAft>
              <a:defRPr sz="2400" b="1">
                <a:solidFill>
                  <a:schemeClr val="tx2"/>
                </a:solidFill>
                <a:latin typeface="Arial" charset="0"/>
                <a:cs typeface="Times New Roman" pitchFamily="18" charset="0"/>
              </a:defRPr>
            </a:lvl2pPr>
            <a:lvl3pPr algn="l" rtl="0" fontAlgn="base">
              <a:spcBef>
                <a:spcPct val="0"/>
              </a:spcBef>
              <a:spcAft>
                <a:spcPct val="0"/>
              </a:spcAft>
              <a:defRPr sz="2400" b="1">
                <a:solidFill>
                  <a:schemeClr val="tx2"/>
                </a:solidFill>
                <a:latin typeface="Arial" charset="0"/>
                <a:cs typeface="Times New Roman" pitchFamily="18" charset="0"/>
              </a:defRPr>
            </a:lvl3pPr>
            <a:lvl4pPr algn="l" rtl="0" fontAlgn="base">
              <a:spcBef>
                <a:spcPct val="0"/>
              </a:spcBef>
              <a:spcAft>
                <a:spcPct val="0"/>
              </a:spcAft>
              <a:defRPr sz="2400" b="1">
                <a:solidFill>
                  <a:schemeClr val="tx2"/>
                </a:solidFill>
                <a:latin typeface="Arial" charset="0"/>
                <a:cs typeface="Times New Roman" pitchFamily="18" charset="0"/>
              </a:defRPr>
            </a:lvl4pPr>
            <a:lvl5pPr algn="l" rtl="0" fontAlgn="base">
              <a:spcBef>
                <a:spcPct val="0"/>
              </a:spcBef>
              <a:spcAft>
                <a:spcPct val="0"/>
              </a:spcAft>
              <a:defRPr sz="2400" b="1">
                <a:solidFill>
                  <a:schemeClr val="tx2"/>
                </a:solidFill>
                <a:latin typeface="Arial" charset="0"/>
                <a:cs typeface="Times New Roman" pitchFamily="18" charset="0"/>
              </a:defRPr>
            </a:lvl5pPr>
            <a:lvl6pPr marL="914400" indent="-457200" algn="l" rtl="0" eaLnBrk="1" fontAlgn="base" hangingPunct="1">
              <a:spcBef>
                <a:spcPct val="0"/>
              </a:spcBef>
              <a:spcAft>
                <a:spcPct val="0"/>
              </a:spcAft>
              <a:defRPr sz="2400">
                <a:solidFill>
                  <a:schemeClr val="tx2"/>
                </a:solidFill>
                <a:latin typeface="Times New Roman" pitchFamily="18" charset="0"/>
                <a:cs typeface="Times New Roman" pitchFamily="18" charset="0"/>
              </a:defRPr>
            </a:lvl6pPr>
            <a:lvl7pPr marL="1371600" indent="-457200" algn="l" rtl="0" eaLnBrk="1" fontAlgn="base" hangingPunct="1">
              <a:spcBef>
                <a:spcPct val="0"/>
              </a:spcBef>
              <a:spcAft>
                <a:spcPct val="0"/>
              </a:spcAft>
              <a:defRPr sz="2400">
                <a:solidFill>
                  <a:schemeClr val="tx2"/>
                </a:solidFill>
                <a:latin typeface="Times New Roman" pitchFamily="18" charset="0"/>
                <a:cs typeface="Times New Roman" pitchFamily="18" charset="0"/>
              </a:defRPr>
            </a:lvl7pPr>
            <a:lvl8pPr marL="1828800" indent="-457200" algn="l" rtl="0" eaLnBrk="1" fontAlgn="base" hangingPunct="1">
              <a:spcBef>
                <a:spcPct val="0"/>
              </a:spcBef>
              <a:spcAft>
                <a:spcPct val="0"/>
              </a:spcAft>
              <a:defRPr sz="2400">
                <a:solidFill>
                  <a:schemeClr val="tx2"/>
                </a:solidFill>
                <a:latin typeface="Times New Roman" pitchFamily="18" charset="0"/>
                <a:cs typeface="Times New Roman" pitchFamily="18" charset="0"/>
              </a:defRPr>
            </a:lvl8pPr>
            <a:lvl9pPr marL="2286000" indent="-457200" algn="l" rtl="0" eaLnBrk="1" fontAlgn="base" hangingPunct="1">
              <a:spcBef>
                <a:spcPct val="0"/>
              </a:spcBef>
              <a:spcAft>
                <a:spcPct val="0"/>
              </a:spcAft>
              <a:defRPr sz="2400">
                <a:solidFill>
                  <a:schemeClr val="tx2"/>
                </a:solidFill>
                <a:latin typeface="Times New Roman" pitchFamily="18" charset="0"/>
                <a:cs typeface="Times New Roman" pitchFamily="18" charset="0"/>
              </a:defRPr>
            </a:lvl9pPr>
          </a:lstStyle>
          <a:p>
            <a:r>
              <a:rPr lang="en-US" dirty="0">
                <a:solidFill>
                  <a:schemeClr val="accent1"/>
                </a:solidFill>
                <a:latin typeface="Times New Roman" panose="02020603050405020304" pitchFamily="18" charset="0"/>
                <a:cs typeface="Arial" panose="020B0604020202020204" pitchFamily="34" charset="0"/>
              </a:rPr>
              <a:t>Ingalls: Volume of audited </a:t>
            </a:r>
            <a:r>
              <a:rPr lang="en-US" dirty="0" smtClean="0">
                <a:solidFill>
                  <a:schemeClr val="accent1"/>
                </a:solidFill>
                <a:latin typeface="Times New Roman" panose="02020603050405020304" pitchFamily="18" charset="0"/>
                <a:cs typeface="Arial" panose="020B0604020202020204" pitchFamily="34" charset="0"/>
              </a:rPr>
              <a:t>accounts Quarter 2 FY22</a:t>
            </a:r>
            <a:endParaRPr lang="en-US" dirty="0">
              <a:solidFill>
                <a:schemeClr val="accent1"/>
              </a:solidFill>
              <a:latin typeface="Times New Roman" panose="02020603050405020304" pitchFamily="18" charset="0"/>
              <a:cs typeface="Arial" panose="020B060402020202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407960385"/>
              </p:ext>
            </p:extLst>
          </p:nvPr>
        </p:nvGraphicFramePr>
        <p:xfrm>
          <a:off x="101600" y="736497"/>
          <a:ext cx="7670800" cy="48884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1734786523"/>
              </p:ext>
            </p:extLst>
          </p:nvPr>
        </p:nvGraphicFramePr>
        <p:xfrm>
          <a:off x="6026727" y="2189017"/>
          <a:ext cx="5929745" cy="40732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86221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397" y="162982"/>
            <a:ext cx="10972800" cy="613833"/>
          </a:xfrm>
        </p:spPr>
        <p:txBody>
          <a:bodyPr/>
          <a:lstStyle/>
          <a:p>
            <a:r>
              <a:rPr lang="en-US" sz="2400" dirty="0" smtClean="0">
                <a:latin typeface="Times New Roman" panose="02020603050405020304" pitchFamily="18" charset="0"/>
              </a:rPr>
              <a:t>Ingalls: Audit Status</a:t>
            </a:r>
            <a:endParaRPr lang="en-US" sz="2400" dirty="0">
              <a:latin typeface="Times New Roman" panose="02020603050405020304" pitchFamily="18" charset="0"/>
            </a:endParaRPr>
          </a:p>
        </p:txBody>
      </p:sp>
      <p:sp>
        <p:nvSpPr>
          <p:cNvPr id="4" name="Slide Number Placeholder 3"/>
          <p:cNvSpPr>
            <a:spLocks noGrp="1"/>
          </p:cNvSpPr>
          <p:nvPr>
            <p:ph type="sldNum" sz="quarter" idx="11"/>
          </p:nvPr>
        </p:nvSpPr>
        <p:spPr/>
        <p:txBody>
          <a:bodyPr/>
          <a:lstStyle/>
          <a:p>
            <a:pPr>
              <a:defRPr/>
            </a:pPr>
            <a:fld id="{FDA099CA-0110-4FC1-AFC1-C7BBBFFB085C}" type="slidenum">
              <a:rPr lang="en-US" smtClean="0"/>
              <a:pPr>
                <a:defRPr/>
              </a:pPr>
              <a:t>31</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4035285367"/>
              </p:ext>
            </p:extLst>
          </p:nvPr>
        </p:nvGraphicFramePr>
        <p:xfrm>
          <a:off x="489397" y="789899"/>
          <a:ext cx="11239190" cy="4738064"/>
        </p:xfrm>
        <a:graphic>
          <a:graphicData uri="http://schemas.openxmlformats.org/drawingml/2006/table">
            <a:tbl>
              <a:tblPr firstRow="1" bandRow="1">
                <a:tableStyleId>{5C22544A-7EE6-4342-B048-85BDC9FD1C3A}</a:tableStyleId>
              </a:tblPr>
              <a:tblGrid>
                <a:gridCol w="2247838">
                  <a:extLst>
                    <a:ext uri="{9D8B030D-6E8A-4147-A177-3AD203B41FA5}">
                      <a16:colId xmlns:a16="http://schemas.microsoft.com/office/drawing/2014/main" val="3198066461"/>
                    </a:ext>
                  </a:extLst>
                </a:gridCol>
                <a:gridCol w="2247838">
                  <a:extLst>
                    <a:ext uri="{9D8B030D-6E8A-4147-A177-3AD203B41FA5}">
                      <a16:colId xmlns:a16="http://schemas.microsoft.com/office/drawing/2014/main" val="3828249756"/>
                    </a:ext>
                  </a:extLst>
                </a:gridCol>
                <a:gridCol w="2247838">
                  <a:extLst>
                    <a:ext uri="{9D8B030D-6E8A-4147-A177-3AD203B41FA5}">
                      <a16:colId xmlns:a16="http://schemas.microsoft.com/office/drawing/2014/main" val="2651272144"/>
                    </a:ext>
                  </a:extLst>
                </a:gridCol>
                <a:gridCol w="2247838">
                  <a:extLst>
                    <a:ext uri="{9D8B030D-6E8A-4147-A177-3AD203B41FA5}">
                      <a16:colId xmlns:a16="http://schemas.microsoft.com/office/drawing/2014/main" val="2896629132"/>
                    </a:ext>
                  </a:extLst>
                </a:gridCol>
                <a:gridCol w="2247838">
                  <a:extLst>
                    <a:ext uri="{9D8B030D-6E8A-4147-A177-3AD203B41FA5}">
                      <a16:colId xmlns:a16="http://schemas.microsoft.com/office/drawing/2014/main" val="1394500655"/>
                    </a:ext>
                  </a:extLst>
                </a:gridCol>
              </a:tblGrid>
              <a:tr h="836466">
                <a:tc>
                  <a:txBody>
                    <a:bodyPr/>
                    <a:lstStyle/>
                    <a:p>
                      <a:pPr algn="ctr" rtl="0" fontAlgn="ctr"/>
                      <a:r>
                        <a:rPr lang="en-US" sz="1600" b="1" i="0" u="none" strike="noStrike" dirty="0">
                          <a:effectLst/>
                          <a:latin typeface="Times New Roman" panose="02020603050405020304" pitchFamily="18" charset="0"/>
                        </a:rPr>
                        <a:t>Auditor</a:t>
                      </a:r>
                    </a:p>
                  </a:txBody>
                  <a:tcPr marL="7620" marR="7620" marT="7620" marB="0" anchor="ctr"/>
                </a:tc>
                <a:tc>
                  <a:txBody>
                    <a:bodyPr/>
                    <a:lstStyle/>
                    <a:p>
                      <a:pPr algn="ctr" rtl="0" fontAlgn="ctr"/>
                      <a:r>
                        <a:rPr lang="en-US" sz="1600" b="1" i="0" u="none" strike="noStrike">
                          <a:effectLst/>
                          <a:latin typeface="Times New Roman" panose="02020603050405020304" pitchFamily="18" charset="0"/>
                        </a:rPr>
                        <a:t>Audit Reason</a:t>
                      </a:r>
                    </a:p>
                  </a:txBody>
                  <a:tcPr marL="7620" marR="7620" marT="7620" marB="0" anchor="ctr"/>
                </a:tc>
                <a:tc>
                  <a:txBody>
                    <a:bodyPr/>
                    <a:lstStyle/>
                    <a:p>
                      <a:pPr algn="ctr" rtl="0" fontAlgn="ctr"/>
                      <a:r>
                        <a:rPr lang="en-US" sz="1600" b="1" i="0" u="none" strike="noStrike">
                          <a:effectLst/>
                          <a:latin typeface="Times New Roman" panose="02020603050405020304" pitchFamily="18" charset="0"/>
                        </a:rPr>
                        <a:t>Accounts</a:t>
                      </a:r>
                    </a:p>
                  </a:txBody>
                  <a:tcPr marL="7620" marR="7620" marT="7620" marB="0" anchor="ctr"/>
                </a:tc>
                <a:tc>
                  <a:txBody>
                    <a:bodyPr/>
                    <a:lstStyle/>
                    <a:p>
                      <a:pPr algn="ctr" rtl="0" fontAlgn="ctr"/>
                      <a:r>
                        <a:rPr lang="en-US" sz="1600" b="1" i="0" u="none" strike="noStrike">
                          <a:effectLst/>
                          <a:latin typeface="Times New Roman" panose="02020603050405020304" pitchFamily="18" charset="0"/>
                        </a:rPr>
                        <a:t>Status</a:t>
                      </a:r>
                    </a:p>
                  </a:txBody>
                  <a:tcPr marL="7620" marR="7620" marT="7620" marB="0" anchor="ctr"/>
                </a:tc>
                <a:tc>
                  <a:txBody>
                    <a:bodyPr/>
                    <a:lstStyle/>
                    <a:p>
                      <a:pPr algn="ctr" rtl="0" fontAlgn="ctr"/>
                      <a:r>
                        <a:rPr lang="en-US" sz="1600" b="1" i="0" u="none" strike="noStrike">
                          <a:effectLst/>
                          <a:latin typeface="Times New Roman" panose="02020603050405020304" pitchFamily="18" charset="0"/>
                        </a:rPr>
                        <a:t>Financial Risk</a:t>
                      </a:r>
                    </a:p>
                  </a:txBody>
                  <a:tcPr marL="7620" marR="7620" marT="7620" marB="0" anchor="ctr"/>
                </a:tc>
                <a:extLst>
                  <a:ext uri="{0D108BD9-81ED-4DB2-BD59-A6C34878D82A}">
                    <a16:rowId xmlns:a16="http://schemas.microsoft.com/office/drawing/2014/main" val="1493809166"/>
                  </a:ext>
                </a:extLst>
              </a:tr>
              <a:tr h="836466">
                <a:tc>
                  <a:txBody>
                    <a:bodyPr/>
                    <a:lstStyle/>
                    <a:p>
                      <a:pPr algn="ctr" rtl="0" fontAlgn="ctr"/>
                      <a:r>
                        <a:rPr lang="en-US" sz="1600" b="1" i="0" u="none" strike="noStrike">
                          <a:effectLst/>
                          <a:latin typeface="Times New Roman" panose="02020603050405020304" pitchFamily="18" charset="0"/>
                        </a:rPr>
                        <a:t>CERT-CMS</a:t>
                      </a:r>
                    </a:p>
                  </a:txBody>
                  <a:tcPr marL="7620" marR="7620" marT="7620" marB="0" anchor="ctr"/>
                </a:tc>
                <a:tc>
                  <a:txBody>
                    <a:bodyPr/>
                    <a:lstStyle/>
                    <a:p>
                      <a:pPr algn="ctr" rtl="0" fontAlgn="ctr"/>
                      <a:r>
                        <a:rPr lang="en-US" sz="1600" b="0" i="0" u="none" strike="noStrike">
                          <a:effectLst/>
                          <a:latin typeface="Times New Roman" panose="02020603050405020304" pitchFamily="18" charset="0"/>
                        </a:rPr>
                        <a:t>Post-payment review</a:t>
                      </a:r>
                    </a:p>
                  </a:txBody>
                  <a:tcPr marL="7620" marR="7620" marT="7620" marB="0" anchor="ctr"/>
                </a:tc>
                <a:tc>
                  <a:txBody>
                    <a:bodyPr/>
                    <a:lstStyle/>
                    <a:p>
                      <a:pPr algn="ctr" rtl="0" fontAlgn="ctr"/>
                      <a:r>
                        <a:rPr lang="en-US" sz="1600" b="0" i="0" u="none" strike="noStrike">
                          <a:effectLst/>
                          <a:latin typeface="Times New Roman" panose="02020603050405020304" pitchFamily="18" charset="0"/>
                        </a:rPr>
                        <a:t>1</a:t>
                      </a:r>
                    </a:p>
                  </a:txBody>
                  <a:tcPr marL="7620" marR="7620" marT="7620" marB="0" anchor="ctr"/>
                </a:tc>
                <a:tc>
                  <a:txBody>
                    <a:bodyPr/>
                    <a:lstStyle/>
                    <a:p>
                      <a:pPr algn="ctr" rtl="0" fontAlgn="ctr"/>
                      <a:r>
                        <a:rPr lang="en-US" sz="1600" b="0" i="0" u="none" strike="noStrike">
                          <a:effectLst/>
                          <a:latin typeface="Times New Roman" panose="02020603050405020304" pitchFamily="18" charset="0"/>
                        </a:rPr>
                        <a:t>Auditor decision-1</a:t>
                      </a:r>
                    </a:p>
                  </a:txBody>
                  <a:tcPr marL="7620" marR="7620" marT="7620" marB="0" anchor="ctr"/>
                </a:tc>
                <a:tc>
                  <a:txBody>
                    <a:bodyPr/>
                    <a:lstStyle/>
                    <a:p>
                      <a:pPr algn="ctr" rtl="0" fontAlgn="ctr"/>
                      <a:r>
                        <a:rPr lang="en-US" sz="1600" b="0" i="0" u="none" strike="noStrike">
                          <a:effectLst/>
                          <a:latin typeface="Times New Roman" panose="02020603050405020304" pitchFamily="18" charset="0"/>
                        </a:rPr>
                        <a:t>$1,489.28</a:t>
                      </a:r>
                    </a:p>
                  </a:txBody>
                  <a:tcPr marL="7620" marR="7620" marT="7620" marB="0" anchor="ctr"/>
                </a:tc>
                <a:extLst>
                  <a:ext uri="{0D108BD9-81ED-4DB2-BD59-A6C34878D82A}">
                    <a16:rowId xmlns:a16="http://schemas.microsoft.com/office/drawing/2014/main" val="398811584"/>
                  </a:ext>
                </a:extLst>
              </a:tr>
              <a:tr h="836466">
                <a:tc>
                  <a:txBody>
                    <a:bodyPr/>
                    <a:lstStyle/>
                    <a:p>
                      <a:pPr algn="ctr" rtl="0" fontAlgn="ctr"/>
                      <a:r>
                        <a:rPr lang="en-US" sz="1600" b="1" i="0" u="none" strike="noStrike">
                          <a:effectLst/>
                          <a:latin typeface="Times New Roman" panose="02020603050405020304" pitchFamily="18" charset="0"/>
                        </a:rPr>
                        <a:t>MAC-Tech-NGS</a:t>
                      </a:r>
                    </a:p>
                  </a:txBody>
                  <a:tcPr marL="7620" marR="7620" marT="7620" marB="0" anchor="ctr"/>
                </a:tc>
                <a:tc>
                  <a:txBody>
                    <a:bodyPr/>
                    <a:lstStyle/>
                    <a:p>
                      <a:pPr algn="ctr" rtl="0" fontAlgn="ctr"/>
                      <a:r>
                        <a:rPr lang="en-US" sz="1600" b="0" i="0" u="none" strike="noStrike">
                          <a:effectLst/>
                          <a:latin typeface="Times New Roman" panose="02020603050405020304" pitchFamily="18" charset="0"/>
                        </a:rPr>
                        <a:t>Post-payment review</a:t>
                      </a:r>
                    </a:p>
                  </a:txBody>
                  <a:tcPr marL="7620" marR="7620" marT="7620" marB="0" anchor="ctr"/>
                </a:tc>
                <a:tc>
                  <a:txBody>
                    <a:bodyPr/>
                    <a:lstStyle/>
                    <a:p>
                      <a:pPr algn="ctr" rtl="0" fontAlgn="ctr"/>
                      <a:r>
                        <a:rPr lang="en-US" sz="1600" b="0" i="0" u="none" strike="noStrike">
                          <a:effectLst/>
                          <a:latin typeface="Times New Roman" panose="02020603050405020304" pitchFamily="18" charset="0"/>
                        </a:rPr>
                        <a:t>1</a:t>
                      </a:r>
                    </a:p>
                  </a:txBody>
                  <a:tcPr marL="7620" marR="7620" marT="7620" marB="0" anchor="ctr"/>
                </a:tc>
                <a:tc>
                  <a:txBody>
                    <a:bodyPr/>
                    <a:lstStyle/>
                    <a:p>
                      <a:pPr algn="ctr" rtl="0" fontAlgn="ctr"/>
                      <a:r>
                        <a:rPr lang="en-US" sz="1600" b="0" i="0" u="none" strike="noStrike">
                          <a:effectLst/>
                          <a:latin typeface="Times New Roman" panose="02020603050405020304" pitchFamily="18" charset="0"/>
                        </a:rPr>
                        <a:t>Auditor decision-1</a:t>
                      </a:r>
                    </a:p>
                  </a:txBody>
                  <a:tcPr marL="7620" marR="7620" marT="7620" marB="0" anchor="ctr"/>
                </a:tc>
                <a:tc>
                  <a:txBody>
                    <a:bodyPr/>
                    <a:lstStyle/>
                    <a:p>
                      <a:pPr algn="ctr" rtl="0" fontAlgn="ctr"/>
                      <a:r>
                        <a:rPr lang="en-US" sz="1600" b="0" i="0" u="none" strike="noStrike">
                          <a:effectLst/>
                          <a:latin typeface="Times New Roman" panose="02020603050405020304" pitchFamily="18" charset="0"/>
                        </a:rPr>
                        <a:t>$43.44</a:t>
                      </a:r>
                    </a:p>
                  </a:txBody>
                  <a:tcPr marL="7620" marR="7620" marT="7620" marB="0" anchor="ctr"/>
                </a:tc>
                <a:extLst>
                  <a:ext uri="{0D108BD9-81ED-4DB2-BD59-A6C34878D82A}">
                    <a16:rowId xmlns:a16="http://schemas.microsoft.com/office/drawing/2014/main" val="3124830173"/>
                  </a:ext>
                </a:extLst>
              </a:tr>
              <a:tr h="836466">
                <a:tc>
                  <a:txBody>
                    <a:bodyPr/>
                    <a:lstStyle/>
                    <a:p>
                      <a:pPr algn="ctr" rtl="0" fontAlgn="ctr"/>
                      <a:r>
                        <a:rPr lang="en-US" sz="1600" b="1" i="0" u="none" strike="noStrike">
                          <a:effectLst/>
                          <a:latin typeface="Times New Roman" panose="02020603050405020304" pitchFamily="18" charset="0"/>
                        </a:rPr>
                        <a:t>Medicaid RAC-Cotiviti</a:t>
                      </a:r>
                    </a:p>
                  </a:txBody>
                  <a:tcPr marL="7620" marR="7620" marT="7620" marB="0" anchor="ctr"/>
                </a:tc>
                <a:tc>
                  <a:txBody>
                    <a:bodyPr/>
                    <a:lstStyle/>
                    <a:p>
                      <a:pPr algn="ctr" rtl="0" fontAlgn="ctr"/>
                      <a:r>
                        <a:rPr lang="en-US" sz="1600" b="0" i="0" u="none" strike="noStrike">
                          <a:effectLst/>
                          <a:latin typeface="Times New Roman" panose="02020603050405020304" pitchFamily="18" charset="0"/>
                        </a:rPr>
                        <a:t>DRG</a:t>
                      </a:r>
                    </a:p>
                  </a:txBody>
                  <a:tcPr marL="7620" marR="7620" marT="7620" marB="0" anchor="ctr"/>
                </a:tc>
                <a:tc>
                  <a:txBody>
                    <a:bodyPr/>
                    <a:lstStyle/>
                    <a:p>
                      <a:pPr algn="ctr" rtl="0" fontAlgn="ctr"/>
                      <a:r>
                        <a:rPr lang="en-US" sz="1600" b="0" i="0" u="none" strike="noStrike">
                          <a:effectLst/>
                          <a:latin typeface="Times New Roman" panose="02020603050405020304" pitchFamily="18" charset="0"/>
                        </a:rPr>
                        <a:t>4</a:t>
                      </a:r>
                    </a:p>
                  </a:txBody>
                  <a:tcPr marL="7620" marR="7620" marT="7620" marB="0" anchor="ctr"/>
                </a:tc>
                <a:tc>
                  <a:txBody>
                    <a:bodyPr/>
                    <a:lstStyle/>
                    <a:p>
                      <a:pPr algn="ctr" rtl="0" fontAlgn="ctr"/>
                      <a:r>
                        <a:rPr lang="en-US" sz="1600" b="0" i="0" u="none" strike="noStrike">
                          <a:effectLst/>
                          <a:latin typeface="Times New Roman" panose="02020603050405020304" pitchFamily="18" charset="0"/>
                        </a:rPr>
                        <a:t>Closed-2</a:t>
                      </a:r>
                      <a:br>
                        <a:rPr lang="en-US" sz="1600" b="0" i="0" u="none" strike="noStrike">
                          <a:effectLst/>
                          <a:latin typeface="Times New Roman" panose="02020603050405020304" pitchFamily="18" charset="0"/>
                        </a:rPr>
                      </a:br>
                      <a:r>
                        <a:rPr lang="en-US" sz="1600" b="0" i="0" u="none" strike="noStrike">
                          <a:effectLst/>
                          <a:latin typeface="Times New Roman" panose="02020603050405020304" pitchFamily="18" charset="0"/>
                        </a:rPr>
                        <a:t>Internal Review (FI)-2</a:t>
                      </a:r>
                    </a:p>
                  </a:txBody>
                  <a:tcPr marL="7620" marR="7620" marT="7620" marB="0" anchor="ctr"/>
                </a:tc>
                <a:tc>
                  <a:txBody>
                    <a:bodyPr/>
                    <a:lstStyle/>
                    <a:p>
                      <a:pPr algn="ctr" rtl="0" fontAlgn="ctr"/>
                      <a:r>
                        <a:rPr lang="en-US" sz="1600" b="0" i="0" u="none" strike="noStrike">
                          <a:effectLst/>
                          <a:latin typeface="Times New Roman" panose="02020603050405020304" pitchFamily="18" charset="0"/>
                        </a:rPr>
                        <a:t>$8,712.61</a:t>
                      </a:r>
                    </a:p>
                  </a:txBody>
                  <a:tcPr marL="7620" marR="7620" marT="7620" marB="0" anchor="ctr"/>
                </a:tc>
                <a:extLst>
                  <a:ext uri="{0D108BD9-81ED-4DB2-BD59-A6C34878D82A}">
                    <a16:rowId xmlns:a16="http://schemas.microsoft.com/office/drawing/2014/main" val="3690495924"/>
                  </a:ext>
                </a:extLst>
              </a:tr>
              <a:tr h="1392200">
                <a:tc>
                  <a:txBody>
                    <a:bodyPr/>
                    <a:lstStyle/>
                    <a:p>
                      <a:pPr algn="ctr" rtl="0" fontAlgn="ctr"/>
                      <a:r>
                        <a:rPr lang="en-US" sz="1600" b="1" i="0" u="none" strike="noStrike">
                          <a:effectLst/>
                          <a:latin typeface="Times New Roman" panose="02020603050405020304" pitchFamily="18" charset="0"/>
                        </a:rPr>
                        <a:t>RAC-C-Cotiviti</a:t>
                      </a:r>
                    </a:p>
                  </a:txBody>
                  <a:tcPr marL="7620" marR="7620" marT="7620" marB="0" anchor="ctr"/>
                </a:tc>
                <a:tc>
                  <a:txBody>
                    <a:bodyPr/>
                    <a:lstStyle/>
                    <a:p>
                      <a:pPr algn="ctr" rtl="0" fontAlgn="ctr"/>
                      <a:r>
                        <a:rPr lang="en-US" sz="1600" b="0" i="0" u="none" strike="noStrike">
                          <a:effectLst/>
                          <a:latin typeface="Times New Roman" panose="02020603050405020304" pitchFamily="18" charset="0"/>
                        </a:rPr>
                        <a:t>APC Coding Validation-2</a:t>
                      </a:r>
                      <a:br>
                        <a:rPr lang="en-US" sz="1600" b="0" i="0" u="none" strike="noStrike">
                          <a:effectLst/>
                          <a:latin typeface="Times New Roman" panose="02020603050405020304" pitchFamily="18" charset="0"/>
                        </a:rPr>
                      </a:br>
                      <a:r>
                        <a:rPr lang="en-US" sz="1600" b="0" i="0" u="none" strike="noStrike">
                          <a:effectLst/>
                          <a:latin typeface="Times New Roman" panose="02020603050405020304" pitchFamily="18" charset="0"/>
                        </a:rPr>
                        <a:t>Drug Units-49</a:t>
                      </a:r>
                      <a:br>
                        <a:rPr lang="en-US" sz="1600" b="0" i="0" u="none" strike="noStrike">
                          <a:effectLst/>
                          <a:latin typeface="Times New Roman" panose="02020603050405020304" pitchFamily="18" charset="0"/>
                        </a:rPr>
                      </a:br>
                      <a:r>
                        <a:rPr lang="en-US" sz="1600" b="0" i="0" u="none" strike="noStrike">
                          <a:effectLst/>
                          <a:latin typeface="Times New Roman" panose="02020603050405020304" pitchFamily="18" charset="0"/>
                        </a:rPr>
                        <a:t>Medical Necessity Review-1</a:t>
                      </a:r>
                      <a:br>
                        <a:rPr lang="en-US" sz="1600" b="0" i="0" u="none" strike="noStrike">
                          <a:effectLst/>
                          <a:latin typeface="Times New Roman" panose="02020603050405020304" pitchFamily="18" charset="0"/>
                        </a:rPr>
                      </a:br>
                      <a:r>
                        <a:rPr lang="en-US" sz="1600" b="0" i="0" u="none" strike="noStrike">
                          <a:effectLst/>
                          <a:latin typeface="Times New Roman" panose="02020603050405020304" pitchFamily="18" charset="0"/>
                        </a:rPr>
                        <a:t>Review Modifier-1</a:t>
                      </a:r>
                    </a:p>
                  </a:txBody>
                  <a:tcPr marL="7620" marR="7620" marT="7620" marB="0" anchor="ctr"/>
                </a:tc>
                <a:tc>
                  <a:txBody>
                    <a:bodyPr/>
                    <a:lstStyle/>
                    <a:p>
                      <a:pPr algn="ctr" rtl="0" fontAlgn="ctr"/>
                      <a:r>
                        <a:rPr lang="en-US" sz="1600" b="0" i="0" u="none" strike="noStrike">
                          <a:effectLst/>
                          <a:latin typeface="Times New Roman" panose="02020603050405020304" pitchFamily="18" charset="0"/>
                        </a:rPr>
                        <a:t>53</a:t>
                      </a:r>
                    </a:p>
                  </a:txBody>
                  <a:tcPr marL="7620" marR="7620" marT="7620" marB="0" anchor="ctr"/>
                </a:tc>
                <a:tc>
                  <a:txBody>
                    <a:bodyPr/>
                    <a:lstStyle/>
                    <a:p>
                      <a:pPr algn="ctr" rtl="0" fontAlgn="ctr"/>
                      <a:r>
                        <a:rPr lang="en-US" sz="1600" b="0" i="0" u="none" strike="noStrike">
                          <a:effectLst/>
                          <a:latin typeface="Times New Roman" panose="02020603050405020304" pitchFamily="18" charset="0"/>
                        </a:rPr>
                        <a:t>Auditor Decision-30</a:t>
                      </a:r>
                      <a:br>
                        <a:rPr lang="en-US" sz="1600" b="0" i="0" u="none" strike="noStrike">
                          <a:effectLst/>
                          <a:latin typeface="Times New Roman" panose="02020603050405020304" pitchFamily="18" charset="0"/>
                        </a:rPr>
                      </a:br>
                      <a:r>
                        <a:rPr lang="en-US" sz="1600" b="0" i="0" u="none" strike="noStrike">
                          <a:effectLst/>
                          <a:latin typeface="Times New Roman" panose="02020603050405020304" pitchFamily="18" charset="0"/>
                        </a:rPr>
                        <a:t>Close Audit-1</a:t>
                      </a:r>
                      <a:br>
                        <a:rPr lang="en-US" sz="1600" b="0" i="0" u="none" strike="noStrike">
                          <a:effectLst/>
                          <a:latin typeface="Times New Roman" panose="02020603050405020304" pitchFamily="18" charset="0"/>
                        </a:rPr>
                      </a:br>
                      <a:r>
                        <a:rPr lang="en-US" sz="1600" b="0" i="0" u="none" strike="noStrike">
                          <a:effectLst/>
                          <a:latin typeface="Times New Roman" panose="02020603050405020304" pitchFamily="18" charset="0"/>
                        </a:rPr>
                        <a:t>Closed-22</a:t>
                      </a:r>
                    </a:p>
                  </a:txBody>
                  <a:tcPr marL="7620" marR="7620" marT="7620" marB="0" anchor="ctr"/>
                </a:tc>
                <a:tc>
                  <a:txBody>
                    <a:bodyPr/>
                    <a:lstStyle/>
                    <a:p>
                      <a:pPr algn="ctr" fontAlgn="ctr"/>
                      <a:r>
                        <a:rPr lang="en-US" sz="1600" b="0" i="0" u="none" strike="noStrike" dirty="0">
                          <a:effectLst/>
                          <a:latin typeface="Calibri" panose="020F0502020204030204" pitchFamily="34" charset="0"/>
                        </a:rPr>
                        <a:t>$87,451.02</a:t>
                      </a:r>
                    </a:p>
                  </a:txBody>
                  <a:tcPr marL="7620" marR="7620" marT="7620" marB="0" anchor="ctr"/>
                </a:tc>
                <a:extLst>
                  <a:ext uri="{0D108BD9-81ED-4DB2-BD59-A6C34878D82A}">
                    <a16:rowId xmlns:a16="http://schemas.microsoft.com/office/drawing/2014/main" val="309996597"/>
                  </a:ext>
                </a:extLst>
              </a:tr>
            </a:tbl>
          </a:graphicData>
        </a:graphic>
      </p:graphicFrame>
    </p:spTree>
    <p:extLst>
      <p:ext uri="{BB962C8B-B14F-4D97-AF65-F5344CB8AC3E}">
        <p14:creationId xmlns:p14="http://schemas.microsoft.com/office/powerpoint/2010/main" val="13552881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of Interest: 2020 Open Payments</a:t>
            </a:r>
            <a:endParaRPr lang="en-US" dirty="0"/>
          </a:p>
        </p:txBody>
      </p:sp>
      <p:sp>
        <p:nvSpPr>
          <p:cNvPr id="3" name="Slide Number Placeholder 2"/>
          <p:cNvSpPr>
            <a:spLocks noGrp="1"/>
          </p:cNvSpPr>
          <p:nvPr>
            <p:ph type="sldNum" sz="quarter" idx="10"/>
          </p:nvPr>
        </p:nvSpPr>
        <p:spPr/>
        <p:txBody>
          <a:bodyPr/>
          <a:lstStyle/>
          <a:p>
            <a:pPr>
              <a:defRPr/>
            </a:pPr>
            <a:fld id="{DA2CCFF7-2473-4D1C-95A6-5199D9A93B65}" type="slidenum">
              <a:rPr lang="en-US" altLang="en-US" smtClean="0"/>
              <a:pPr>
                <a:defRPr/>
              </a:pPr>
              <a:t>32</a:t>
            </a:fld>
            <a:endParaRPr lang="en-US" altLang="en-US" dirty="0"/>
          </a:p>
        </p:txBody>
      </p:sp>
    </p:spTree>
    <p:extLst>
      <p:ext uri="{BB962C8B-B14F-4D97-AF65-F5344CB8AC3E}">
        <p14:creationId xmlns:p14="http://schemas.microsoft.com/office/powerpoint/2010/main" val="17219083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78" y="76200"/>
            <a:ext cx="11638423" cy="457200"/>
          </a:xfrm>
        </p:spPr>
        <p:txBody>
          <a:bodyPr>
            <a:noAutofit/>
          </a:bodyPr>
          <a:lstStyle/>
          <a:p>
            <a:r>
              <a:rPr lang="en-US" altLang="en-US" sz="2400" b="1" dirty="0" smtClean="0">
                <a:latin typeface="Times New Roman" pitchFamily="18" charset="0"/>
                <a:ea typeface="ヒラギノ角ゴ Pro W3"/>
                <a:cs typeface="Times New Roman" pitchFamily="18" charset="0"/>
              </a:rPr>
              <a:t>UCM Conflict of Interest Program: Open Payments</a:t>
            </a:r>
            <a:endParaRPr lang="en-US" sz="2400" b="1" dirty="0"/>
          </a:p>
        </p:txBody>
      </p:sp>
      <p:sp>
        <p:nvSpPr>
          <p:cNvPr id="3" name="TextBox 2"/>
          <p:cNvSpPr txBox="1"/>
          <p:nvPr/>
        </p:nvSpPr>
        <p:spPr>
          <a:xfrm>
            <a:off x="392157" y="902732"/>
            <a:ext cx="3657600" cy="4852610"/>
          </a:xfrm>
          <a:prstGeom prst="rect">
            <a:avLst/>
          </a:prstGeom>
          <a:noFill/>
          <a:ln>
            <a:solidFill>
              <a:schemeClr val="accent2">
                <a:lumMod val="50000"/>
              </a:schemeClr>
            </a:solidFill>
          </a:ln>
        </p:spPr>
        <p:txBody>
          <a:bodyPr wrap="square" rtlCol="0">
            <a:spAutoFit/>
          </a:bodyPr>
          <a:lstStyle/>
          <a:p>
            <a:pPr>
              <a:lnSpc>
                <a:spcPct val="115000"/>
              </a:lnSpc>
              <a:spcAft>
                <a:spcPts val="1000"/>
              </a:spcAft>
            </a:pPr>
            <a:r>
              <a:rPr lang="en-US" sz="1200" dirty="0" smtClean="0">
                <a:latin typeface="Times New Roman" panose="02020603050405020304" pitchFamily="18" charset="0"/>
                <a:ea typeface="Calibri"/>
                <a:cs typeface="Times New Roman" panose="02020603050405020304" pitchFamily="18" charset="0"/>
              </a:rPr>
              <a:t>Open </a:t>
            </a:r>
            <a:r>
              <a:rPr lang="en-US" sz="1200" dirty="0">
                <a:latin typeface="Times New Roman" panose="02020603050405020304" pitchFamily="18" charset="0"/>
                <a:ea typeface="Calibri"/>
                <a:cs typeface="Times New Roman" panose="02020603050405020304" pitchFamily="18" charset="0"/>
              </a:rPr>
              <a:t>Payments is a national disclosure program that promotes transparency by publishing the financial relationships between the medical industry and healthcare providers on a publicly accessible website developed by the Center for Medicare &amp; Medicaid Services (CMS). </a:t>
            </a:r>
            <a:r>
              <a:rPr lang="en-US" sz="1200" dirty="0" smtClean="0">
                <a:solidFill>
                  <a:srgbClr val="232323"/>
                </a:solidFill>
                <a:effectLst/>
                <a:latin typeface="Times New Roman" panose="02020603050405020304" pitchFamily="18" charset="0"/>
                <a:ea typeface="Calibri"/>
                <a:cs typeface="Times New Roman" panose="02020603050405020304" pitchFamily="18" charset="0"/>
              </a:rPr>
              <a:t>Through this program, the public has access to a more transparent and accountable healthcare system.</a:t>
            </a:r>
            <a:endParaRPr lang="en-US" sz="1200" dirty="0">
              <a:latin typeface="Times New Roman" panose="02020603050405020304" pitchFamily="18" charset="0"/>
              <a:ea typeface="Calibri"/>
              <a:cs typeface="Times New Roman" panose="02020603050405020304" pitchFamily="18" charset="0"/>
            </a:endParaRPr>
          </a:p>
          <a:p>
            <a:pPr>
              <a:lnSpc>
                <a:spcPct val="115000"/>
              </a:lnSpc>
              <a:spcAft>
                <a:spcPts val="1000"/>
              </a:spcAft>
            </a:pPr>
            <a:r>
              <a:rPr lang="en-US" sz="1200" b="1" dirty="0" smtClean="0">
                <a:latin typeface="Times New Roman" panose="02020603050405020304" pitchFamily="18" charset="0"/>
                <a:ea typeface="Calibri"/>
                <a:cs typeface="Times New Roman" panose="02020603050405020304" pitchFamily="18" charset="0"/>
              </a:rPr>
              <a:t>Payments </a:t>
            </a:r>
            <a:r>
              <a:rPr lang="en-US" sz="1200" b="1" dirty="0">
                <a:latin typeface="Times New Roman" panose="02020603050405020304" pitchFamily="18" charset="0"/>
                <a:ea typeface="Calibri"/>
                <a:cs typeface="Times New Roman" panose="02020603050405020304" pitchFamily="18" charset="0"/>
              </a:rPr>
              <a:t>are reported across three major reporting categories:</a:t>
            </a:r>
            <a:endParaRPr lang="en-US" sz="1200" dirty="0">
              <a:latin typeface="Times New Roman" panose="02020603050405020304" pitchFamily="18" charset="0"/>
              <a:ea typeface="Calibri"/>
              <a:cs typeface="Times New Roman" panose="02020603050405020304" pitchFamily="18" charset="0"/>
            </a:endParaRPr>
          </a:p>
          <a:p>
            <a:pPr marL="342900" marR="0" lvl="0" indent="-342900">
              <a:lnSpc>
                <a:spcPct val="115000"/>
              </a:lnSpc>
              <a:spcBef>
                <a:spcPts val="0"/>
              </a:spcBef>
              <a:spcAft>
                <a:spcPts val="1000"/>
              </a:spcAft>
              <a:buSzPts val="1000"/>
              <a:buFont typeface="Symbol"/>
              <a:buChar char=""/>
              <a:tabLst>
                <a:tab pos="457200" algn="l"/>
              </a:tabLst>
            </a:pPr>
            <a:r>
              <a:rPr lang="en-US" sz="1200" b="1" dirty="0">
                <a:latin typeface="Times New Roman" panose="02020603050405020304" pitchFamily="18" charset="0"/>
                <a:ea typeface="Calibri"/>
                <a:cs typeface="Times New Roman" panose="02020603050405020304" pitchFamily="18" charset="0"/>
              </a:rPr>
              <a:t>General Payments</a:t>
            </a:r>
            <a:r>
              <a:rPr lang="en-US" sz="1200" dirty="0">
                <a:latin typeface="Times New Roman" panose="02020603050405020304" pitchFamily="18" charset="0"/>
                <a:ea typeface="Calibri"/>
                <a:cs typeface="Times New Roman" panose="02020603050405020304" pitchFamily="18" charset="0"/>
              </a:rPr>
              <a:t>: Payments or other transfers of value made that are not in connection with a research agreement or research protocol.</a:t>
            </a:r>
          </a:p>
          <a:p>
            <a:pPr marL="342900" marR="0" lvl="0" indent="-342900">
              <a:lnSpc>
                <a:spcPct val="115000"/>
              </a:lnSpc>
              <a:spcBef>
                <a:spcPts val="0"/>
              </a:spcBef>
              <a:spcAft>
                <a:spcPts val="1000"/>
              </a:spcAft>
              <a:buSzPts val="1000"/>
              <a:buFont typeface="Symbol"/>
              <a:buChar char=""/>
              <a:tabLst>
                <a:tab pos="457200" algn="l"/>
              </a:tabLst>
            </a:pPr>
            <a:r>
              <a:rPr lang="en-US" sz="1200" b="1" dirty="0">
                <a:latin typeface="Times New Roman" panose="02020603050405020304" pitchFamily="18" charset="0"/>
                <a:ea typeface="Calibri"/>
                <a:cs typeface="Times New Roman" panose="02020603050405020304" pitchFamily="18" charset="0"/>
              </a:rPr>
              <a:t>Research Payments</a:t>
            </a:r>
            <a:r>
              <a:rPr lang="en-US" sz="1200" dirty="0">
                <a:latin typeface="Times New Roman" panose="02020603050405020304" pitchFamily="18" charset="0"/>
                <a:ea typeface="Calibri"/>
                <a:cs typeface="Times New Roman" panose="02020603050405020304" pitchFamily="18" charset="0"/>
              </a:rPr>
              <a:t>: Payments or other transfers of value made in connection with a formal research agreement or research protocol.</a:t>
            </a:r>
          </a:p>
          <a:p>
            <a:pPr marL="342900" marR="0" lvl="0" indent="-342900">
              <a:lnSpc>
                <a:spcPct val="115000"/>
              </a:lnSpc>
              <a:spcBef>
                <a:spcPts val="0"/>
              </a:spcBef>
              <a:spcAft>
                <a:spcPts val="1000"/>
              </a:spcAft>
              <a:buSzPts val="1000"/>
              <a:buFont typeface="Symbol"/>
              <a:buChar char=""/>
              <a:tabLst>
                <a:tab pos="457200" algn="l"/>
              </a:tabLst>
            </a:pPr>
            <a:r>
              <a:rPr lang="en-US" sz="1200" b="1" dirty="0">
                <a:latin typeface="Times New Roman" panose="02020603050405020304" pitchFamily="18" charset="0"/>
                <a:ea typeface="Calibri"/>
                <a:cs typeface="Times New Roman" panose="02020603050405020304" pitchFamily="18" charset="0"/>
              </a:rPr>
              <a:t>Physician Ownership Information</a:t>
            </a:r>
            <a:r>
              <a:rPr lang="en-US" sz="1200" dirty="0">
                <a:latin typeface="Times New Roman" panose="02020603050405020304" pitchFamily="18" charset="0"/>
                <a:ea typeface="Calibri"/>
                <a:cs typeface="Times New Roman" panose="02020603050405020304" pitchFamily="18" charset="0"/>
              </a:rPr>
              <a:t>: Information about the ownership or investment interests that physicians or their immediate family members have in the reporting entities.</a:t>
            </a:r>
          </a:p>
        </p:txBody>
      </p:sp>
      <p:sp>
        <p:nvSpPr>
          <p:cNvPr id="5" name="Rectangle 4"/>
          <p:cNvSpPr/>
          <p:nvPr/>
        </p:nvSpPr>
        <p:spPr>
          <a:xfrm>
            <a:off x="4571999" y="549103"/>
            <a:ext cx="7429500" cy="369332"/>
          </a:xfrm>
          <a:prstGeom prst="rect">
            <a:avLst/>
          </a:prstGeom>
          <a:solidFill>
            <a:schemeClr val="accent1"/>
          </a:solidFill>
        </p:spPr>
        <p:txBody>
          <a:bodyPr wrap="square">
            <a:spAutoFit/>
          </a:bodyPr>
          <a:lstStyle/>
          <a:p>
            <a:r>
              <a:rPr lang="en-US" sz="1600" b="1" dirty="0">
                <a:solidFill>
                  <a:schemeClr val="bg1"/>
                </a:solidFill>
                <a:latin typeface="Times New Roman" panose="02020603050405020304" pitchFamily="18" charset="0"/>
                <a:cs typeface="Times New Roman" panose="02020603050405020304" pitchFamily="18" charset="0"/>
              </a:rPr>
              <a:t>CMS Open Payments </a:t>
            </a:r>
            <a:r>
              <a:rPr lang="en-US" sz="1600" b="1" dirty="0" smtClean="0">
                <a:solidFill>
                  <a:schemeClr val="bg1"/>
                </a:solidFill>
                <a:latin typeface="Times New Roman" panose="02020603050405020304" pitchFamily="18" charset="0"/>
                <a:cs typeface="Times New Roman" panose="02020603050405020304" pitchFamily="18" charset="0"/>
              </a:rPr>
              <a:t>Schedule</a:t>
            </a:r>
            <a:r>
              <a:rPr lang="en-US"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6" name="Picture 5" descr="Image Depicting the Open Payments Calendar"/>
          <p:cNvPicPr/>
          <p:nvPr/>
        </p:nvPicPr>
        <p:blipFill>
          <a:blip r:embed="rId3">
            <a:extLst>
              <a:ext uri="{28A0092B-C50C-407E-A947-70E740481C1C}">
                <a14:useLocalDpi xmlns:a14="http://schemas.microsoft.com/office/drawing/2010/main" val="0"/>
              </a:ext>
            </a:extLst>
          </a:blip>
          <a:srcRect/>
          <a:stretch>
            <a:fillRect/>
          </a:stretch>
        </p:blipFill>
        <p:spPr bwMode="auto">
          <a:xfrm>
            <a:off x="4571998" y="918435"/>
            <a:ext cx="7379175" cy="4852610"/>
          </a:xfrm>
          <a:prstGeom prst="rect">
            <a:avLst/>
          </a:prstGeom>
          <a:noFill/>
          <a:ln>
            <a:solidFill>
              <a:schemeClr val="accent2">
                <a:lumMod val="50000"/>
              </a:schemeClr>
            </a:solidFill>
          </a:ln>
        </p:spPr>
      </p:pic>
      <p:sp>
        <p:nvSpPr>
          <p:cNvPr id="7" name="TextBox 6"/>
          <p:cNvSpPr txBox="1"/>
          <p:nvPr/>
        </p:nvSpPr>
        <p:spPr>
          <a:xfrm>
            <a:off x="392157" y="533400"/>
            <a:ext cx="3657600" cy="369332"/>
          </a:xfrm>
          <a:prstGeom prst="rect">
            <a:avLst/>
          </a:prstGeom>
          <a:solidFill>
            <a:schemeClr val="accent1"/>
          </a:solidFill>
        </p:spPr>
        <p:txBody>
          <a:bodyPr wrap="square" rtlCol="0">
            <a:spAutoFit/>
          </a:bodyPr>
          <a:lstStyle/>
          <a:p>
            <a:r>
              <a:rPr lang="en-US" dirty="0" smtClean="0">
                <a:solidFill>
                  <a:schemeClr val="bg1"/>
                </a:solidFill>
                <a:latin typeface="Times New Roman" panose="02020603050405020304" pitchFamily="18" charset="0"/>
                <a:cs typeface="Times New Roman" panose="02020603050405020304" pitchFamily="18" charset="0"/>
              </a:rPr>
              <a:t>CMS Open Payments</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05963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title"/>
          </p:nvPr>
        </p:nvSpPr>
        <p:spPr>
          <a:xfrm>
            <a:off x="0" y="198438"/>
            <a:ext cx="11950700" cy="487362"/>
          </a:xfrm>
        </p:spPr>
        <p:txBody>
          <a:bodyPr>
            <a:noAutofit/>
          </a:bodyPr>
          <a:lstStyle/>
          <a:p>
            <a:pPr>
              <a:defRPr/>
            </a:pPr>
            <a:r>
              <a:rPr lang="en-US" altLang="en-US" sz="2200" dirty="0">
                <a:latin typeface="Times New Roman" pitchFamily="18" charset="0"/>
                <a:ea typeface="ヒラギノ角ゴ Pro W3"/>
                <a:cs typeface="Times New Roman" pitchFamily="18" charset="0"/>
              </a:rPr>
              <a:t>UCM Conflict of Interest Program: </a:t>
            </a:r>
            <a:r>
              <a:rPr lang="en-US" altLang="en-US" sz="2400" dirty="0" smtClean="0">
                <a:latin typeface="Times New Roman" pitchFamily="18" charset="0"/>
                <a:ea typeface="ヒラギノ角ゴ Pro W3"/>
                <a:cs typeface="Times New Roman" pitchFamily="18" charset="0"/>
              </a:rPr>
              <a:t>Open</a:t>
            </a:r>
            <a:r>
              <a:rPr lang="en-US" altLang="en-US" sz="2200" dirty="0" smtClean="0">
                <a:latin typeface="Times New Roman" pitchFamily="18" charset="0"/>
                <a:ea typeface="ヒラギノ角ゴ Pro W3"/>
                <a:cs typeface="Times New Roman" pitchFamily="18" charset="0"/>
              </a:rPr>
              <a:t> </a:t>
            </a:r>
            <a:r>
              <a:rPr lang="en-US" altLang="en-US" sz="2200" dirty="0">
                <a:latin typeface="Times New Roman" pitchFamily="18" charset="0"/>
                <a:ea typeface="ヒラギノ角ゴ Pro W3"/>
                <a:cs typeface="Times New Roman" pitchFamily="18" charset="0"/>
              </a:rPr>
              <a:t>Payments</a:t>
            </a:r>
            <a:endParaRPr lang="en-US" sz="2200" dirty="0"/>
          </a:p>
        </p:txBody>
      </p:sp>
      <p:sp>
        <p:nvSpPr>
          <p:cNvPr id="107523" name="Slide Number Placeholder 2"/>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BE9510B7-340D-46A0-8833-D0A3A16FFA2B}" type="slidenum">
              <a:rPr lang="en-US" altLang="en-US">
                <a:solidFill>
                  <a:srgbClr val="FFFFFF"/>
                </a:solidFill>
                <a:cs typeface="Arial" panose="020B0604020202020204" pitchFamily="34" charset="0"/>
              </a:rPr>
              <a:pPr/>
              <a:t>34</a:t>
            </a:fld>
            <a:endParaRPr lang="en-US" altLang="en-US">
              <a:solidFill>
                <a:srgbClr val="FFFFFF"/>
              </a:solidFill>
              <a:cs typeface="Arial" panose="020B0604020202020204" pitchFamily="34" charset="0"/>
            </a:endParaRPr>
          </a:p>
        </p:txBody>
      </p:sp>
      <p:sp>
        <p:nvSpPr>
          <p:cNvPr id="107524" name="Text Placeholder 1"/>
          <p:cNvSpPr txBox="1">
            <a:spLocks/>
          </p:cNvSpPr>
          <p:nvPr/>
        </p:nvSpPr>
        <p:spPr bwMode="auto">
          <a:xfrm>
            <a:off x="1918295" y="685800"/>
            <a:ext cx="84455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81050" indent="-38100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a:spcBef>
                <a:spcPct val="20000"/>
              </a:spcBef>
              <a:buFont typeface="Arial" panose="020B0604020202020204" pitchFamily="34" charset="0"/>
              <a:buNone/>
            </a:pPr>
            <a:endParaRPr lang="en-US" altLang="en-US" sz="1300" b="1">
              <a:solidFill>
                <a:srgbClr val="000000"/>
              </a:solidFill>
              <a:latin typeface="Times New Roman" panose="02020603050405020304" pitchFamily="18" charset="0"/>
              <a:cs typeface="Times New Roman" panose="02020603050405020304" pitchFamily="18" charset="0"/>
            </a:endParaRPr>
          </a:p>
          <a:p>
            <a:pPr>
              <a:spcBef>
                <a:spcPct val="20000"/>
              </a:spcBef>
              <a:spcAft>
                <a:spcPts val="1200"/>
              </a:spcAft>
            </a:pPr>
            <a:endParaRPr lang="en-US" altLang="en-US" sz="1300">
              <a:solidFill>
                <a:srgbClr val="000000"/>
              </a:solidFill>
              <a:cs typeface="Arial" panose="020B0604020202020204" pitchFamily="34" charset="0"/>
            </a:endParaRPr>
          </a:p>
        </p:txBody>
      </p:sp>
      <p:graphicFrame>
        <p:nvGraphicFramePr>
          <p:cNvPr id="6" name="Content Placeholder 4"/>
          <p:cNvGraphicFramePr>
            <a:graphicFrameLocks/>
          </p:cNvGraphicFramePr>
          <p:nvPr>
            <p:extLst>
              <p:ext uri="{D42A27DB-BD31-4B8C-83A1-F6EECF244321}">
                <p14:modId xmlns:p14="http://schemas.microsoft.com/office/powerpoint/2010/main" val="987375668"/>
              </p:ext>
            </p:extLst>
          </p:nvPr>
        </p:nvGraphicFramePr>
        <p:xfrm>
          <a:off x="5283200" y="714778"/>
          <a:ext cx="6207579" cy="4953002"/>
        </p:xfrm>
        <a:graphic>
          <a:graphicData uri="http://schemas.openxmlformats.org/drawingml/2006/table">
            <a:tbl>
              <a:tblPr firstRow="1" bandRow="1"/>
              <a:tblGrid>
                <a:gridCol w="2273084">
                  <a:extLst>
                    <a:ext uri="{9D8B030D-6E8A-4147-A177-3AD203B41FA5}">
                      <a16:colId xmlns:a16="http://schemas.microsoft.com/office/drawing/2014/main" val="20000"/>
                    </a:ext>
                  </a:extLst>
                </a:gridCol>
                <a:gridCol w="1384516">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834265">
                  <a:extLst>
                    <a:ext uri="{9D8B030D-6E8A-4147-A177-3AD203B41FA5}">
                      <a16:colId xmlns:a16="http://schemas.microsoft.com/office/drawing/2014/main" val="20003"/>
                    </a:ext>
                  </a:extLst>
                </a:gridCol>
                <a:gridCol w="801314">
                  <a:extLst>
                    <a:ext uri="{9D8B030D-6E8A-4147-A177-3AD203B41FA5}">
                      <a16:colId xmlns:a16="http://schemas.microsoft.com/office/drawing/2014/main" val="20004"/>
                    </a:ext>
                  </a:extLst>
                </a:gridCol>
              </a:tblGrid>
              <a:tr h="57807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000" dirty="0" smtClean="0">
                          <a:latin typeface="Times New Roman" panose="02020603050405020304" pitchFamily="18" charset="0"/>
                          <a:cs typeface="Times New Roman" panose="02020603050405020304" pitchFamily="18" charset="0"/>
                        </a:rPr>
                        <a:t>Nature of General Payment</a:t>
                      </a:r>
                      <a:endParaRPr lang="en-US" sz="1000" dirty="0">
                        <a:latin typeface="Times New Roman" panose="02020603050405020304" pitchFamily="18" charset="0"/>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8083A"/>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000" dirty="0" smtClean="0">
                          <a:latin typeface="Times New Roman" panose="02020603050405020304" pitchFamily="18" charset="0"/>
                          <a:cs typeface="Times New Roman" panose="02020603050405020304" pitchFamily="18" charset="0"/>
                        </a:rPr>
                        <a:t>2020</a:t>
                      </a:r>
                    </a:p>
                    <a:p>
                      <a:pPr algn="ctr"/>
                      <a:r>
                        <a:rPr lang="en-US" sz="1000" dirty="0" smtClean="0">
                          <a:latin typeface="Times New Roman" panose="02020603050405020304" pitchFamily="18" charset="0"/>
                          <a:cs typeface="Times New Roman" panose="02020603050405020304" pitchFamily="18" charset="0"/>
                        </a:rPr>
                        <a:t>Dollars</a:t>
                      </a:r>
                      <a:endParaRPr lang="en-US" sz="1000" dirty="0">
                        <a:latin typeface="Times New Roman" panose="02020603050405020304" pitchFamily="18" charset="0"/>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8083A"/>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000" dirty="0" smtClean="0">
                          <a:latin typeface="Times New Roman" panose="02020603050405020304" pitchFamily="18" charset="0"/>
                          <a:cs typeface="Times New Roman" panose="02020603050405020304" pitchFamily="18" charset="0"/>
                        </a:rPr>
                        <a:t>2020 Records</a:t>
                      </a:r>
                      <a:endParaRPr lang="en-US" sz="1000" dirty="0">
                        <a:latin typeface="Times New Roman" panose="02020603050405020304" pitchFamily="18" charset="0"/>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8083A"/>
                    </a:solidFill>
                  </a:tcPr>
                </a:tc>
                <a:tc>
                  <a:txBody>
                    <a:bodyPr/>
                    <a:lstStyle/>
                    <a:p>
                      <a:pPr algn="ctr"/>
                      <a:r>
                        <a:rPr lang="en-US" sz="1000" b="1" kern="1200" dirty="0" smtClean="0">
                          <a:solidFill>
                            <a:schemeClr val="lt1"/>
                          </a:solidFill>
                          <a:latin typeface="Times New Roman" panose="02020603050405020304" pitchFamily="18" charset="0"/>
                          <a:ea typeface="+mn-ea"/>
                          <a:cs typeface="Times New Roman" panose="02020603050405020304" pitchFamily="18" charset="0"/>
                        </a:rPr>
                        <a:t>2019 Dollars</a:t>
                      </a:r>
                      <a:endParaRPr lang="en-US" sz="1000" b="1" kern="1200" dirty="0">
                        <a:solidFill>
                          <a:schemeClr val="lt1"/>
                        </a:solidFill>
                        <a:latin typeface="Times New Roman" panose="02020603050405020304" pitchFamily="18" charset="0"/>
                        <a:ea typeface="+mn-ea"/>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8083A"/>
                    </a:solidFill>
                  </a:tcPr>
                </a:tc>
                <a:tc>
                  <a:txBody>
                    <a:bodyPr/>
                    <a:lstStyle/>
                    <a:p>
                      <a:pPr algn="ctr"/>
                      <a:r>
                        <a:rPr lang="en-US" sz="1000" b="1" kern="1200" dirty="0" smtClean="0">
                          <a:solidFill>
                            <a:schemeClr val="lt1"/>
                          </a:solidFill>
                          <a:latin typeface="Times New Roman" panose="02020603050405020304" pitchFamily="18" charset="0"/>
                          <a:ea typeface="+mn-ea"/>
                          <a:cs typeface="Times New Roman" panose="02020603050405020304" pitchFamily="18" charset="0"/>
                        </a:rPr>
                        <a:t>2019 Records</a:t>
                      </a:r>
                      <a:endParaRPr lang="en-US" sz="1000" b="1" kern="1200" dirty="0">
                        <a:solidFill>
                          <a:schemeClr val="lt1"/>
                        </a:solidFill>
                        <a:latin typeface="Times New Roman" panose="02020603050405020304" pitchFamily="18" charset="0"/>
                        <a:ea typeface="+mn-ea"/>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8083A"/>
                    </a:solidFill>
                  </a:tcPr>
                </a:tc>
                <a:extLst>
                  <a:ext uri="{0D108BD9-81ED-4DB2-BD59-A6C34878D82A}">
                    <a16:rowId xmlns:a16="http://schemas.microsoft.com/office/drawing/2014/main" val="10000"/>
                  </a:ext>
                </a:extLst>
              </a:tr>
              <a:tr h="4759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b="1" i="1" dirty="0" smtClean="0">
                          <a:latin typeface="Times New Roman" panose="02020603050405020304" pitchFamily="18" charset="0"/>
                          <a:cs typeface="Times New Roman" panose="02020603050405020304" pitchFamily="18" charset="0"/>
                        </a:rPr>
                        <a:t>Compensation</a:t>
                      </a:r>
                      <a:r>
                        <a:rPr lang="en-US" sz="1000" b="1" i="1" baseline="0" dirty="0" smtClean="0">
                          <a:latin typeface="Times New Roman" panose="02020603050405020304" pitchFamily="18" charset="0"/>
                          <a:cs typeface="Times New Roman" panose="02020603050405020304" pitchFamily="18" charset="0"/>
                        </a:rPr>
                        <a:t> for services other than consulting</a:t>
                      </a:r>
                      <a:endParaRPr lang="en-US" sz="1000" b="1" i="1" dirty="0">
                        <a:latin typeface="Times New Roman" panose="02020603050405020304" pitchFamily="18" charset="0"/>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000" dirty="0" smtClean="0">
                          <a:latin typeface="Times New Roman" panose="02020603050405020304" pitchFamily="18" charset="0"/>
                          <a:cs typeface="Times New Roman" panose="02020603050405020304" pitchFamily="18" charset="0"/>
                        </a:rPr>
                        <a:t>$107,</a:t>
                      </a:r>
                      <a:r>
                        <a:rPr lang="en-US" sz="1000" baseline="0" dirty="0" smtClean="0">
                          <a:latin typeface="Times New Roman" panose="02020603050405020304" pitchFamily="18" charset="0"/>
                          <a:cs typeface="Times New Roman" panose="02020603050405020304" pitchFamily="18" charset="0"/>
                        </a:rPr>
                        <a:t>454.94</a:t>
                      </a:r>
                      <a:endParaRPr lang="en-US" sz="1000" dirty="0">
                        <a:latin typeface="Times New Roman" panose="02020603050405020304" pitchFamily="18" charset="0"/>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000" dirty="0" smtClean="0">
                          <a:latin typeface="Times New Roman" panose="02020603050405020304" pitchFamily="18" charset="0"/>
                          <a:cs typeface="Times New Roman" panose="02020603050405020304" pitchFamily="18" charset="0"/>
                        </a:rPr>
                        <a:t>21</a:t>
                      </a:r>
                      <a:endParaRPr lang="en-US" sz="1000" dirty="0">
                        <a:latin typeface="Times New Roman" panose="02020603050405020304" pitchFamily="18" charset="0"/>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smtClean="0">
                          <a:latin typeface="Times New Roman" panose="02020603050405020304" pitchFamily="18" charset="0"/>
                          <a:cs typeface="Times New Roman" panose="02020603050405020304" pitchFamily="18" charset="0"/>
                        </a:rPr>
                        <a:t>$34,787.19</a:t>
                      </a:r>
                      <a:endParaRPr lang="en-US" sz="1000" dirty="0">
                        <a:latin typeface="Times New Roman" panose="02020603050405020304" pitchFamily="18" charset="0"/>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smtClean="0">
                          <a:latin typeface="Times New Roman" panose="02020603050405020304" pitchFamily="18" charset="0"/>
                          <a:cs typeface="Times New Roman" panose="02020603050405020304" pitchFamily="18" charset="0"/>
                        </a:rPr>
                        <a:t>23</a:t>
                      </a:r>
                      <a:endParaRPr lang="en-US" sz="1000" dirty="0">
                        <a:latin typeface="Times New Roman" panose="02020603050405020304" pitchFamily="18" charset="0"/>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9736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b="1" i="1" dirty="0" smtClean="0">
                          <a:latin typeface="Times New Roman" panose="02020603050405020304" pitchFamily="18" charset="0"/>
                          <a:cs typeface="Times New Roman" panose="02020603050405020304" pitchFamily="18" charset="0"/>
                        </a:rPr>
                        <a:t>Education</a:t>
                      </a:r>
                      <a:endParaRPr lang="en-US" sz="1000" b="1" i="1" dirty="0">
                        <a:latin typeface="Times New Roman" panose="02020603050405020304" pitchFamily="18" charset="0"/>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000" dirty="0" smtClean="0">
                          <a:latin typeface="Times New Roman" panose="02020603050405020304" pitchFamily="18" charset="0"/>
                          <a:cs typeface="Times New Roman" panose="02020603050405020304" pitchFamily="18" charset="0"/>
                        </a:rPr>
                        <a:t>$106,694.29</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000" dirty="0" smtClean="0">
                          <a:latin typeface="Times New Roman" panose="02020603050405020304" pitchFamily="18" charset="0"/>
                          <a:cs typeface="Times New Roman" panose="02020603050405020304" pitchFamily="18" charset="0"/>
                        </a:rPr>
                        <a:t>5</a:t>
                      </a:r>
                      <a:endParaRPr lang="en-US" sz="1000" dirty="0">
                        <a:latin typeface="Times New Roman" panose="02020603050405020304" pitchFamily="18" charset="0"/>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smtClean="0">
                          <a:latin typeface="Times New Roman" panose="02020603050405020304" pitchFamily="18" charset="0"/>
                          <a:cs typeface="Times New Roman" panose="02020603050405020304" pitchFamily="18" charset="0"/>
                        </a:rPr>
                        <a:t>$7,670.00</a:t>
                      </a:r>
                      <a:endParaRPr lang="en-US" sz="1000" dirty="0">
                        <a:latin typeface="Times New Roman" panose="02020603050405020304" pitchFamily="18" charset="0"/>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smtClean="0">
                          <a:latin typeface="Times New Roman" panose="02020603050405020304" pitchFamily="18" charset="0"/>
                          <a:cs typeface="Times New Roman" panose="02020603050405020304" pitchFamily="18" charset="0"/>
                        </a:rPr>
                        <a:t>7</a:t>
                      </a:r>
                      <a:endParaRPr lang="en-US" sz="1000" dirty="0">
                        <a:latin typeface="Times New Roman" panose="02020603050405020304" pitchFamily="18" charset="0"/>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46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b="1" i="1" dirty="0" smtClean="0">
                          <a:latin typeface="Times New Roman" panose="02020603050405020304" pitchFamily="18" charset="0"/>
                          <a:cs typeface="Times New Roman" panose="02020603050405020304" pitchFamily="18" charset="0"/>
                        </a:rPr>
                        <a:t>Gifts</a:t>
                      </a:r>
                      <a:endParaRPr lang="en-US" sz="1000" b="1" i="1" dirty="0">
                        <a:latin typeface="Times New Roman" panose="02020603050405020304" pitchFamily="18" charset="0"/>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000" dirty="0" smtClean="0">
                          <a:latin typeface="Times New Roman" panose="02020603050405020304" pitchFamily="18" charset="0"/>
                          <a:cs typeface="Times New Roman" panose="02020603050405020304" pitchFamily="18" charset="0"/>
                        </a:rPr>
                        <a:t>$31,042.12</a:t>
                      </a:r>
                      <a:endParaRPr lang="en-US" sz="1000" dirty="0">
                        <a:latin typeface="Times New Roman" panose="02020603050405020304" pitchFamily="18" charset="0"/>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000" dirty="0" smtClean="0">
                          <a:latin typeface="Times New Roman" panose="02020603050405020304" pitchFamily="18" charset="0"/>
                          <a:cs typeface="Times New Roman" panose="02020603050405020304" pitchFamily="18" charset="0"/>
                        </a:rPr>
                        <a:t>12</a:t>
                      </a:r>
                      <a:endParaRPr lang="en-US" sz="1000" dirty="0">
                        <a:latin typeface="Times New Roman" panose="02020603050405020304" pitchFamily="18" charset="0"/>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smtClean="0">
                          <a:latin typeface="Times New Roman" panose="02020603050405020304" pitchFamily="18" charset="0"/>
                          <a:cs typeface="Times New Roman" panose="02020603050405020304" pitchFamily="18" charset="0"/>
                        </a:rPr>
                        <a:t>$16, 372.00</a:t>
                      </a:r>
                      <a:endParaRPr lang="en-US" sz="1000" dirty="0">
                        <a:latin typeface="Times New Roman" panose="02020603050405020304" pitchFamily="18" charset="0"/>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smtClean="0">
                          <a:latin typeface="Times New Roman" panose="02020603050405020304" pitchFamily="18" charset="0"/>
                          <a:cs typeface="Times New Roman" panose="02020603050405020304" pitchFamily="18" charset="0"/>
                        </a:rPr>
                        <a:t>8</a:t>
                      </a:r>
                      <a:endParaRPr lang="en-US" sz="1000" dirty="0">
                        <a:latin typeface="Times New Roman" panose="02020603050405020304" pitchFamily="18" charset="0"/>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46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b="1" i="1" dirty="0" smtClean="0">
                          <a:latin typeface="Times New Roman" panose="02020603050405020304" pitchFamily="18" charset="0"/>
                          <a:cs typeface="Times New Roman" panose="02020603050405020304" pitchFamily="18" charset="0"/>
                        </a:rPr>
                        <a:t>Grants</a:t>
                      </a:r>
                      <a:endParaRPr lang="en-US" sz="1000" b="1" i="1" dirty="0">
                        <a:latin typeface="Times New Roman" panose="02020603050405020304" pitchFamily="18" charset="0"/>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000" dirty="0" smtClean="0">
                          <a:latin typeface="Times New Roman" panose="02020603050405020304" pitchFamily="18" charset="0"/>
                          <a:cs typeface="Times New Roman" panose="02020603050405020304" pitchFamily="18" charset="0"/>
                        </a:rPr>
                        <a:t>$17,024.79</a:t>
                      </a:r>
                      <a:endParaRPr lang="en-US" sz="1000" dirty="0">
                        <a:latin typeface="Times New Roman" panose="02020603050405020304" pitchFamily="18" charset="0"/>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000" dirty="0" smtClean="0">
                          <a:latin typeface="Times New Roman" panose="02020603050405020304" pitchFamily="18" charset="0"/>
                          <a:cs typeface="Times New Roman" panose="02020603050405020304" pitchFamily="18" charset="0"/>
                        </a:rPr>
                        <a:t>5</a:t>
                      </a:r>
                      <a:endParaRPr lang="en-US" sz="1000" dirty="0">
                        <a:latin typeface="Times New Roman" panose="02020603050405020304" pitchFamily="18" charset="0"/>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smtClean="0">
                          <a:latin typeface="Times New Roman" panose="02020603050405020304" pitchFamily="18" charset="0"/>
                          <a:cs typeface="Times New Roman" panose="02020603050405020304" pitchFamily="18" charset="0"/>
                        </a:rPr>
                        <a:t>$105,095.34</a:t>
                      </a:r>
                      <a:endParaRPr lang="en-US" sz="1000" dirty="0">
                        <a:latin typeface="Times New Roman" panose="02020603050405020304" pitchFamily="18" charset="0"/>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smtClean="0">
                          <a:latin typeface="Times New Roman" panose="02020603050405020304" pitchFamily="18" charset="0"/>
                          <a:cs typeface="Times New Roman" panose="02020603050405020304" pitchFamily="18" charset="0"/>
                        </a:rPr>
                        <a:t>10</a:t>
                      </a:r>
                      <a:endParaRPr lang="en-US" sz="1000" dirty="0">
                        <a:latin typeface="Times New Roman" panose="02020603050405020304" pitchFamily="18" charset="0"/>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8481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b="1" i="1" dirty="0" smtClean="0">
                          <a:latin typeface="Times New Roman" panose="02020603050405020304" pitchFamily="18" charset="0"/>
                          <a:cs typeface="Times New Roman" panose="02020603050405020304" pitchFamily="18" charset="0"/>
                        </a:rPr>
                        <a:t>Food</a:t>
                      </a:r>
                      <a:r>
                        <a:rPr lang="en-US" sz="1000" b="1" i="1" baseline="0" dirty="0" smtClean="0">
                          <a:latin typeface="Times New Roman" panose="02020603050405020304" pitchFamily="18" charset="0"/>
                          <a:cs typeface="Times New Roman" panose="02020603050405020304" pitchFamily="18" charset="0"/>
                        </a:rPr>
                        <a:t> &amp; Beverage</a:t>
                      </a:r>
                      <a:endParaRPr lang="en-US" sz="1000" b="1" i="1" dirty="0">
                        <a:latin typeface="Times New Roman" panose="02020603050405020304" pitchFamily="18" charset="0"/>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000" b="0" dirty="0" smtClean="0">
                          <a:latin typeface="Times New Roman" panose="02020603050405020304" pitchFamily="18" charset="0"/>
                          <a:cs typeface="Times New Roman" panose="02020603050405020304" pitchFamily="18" charset="0"/>
                        </a:rPr>
                        <a:t>N/A</a:t>
                      </a:r>
                      <a:endParaRPr lang="en-US" sz="1000" b="0" dirty="0">
                        <a:latin typeface="Times New Roman" panose="02020603050405020304" pitchFamily="18" charset="0"/>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000" dirty="0" smtClean="0">
                          <a:latin typeface="Times New Roman" panose="02020603050405020304" pitchFamily="18" charset="0"/>
                          <a:cs typeface="Times New Roman" panose="02020603050405020304" pitchFamily="18" charset="0"/>
                        </a:rPr>
                        <a:t>N/A</a:t>
                      </a:r>
                      <a:endParaRPr lang="en-US" sz="1000" dirty="0">
                        <a:latin typeface="Times New Roman" panose="02020603050405020304" pitchFamily="18" charset="0"/>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smtClean="0">
                          <a:latin typeface="Times New Roman" panose="02020603050405020304" pitchFamily="18" charset="0"/>
                          <a:cs typeface="Times New Roman" panose="02020603050405020304" pitchFamily="18" charset="0"/>
                        </a:rPr>
                        <a:t>$431.92</a:t>
                      </a:r>
                      <a:endParaRPr lang="en-US" sz="1000" dirty="0">
                        <a:latin typeface="Times New Roman" panose="02020603050405020304" pitchFamily="18" charset="0"/>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smtClean="0">
                          <a:latin typeface="Times New Roman" panose="02020603050405020304" pitchFamily="18" charset="0"/>
                          <a:cs typeface="Times New Roman" panose="02020603050405020304" pitchFamily="18" charset="0"/>
                        </a:rPr>
                        <a:t>4</a:t>
                      </a:r>
                      <a:endParaRPr lang="en-US" sz="1000" dirty="0">
                        <a:latin typeface="Times New Roman" panose="02020603050405020304" pitchFamily="18" charset="0"/>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046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b="1" i="1" dirty="0" smtClean="0">
                          <a:latin typeface="Times New Roman" panose="02020603050405020304" pitchFamily="18" charset="0"/>
                          <a:cs typeface="Times New Roman" panose="02020603050405020304" pitchFamily="18" charset="0"/>
                        </a:rPr>
                        <a:t>Royalty</a:t>
                      </a:r>
                      <a:r>
                        <a:rPr lang="en-US" sz="1000" b="1" i="1" baseline="0" dirty="0" smtClean="0">
                          <a:latin typeface="Times New Roman" panose="02020603050405020304" pitchFamily="18" charset="0"/>
                          <a:cs typeface="Times New Roman" panose="02020603050405020304" pitchFamily="18" charset="0"/>
                        </a:rPr>
                        <a:t> or Licenses</a:t>
                      </a:r>
                      <a:endParaRPr lang="en-US" sz="1000" b="1" i="1" dirty="0">
                        <a:latin typeface="Times New Roman" panose="02020603050405020304" pitchFamily="18" charset="0"/>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000" dirty="0" smtClean="0">
                          <a:latin typeface="Times New Roman" panose="02020603050405020304" pitchFamily="18" charset="0"/>
                          <a:cs typeface="Times New Roman" panose="02020603050405020304" pitchFamily="18" charset="0"/>
                        </a:rPr>
                        <a:t>$7,422.45</a:t>
                      </a:r>
                      <a:endParaRPr lang="en-US" sz="1000" dirty="0">
                        <a:latin typeface="Times New Roman" panose="02020603050405020304" pitchFamily="18" charset="0"/>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000" dirty="0" smtClean="0">
                          <a:latin typeface="Times New Roman" panose="02020603050405020304" pitchFamily="18" charset="0"/>
                          <a:cs typeface="Times New Roman" panose="02020603050405020304" pitchFamily="18" charset="0"/>
                        </a:rPr>
                        <a:t>17</a:t>
                      </a:r>
                      <a:endParaRPr lang="en-US" sz="1000" dirty="0">
                        <a:latin typeface="Times New Roman" panose="02020603050405020304" pitchFamily="18" charset="0"/>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smtClean="0">
                          <a:latin typeface="Times New Roman" panose="02020603050405020304" pitchFamily="18" charset="0"/>
                          <a:cs typeface="Times New Roman" panose="02020603050405020304" pitchFamily="18" charset="0"/>
                        </a:rPr>
                        <a:t>$2,506.54</a:t>
                      </a:r>
                      <a:endParaRPr lang="en-US" sz="1000" dirty="0">
                        <a:latin typeface="Times New Roman" panose="02020603050405020304" pitchFamily="18" charset="0"/>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smtClean="0">
                          <a:latin typeface="Times New Roman" panose="02020603050405020304" pitchFamily="18" charset="0"/>
                          <a:cs typeface="Times New Roman" panose="02020603050405020304" pitchFamily="18" charset="0"/>
                        </a:rPr>
                        <a:t>23</a:t>
                      </a:r>
                      <a:endParaRPr lang="en-US" sz="1000" dirty="0">
                        <a:latin typeface="Times New Roman" panose="02020603050405020304" pitchFamily="18" charset="0"/>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0469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b="1" i="1" dirty="0" smtClean="0">
                          <a:latin typeface="Times New Roman" panose="02020603050405020304" pitchFamily="18" charset="0"/>
                          <a:cs typeface="Times New Roman" panose="02020603050405020304" pitchFamily="18" charset="0"/>
                        </a:rPr>
                        <a:t>Space rental or Facility Fees</a:t>
                      </a:r>
                      <a:endParaRPr lang="en-US" sz="1000" b="1" i="1" dirty="0">
                        <a:latin typeface="Times New Roman" panose="02020603050405020304" pitchFamily="18" charset="0"/>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000" dirty="0" smtClean="0">
                          <a:latin typeface="Times New Roman" panose="02020603050405020304" pitchFamily="18" charset="0"/>
                          <a:cs typeface="Times New Roman" panose="02020603050405020304" pitchFamily="18" charset="0"/>
                        </a:rPr>
                        <a:t>$6,500.00</a:t>
                      </a:r>
                      <a:endParaRPr lang="en-US" sz="1000" dirty="0">
                        <a:latin typeface="Times New Roman" panose="02020603050405020304" pitchFamily="18" charset="0"/>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000" dirty="0" smtClean="0">
                          <a:latin typeface="Times New Roman" panose="02020603050405020304" pitchFamily="18" charset="0"/>
                          <a:cs typeface="Times New Roman" panose="02020603050405020304" pitchFamily="18" charset="0"/>
                        </a:rPr>
                        <a:t>2</a:t>
                      </a:r>
                      <a:endParaRPr lang="en-US" sz="1000" dirty="0">
                        <a:latin typeface="Times New Roman" panose="02020603050405020304" pitchFamily="18" charset="0"/>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smtClean="0">
                          <a:latin typeface="Times New Roman" panose="02020603050405020304" pitchFamily="18" charset="0"/>
                          <a:cs typeface="Times New Roman" panose="02020603050405020304" pitchFamily="18" charset="0"/>
                        </a:rPr>
                        <a:t>$27,950.20</a:t>
                      </a:r>
                      <a:endParaRPr lang="en-US" sz="1000" dirty="0">
                        <a:latin typeface="Times New Roman" panose="02020603050405020304" pitchFamily="18" charset="0"/>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smtClean="0">
                          <a:latin typeface="Times New Roman" panose="02020603050405020304" pitchFamily="18" charset="0"/>
                          <a:cs typeface="Times New Roman" panose="02020603050405020304" pitchFamily="18" charset="0"/>
                        </a:rPr>
                        <a:t>7</a:t>
                      </a:r>
                      <a:endParaRPr lang="en-US" sz="1000" dirty="0">
                        <a:latin typeface="Times New Roman" panose="02020603050405020304" pitchFamily="18" charset="0"/>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84151">
                <a:tc>
                  <a:txBody>
                    <a:bodyPr/>
                    <a:lstStyle/>
                    <a:p>
                      <a:r>
                        <a:rPr lang="en-US" sz="1000" b="1" i="1" dirty="0" smtClean="0">
                          <a:latin typeface="Times New Roman" panose="02020603050405020304" pitchFamily="18" charset="0"/>
                          <a:cs typeface="Times New Roman" panose="02020603050405020304" pitchFamily="18" charset="0"/>
                        </a:rPr>
                        <a:t>Honoraria</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smtClean="0">
                          <a:latin typeface="Times New Roman" panose="02020603050405020304" pitchFamily="18" charset="0"/>
                          <a:cs typeface="Times New Roman" panose="02020603050405020304" pitchFamily="18" charset="0"/>
                        </a:rPr>
                        <a:t>N/A</a:t>
                      </a:r>
                      <a:endParaRPr lang="en-US" sz="1000" dirty="0">
                        <a:latin typeface="Times New Roman" panose="02020603050405020304" pitchFamily="18" charset="0"/>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smtClean="0">
                          <a:latin typeface="Times New Roman" panose="02020603050405020304" pitchFamily="18" charset="0"/>
                          <a:cs typeface="Times New Roman" panose="02020603050405020304" pitchFamily="18" charset="0"/>
                        </a:rPr>
                        <a:t>N/A</a:t>
                      </a:r>
                      <a:endParaRPr lang="en-US" sz="1000" dirty="0">
                        <a:latin typeface="Times New Roman" panose="02020603050405020304" pitchFamily="18" charset="0"/>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smtClean="0">
                          <a:latin typeface="Times New Roman" panose="02020603050405020304" pitchFamily="18" charset="0"/>
                          <a:cs typeface="Times New Roman" panose="02020603050405020304" pitchFamily="18" charset="0"/>
                        </a:rPr>
                        <a:t>$110.57</a:t>
                      </a:r>
                      <a:endParaRPr lang="en-US" sz="1000" dirty="0">
                        <a:latin typeface="Times New Roman" panose="02020603050405020304" pitchFamily="18" charset="0"/>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smtClean="0">
                          <a:latin typeface="Times New Roman" panose="02020603050405020304" pitchFamily="18" charset="0"/>
                          <a:cs typeface="Times New Roman" panose="02020603050405020304" pitchFamily="18" charset="0"/>
                        </a:rPr>
                        <a:t>1</a:t>
                      </a:r>
                      <a:endParaRPr lang="en-US" sz="1000" dirty="0">
                        <a:latin typeface="Times New Roman" panose="02020603050405020304" pitchFamily="18" charset="0"/>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84151">
                <a:tc>
                  <a:txBody>
                    <a:bodyPr/>
                    <a:lstStyle/>
                    <a:p>
                      <a:r>
                        <a:rPr lang="en-US" sz="1000" b="1" i="1" dirty="0" smtClean="0">
                          <a:latin typeface="Times New Roman" panose="02020603050405020304" pitchFamily="18" charset="0"/>
                          <a:cs typeface="Times New Roman" panose="02020603050405020304" pitchFamily="18" charset="0"/>
                        </a:rPr>
                        <a:t>Travel and Lodging</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smtClean="0">
                          <a:latin typeface="Times New Roman" panose="02020603050405020304" pitchFamily="18" charset="0"/>
                          <a:cs typeface="Times New Roman" panose="02020603050405020304" pitchFamily="18" charset="0"/>
                        </a:rPr>
                        <a:t>N/A</a:t>
                      </a:r>
                      <a:endParaRPr lang="en-US" sz="1000" dirty="0">
                        <a:latin typeface="Times New Roman" panose="02020603050405020304" pitchFamily="18" charset="0"/>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smtClean="0">
                          <a:latin typeface="Times New Roman" panose="02020603050405020304" pitchFamily="18" charset="0"/>
                          <a:cs typeface="Times New Roman" panose="02020603050405020304" pitchFamily="18" charset="0"/>
                        </a:rPr>
                        <a:t>N/A</a:t>
                      </a:r>
                      <a:endParaRPr lang="en-US" sz="1000" dirty="0">
                        <a:latin typeface="Times New Roman" panose="02020603050405020304" pitchFamily="18" charset="0"/>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smtClean="0">
                          <a:latin typeface="Times New Roman" panose="02020603050405020304" pitchFamily="18" charset="0"/>
                          <a:cs typeface="Times New Roman" panose="02020603050405020304" pitchFamily="18" charset="0"/>
                        </a:rPr>
                        <a:t>$54.88</a:t>
                      </a:r>
                      <a:endParaRPr lang="en-US" sz="1000" dirty="0">
                        <a:latin typeface="Times New Roman" panose="02020603050405020304" pitchFamily="18" charset="0"/>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smtClean="0">
                          <a:latin typeface="Times New Roman" panose="02020603050405020304" pitchFamily="18" charset="0"/>
                          <a:cs typeface="Times New Roman" panose="02020603050405020304" pitchFamily="18" charset="0"/>
                        </a:rPr>
                        <a:t>2</a:t>
                      </a:r>
                      <a:endParaRPr lang="en-US" sz="1000" dirty="0">
                        <a:latin typeface="Times New Roman" panose="02020603050405020304" pitchFamily="18" charset="0"/>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84151">
                <a:tc>
                  <a:txBody>
                    <a:bodyPr/>
                    <a:lstStyle/>
                    <a:p>
                      <a:r>
                        <a:rPr lang="en-US" sz="1000" b="1" i="1" dirty="0" smtClean="0">
                          <a:latin typeface="Times New Roman" panose="02020603050405020304" pitchFamily="18" charset="0"/>
                          <a:cs typeface="Times New Roman" panose="02020603050405020304" pitchFamily="18" charset="0"/>
                        </a:rPr>
                        <a:t>Consulting Fee</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smtClean="0">
                          <a:latin typeface="Times New Roman" panose="02020603050405020304" pitchFamily="18" charset="0"/>
                          <a:cs typeface="Times New Roman" panose="02020603050405020304" pitchFamily="18" charset="0"/>
                        </a:rPr>
                        <a:t>N/A</a:t>
                      </a:r>
                      <a:endParaRPr lang="en-US" sz="1000" dirty="0">
                        <a:latin typeface="Times New Roman" panose="02020603050405020304" pitchFamily="18" charset="0"/>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smtClean="0">
                          <a:latin typeface="Times New Roman" panose="02020603050405020304" pitchFamily="18" charset="0"/>
                          <a:cs typeface="Times New Roman" panose="02020603050405020304" pitchFamily="18" charset="0"/>
                        </a:rPr>
                        <a:t>N/A</a:t>
                      </a:r>
                      <a:endParaRPr lang="en-US" sz="1000" dirty="0">
                        <a:latin typeface="Times New Roman" panose="02020603050405020304" pitchFamily="18" charset="0"/>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smtClean="0">
                          <a:latin typeface="Times New Roman" panose="02020603050405020304" pitchFamily="18" charset="0"/>
                          <a:cs typeface="Times New Roman" panose="02020603050405020304" pitchFamily="18" charset="0"/>
                        </a:rPr>
                        <a:t>$675.00</a:t>
                      </a:r>
                      <a:endParaRPr lang="en-US" sz="1000" dirty="0">
                        <a:latin typeface="Times New Roman" panose="02020603050405020304" pitchFamily="18" charset="0"/>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smtClean="0">
                          <a:latin typeface="Times New Roman" panose="02020603050405020304" pitchFamily="18" charset="0"/>
                          <a:cs typeface="Times New Roman" panose="02020603050405020304" pitchFamily="18" charset="0"/>
                        </a:rPr>
                        <a:t>1</a:t>
                      </a:r>
                      <a:endParaRPr lang="en-US" sz="1000" dirty="0">
                        <a:latin typeface="Times New Roman" panose="02020603050405020304" pitchFamily="18" charset="0"/>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4570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b="1" i="1" dirty="0" smtClean="0">
                          <a:latin typeface="Times New Roman" panose="02020603050405020304" pitchFamily="18" charset="0"/>
                          <a:cs typeface="Times New Roman" panose="02020603050405020304" pitchFamily="18" charset="0"/>
                        </a:rPr>
                        <a:t>Charitable</a:t>
                      </a:r>
                      <a:r>
                        <a:rPr lang="en-US" sz="1000" b="1" i="1" baseline="0" dirty="0" smtClean="0">
                          <a:latin typeface="Times New Roman" panose="02020603050405020304" pitchFamily="18" charset="0"/>
                          <a:cs typeface="Times New Roman" panose="02020603050405020304" pitchFamily="18" charset="0"/>
                        </a:rPr>
                        <a:t> Contribution</a:t>
                      </a:r>
                      <a:endParaRPr lang="en-US" sz="1000" b="1" i="1" dirty="0" smtClean="0">
                        <a:latin typeface="Times New Roman" panose="02020603050405020304" pitchFamily="18" charset="0"/>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000" dirty="0" smtClean="0">
                          <a:latin typeface="Times New Roman" panose="02020603050405020304" pitchFamily="18" charset="0"/>
                          <a:cs typeface="Times New Roman" panose="02020603050405020304" pitchFamily="18" charset="0"/>
                        </a:rPr>
                        <a:t>$483,544.55</a:t>
                      </a:r>
                      <a:endParaRPr lang="en-US" sz="1000" dirty="0">
                        <a:latin typeface="Times New Roman" panose="02020603050405020304" pitchFamily="18" charset="0"/>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000" dirty="0" smtClean="0">
                          <a:latin typeface="Times New Roman" panose="02020603050405020304" pitchFamily="18" charset="0"/>
                          <a:cs typeface="Times New Roman" panose="02020603050405020304" pitchFamily="18" charset="0"/>
                        </a:rPr>
                        <a:t>7</a:t>
                      </a:r>
                      <a:endParaRPr lang="en-US" sz="1000" dirty="0">
                        <a:latin typeface="Times New Roman" panose="02020603050405020304" pitchFamily="18" charset="0"/>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smtClean="0">
                          <a:latin typeface="Times New Roman" panose="02020603050405020304" pitchFamily="18" charset="0"/>
                          <a:cs typeface="Times New Roman" panose="02020603050405020304" pitchFamily="18" charset="0"/>
                        </a:rPr>
                        <a:t>$17,300.00</a:t>
                      </a:r>
                      <a:endParaRPr lang="en-US" sz="1000" dirty="0">
                        <a:latin typeface="Times New Roman" panose="02020603050405020304" pitchFamily="18" charset="0"/>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smtClean="0">
                          <a:latin typeface="Times New Roman" panose="02020603050405020304" pitchFamily="18" charset="0"/>
                          <a:cs typeface="Times New Roman" panose="02020603050405020304" pitchFamily="18" charset="0"/>
                        </a:rPr>
                        <a:t>2</a:t>
                      </a:r>
                      <a:endParaRPr lang="en-US" sz="1000" dirty="0">
                        <a:latin typeface="Times New Roman" panose="02020603050405020304" pitchFamily="18" charset="0"/>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7" name="TextBox 6"/>
          <p:cNvSpPr txBox="1"/>
          <p:nvPr/>
        </p:nvSpPr>
        <p:spPr>
          <a:xfrm>
            <a:off x="0" y="685801"/>
            <a:ext cx="5151549" cy="3354765"/>
          </a:xfrm>
          <a:prstGeom prst="rect">
            <a:avLst/>
          </a:prstGeom>
          <a:noFill/>
        </p:spPr>
        <p:txBody>
          <a:bodyPr wrap="square">
            <a:spAutoFit/>
          </a:bodyPr>
          <a:lstStyle/>
          <a:p>
            <a:pPr>
              <a:defRPr/>
            </a:pPr>
            <a:r>
              <a:rPr lang="en-US" altLang="en-US" sz="1400" b="1" u="sng" dirty="0">
                <a:solidFill>
                  <a:srgbClr val="400000"/>
                </a:solidFill>
                <a:latin typeface="Times New Roman" pitchFamily="18" charset="0"/>
                <a:cs typeface="Times New Roman" pitchFamily="18" charset="0"/>
              </a:rPr>
              <a:t>CY2020 Reporting</a:t>
            </a:r>
            <a:endParaRPr lang="en-US" sz="1400" b="1" u="sng" dirty="0">
              <a:solidFill>
                <a:srgbClr val="400000"/>
              </a:solidFill>
              <a:latin typeface="Times New Roman" panose="02020603050405020304" pitchFamily="18" charset="0"/>
              <a:ea typeface="Segoe UI" panose="020B0502040204020203" pitchFamily="34" charset="0"/>
              <a:cs typeface="Times New Roman" panose="02020603050405020304" pitchFamily="18" charset="0"/>
            </a:endParaRPr>
          </a:p>
          <a:p>
            <a:pPr marL="285750" indent="-285750">
              <a:spcAft>
                <a:spcPts val="600"/>
              </a:spcAft>
              <a:buFont typeface="Arial" panose="020B0604020202020204" pitchFamily="34" charset="0"/>
              <a:buChar char="•"/>
              <a:defRPr/>
            </a:pPr>
            <a:r>
              <a:rPr lang="en-US" sz="1400" dirty="0">
                <a:solidFill>
                  <a:srgbClr val="400000"/>
                </a:solidFill>
                <a:latin typeface="Times New Roman" panose="02020603050405020304" pitchFamily="18" charset="0"/>
                <a:cs typeface="Times New Roman" panose="02020603050405020304" pitchFamily="18" charset="0"/>
              </a:rPr>
              <a:t>Year Seven - data submission for payments or transfers of value that occurred in calendar year 2020 (January through December).</a:t>
            </a:r>
          </a:p>
          <a:p>
            <a:pPr lvl="1">
              <a:defRPr/>
            </a:pPr>
            <a:endParaRPr lang="en-US" sz="1400" dirty="0">
              <a:solidFill>
                <a:srgbClr val="400000"/>
              </a:solidFill>
              <a:latin typeface="Times New Roman" panose="02020603050405020304" pitchFamily="18" charset="0"/>
              <a:cs typeface="Times New Roman" panose="02020603050405020304" pitchFamily="18" charset="0"/>
            </a:endParaRPr>
          </a:p>
          <a:p>
            <a:pPr marL="285750" indent="-285750" algn="just">
              <a:spcAft>
                <a:spcPts val="600"/>
              </a:spcAft>
              <a:buFont typeface="Arial" panose="020B0604020202020204" pitchFamily="34" charset="0"/>
              <a:buChar char="•"/>
              <a:defRPr/>
            </a:pPr>
            <a:r>
              <a:rPr lang="en-US" altLang="en-US" sz="1400" b="1" dirty="0">
                <a:solidFill>
                  <a:prstClr val="black"/>
                </a:solidFill>
                <a:latin typeface="Times New Roman" panose="02020603050405020304" pitchFamily="18" charset="0"/>
                <a:cs typeface="Times New Roman" panose="02020603050405020304" pitchFamily="18" charset="0"/>
              </a:rPr>
              <a:t>2020 reported payments for The University of Chicago Hospitals </a:t>
            </a:r>
          </a:p>
          <a:p>
            <a:pPr marL="971550" lvl="1" indent="-285750">
              <a:spcAft>
                <a:spcPts val="600"/>
              </a:spcAft>
              <a:buFont typeface="Arial" panose="020B0604020202020204" pitchFamily="34" charset="0"/>
              <a:buChar char="•"/>
              <a:defRPr/>
            </a:pPr>
            <a:r>
              <a:rPr lang="en-US" altLang="en-US" sz="1400" b="1" dirty="0" smtClean="0">
                <a:solidFill>
                  <a:prstClr val="black"/>
                </a:solidFill>
                <a:latin typeface="Times New Roman" panose="02020603050405020304" pitchFamily="18" charset="0"/>
                <a:cs typeface="Times New Roman" panose="02020603050405020304" pitchFamily="18" charset="0"/>
              </a:rPr>
              <a:t>212 payment records = $3,408,874.09</a:t>
            </a:r>
            <a:endParaRPr lang="en-US" altLang="en-US" sz="1400" b="1" dirty="0">
              <a:solidFill>
                <a:prstClr val="black"/>
              </a:solidFill>
              <a:latin typeface="Times New Roman" panose="02020603050405020304" pitchFamily="18" charset="0"/>
              <a:cs typeface="Times New Roman" panose="02020603050405020304" pitchFamily="18" charset="0"/>
            </a:endParaRPr>
          </a:p>
          <a:p>
            <a:pPr marL="1200150" lvl="2" indent="-285750" algn="just">
              <a:buFont typeface="Arial" panose="020B0604020202020204" pitchFamily="34" charset="0"/>
              <a:buChar char="•"/>
              <a:defRPr/>
            </a:pPr>
            <a:r>
              <a:rPr lang="en-US" altLang="en-US" sz="1400" b="1" dirty="0" smtClean="0">
                <a:solidFill>
                  <a:prstClr val="black"/>
                </a:solidFill>
                <a:latin typeface="Times New Roman" panose="02020603050405020304" pitchFamily="18" charset="0"/>
                <a:cs typeface="Times New Roman" panose="02020603050405020304" pitchFamily="18" charset="0"/>
              </a:rPr>
              <a:t>76 General </a:t>
            </a:r>
            <a:r>
              <a:rPr lang="en-US" altLang="en-US" sz="1400" b="1" dirty="0">
                <a:solidFill>
                  <a:prstClr val="black"/>
                </a:solidFill>
                <a:latin typeface="Times New Roman" panose="02020603050405020304" pitchFamily="18" charset="0"/>
                <a:cs typeface="Times New Roman" panose="02020603050405020304" pitchFamily="18" charset="0"/>
              </a:rPr>
              <a:t>Payments =</a:t>
            </a:r>
            <a:r>
              <a:rPr lang="en-US" altLang="en-US" sz="1400" b="1" dirty="0" smtClean="0">
                <a:solidFill>
                  <a:prstClr val="black"/>
                </a:solidFill>
                <a:latin typeface="Times New Roman" panose="02020603050405020304" pitchFamily="18" charset="0"/>
                <a:cs typeface="Times New Roman" panose="02020603050405020304" pitchFamily="18" charset="0"/>
              </a:rPr>
              <a:t> $</a:t>
            </a:r>
            <a:r>
              <a:rPr lang="en-US" sz="1400" b="1" dirty="0">
                <a:solidFill>
                  <a:prstClr val="black"/>
                </a:solidFill>
                <a:latin typeface="Times New Roman" panose="02020603050405020304" pitchFamily="18" charset="0"/>
                <a:cs typeface="Times New Roman" panose="02020603050405020304" pitchFamily="18" charset="0"/>
              </a:rPr>
              <a:t>826,383.20 </a:t>
            </a:r>
            <a:endParaRPr lang="en-US" altLang="en-US" sz="1400" b="1" dirty="0">
              <a:solidFill>
                <a:prstClr val="black"/>
              </a:solidFill>
              <a:latin typeface="Times New Roman" panose="02020603050405020304" pitchFamily="18" charset="0"/>
              <a:cs typeface="Times New Roman" panose="02020603050405020304" pitchFamily="18" charset="0"/>
            </a:endParaRPr>
          </a:p>
          <a:p>
            <a:pPr marL="1200150" lvl="2" indent="-285750" algn="just">
              <a:buFont typeface="Arial" panose="020B0604020202020204" pitchFamily="34" charset="0"/>
              <a:buChar char="•"/>
              <a:defRPr/>
            </a:pPr>
            <a:r>
              <a:rPr lang="en-US" altLang="en-US" sz="1400" b="1" dirty="0" smtClean="0">
                <a:solidFill>
                  <a:prstClr val="black"/>
                </a:solidFill>
                <a:latin typeface="Times New Roman" panose="02020603050405020304" pitchFamily="18" charset="0"/>
                <a:cs typeface="Times New Roman" panose="02020603050405020304" pitchFamily="18" charset="0"/>
              </a:rPr>
              <a:t>136  </a:t>
            </a:r>
            <a:r>
              <a:rPr lang="en-US" altLang="en-US" sz="1400" b="1" dirty="0">
                <a:solidFill>
                  <a:prstClr val="black"/>
                </a:solidFill>
                <a:latin typeface="Times New Roman" panose="02020603050405020304" pitchFamily="18" charset="0"/>
                <a:cs typeface="Times New Roman" panose="02020603050405020304" pitchFamily="18" charset="0"/>
              </a:rPr>
              <a:t>Research Payments </a:t>
            </a:r>
            <a:r>
              <a:rPr lang="en-US" altLang="en-US" sz="1400" b="1" dirty="0" smtClean="0">
                <a:solidFill>
                  <a:prstClr val="black"/>
                </a:solidFill>
                <a:latin typeface="Times New Roman" panose="02020603050405020304" pitchFamily="18" charset="0"/>
                <a:cs typeface="Times New Roman" panose="02020603050405020304" pitchFamily="18" charset="0"/>
              </a:rPr>
              <a:t>= $2,582,490.89</a:t>
            </a:r>
            <a:endParaRPr lang="en-US" altLang="en-US" sz="1400" b="1" dirty="0">
              <a:solidFill>
                <a:prstClr val="black"/>
              </a:solidFill>
              <a:latin typeface="Times New Roman" panose="02020603050405020304" pitchFamily="18" charset="0"/>
              <a:cs typeface="Times New Roman" panose="02020603050405020304" pitchFamily="18" charset="0"/>
            </a:endParaRPr>
          </a:p>
          <a:p>
            <a:pPr marL="971550" lvl="1" indent="-285750" algn="just">
              <a:spcAft>
                <a:spcPts val="600"/>
              </a:spcAft>
              <a:buFont typeface="Arial" panose="020B0604020202020204" pitchFamily="34" charset="0"/>
              <a:buChar char="•"/>
              <a:defRPr/>
            </a:pPr>
            <a:endParaRPr lang="en-US" altLang="en-US" sz="1400" b="1" dirty="0" smtClean="0">
              <a:solidFill>
                <a:prstClr val="black"/>
              </a:solidFill>
              <a:latin typeface="Times New Roman" panose="02020603050405020304" pitchFamily="18" charset="0"/>
              <a:cs typeface="Times New Roman" panose="02020603050405020304" pitchFamily="18" charset="0"/>
            </a:endParaRPr>
          </a:p>
          <a:p>
            <a:pPr marL="971550" lvl="1" indent="-285750" algn="just">
              <a:spcAft>
                <a:spcPts val="600"/>
              </a:spcAft>
              <a:buFont typeface="Arial" panose="020B0604020202020204" pitchFamily="34" charset="0"/>
              <a:buChar char="•"/>
              <a:defRPr/>
            </a:pPr>
            <a:r>
              <a:rPr lang="en-US" altLang="en-US" sz="1400" b="1" dirty="0" smtClean="0">
                <a:solidFill>
                  <a:prstClr val="black"/>
                </a:solidFill>
                <a:latin typeface="Times New Roman" panose="02020603050405020304" pitchFamily="18" charset="0"/>
                <a:cs typeface="Times New Roman" panose="02020603050405020304" pitchFamily="18" charset="0"/>
              </a:rPr>
              <a:t>Post </a:t>
            </a:r>
            <a:r>
              <a:rPr lang="en-US" altLang="en-US" sz="1400" b="1" dirty="0">
                <a:solidFill>
                  <a:prstClr val="black"/>
                </a:solidFill>
                <a:latin typeface="Times New Roman" panose="02020603050405020304" pitchFamily="18" charset="0"/>
                <a:cs typeface="Times New Roman" panose="02020603050405020304" pitchFamily="18" charset="0"/>
              </a:rPr>
              <a:t>Review and Dispute totals:</a:t>
            </a:r>
          </a:p>
          <a:p>
            <a:pPr marL="1371600" lvl="2" indent="-285750">
              <a:spcAft>
                <a:spcPts val="600"/>
              </a:spcAft>
              <a:buFont typeface="Arial" panose="020B0604020202020204" pitchFamily="34" charset="0"/>
              <a:buChar char="•"/>
              <a:defRPr/>
            </a:pPr>
            <a:r>
              <a:rPr lang="en-US" altLang="en-US" sz="1400" b="1" dirty="0" smtClean="0">
                <a:solidFill>
                  <a:prstClr val="black"/>
                </a:solidFill>
                <a:latin typeface="Times New Roman" panose="02020603050405020304" pitchFamily="18" charset="0"/>
                <a:cs typeface="Times New Roman" panose="02020603050405020304" pitchFamily="18" charset="0"/>
              </a:rPr>
              <a:t>69 General Payments = $759,682.54</a:t>
            </a:r>
            <a:endParaRPr lang="en-US" altLang="en-US" sz="1400" b="1" dirty="0">
              <a:solidFill>
                <a:prstClr val="black"/>
              </a:solidFill>
              <a:latin typeface="Times New Roman" panose="02020603050405020304" pitchFamily="18" charset="0"/>
              <a:cs typeface="Times New Roman" panose="02020603050405020304" pitchFamily="18" charset="0"/>
            </a:endParaRPr>
          </a:p>
          <a:p>
            <a:pPr marL="1371600" lvl="2" indent="-285750">
              <a:spcAft>
                <a:spcPts val="600"/>
              </a:spcAft>
              <a:buFont typeface="Arial" panose="020B0604020202020204" pitchFamily="34" charset="0"/>
              <a:buChar char="•"/>
              <a:defRPr/>
            </a:pPr>
            <a:r>
              <a:rPr lang="en-US" altLang="en-US" sz="1400" b="1" dirty="0" smtClean="0">
                <a:solidFill>
                  <a:prstClr val="black"/>
                </a:solidFill>
                <a:latin typeface="Times New Roman" panose="02020603050405020304" pitchFamily="18" charset="0"/>
                <a:cs typeface="Times New Roman" panose="02020603050405020304" pitchFamily="18" charset="0"/>
              </a:rPr>
              <a:t>12 Research Payments = $1,685,460.86</a:t>
            </a:r>
            <a:endParaRPr lang="en-US" altLang="en-US" sz="1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38974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689"/>
            <a:ext cx="10972800" cy="540012"/>
          </a:xfrm>
        </p:spPr>
        <p:txBody>
          <a:bodyPr/>
          <a:lstStyle/>
          <a:p>
            <a:r>
              <a:rPr lang="en-US" sz="2400" dirty="0" smtClean="0">
                <a:latin typeface="Times" panose="02020603050405020304" pitchFamily="18" charset="0"/>
                <a:cs typeface="Times" panose="02020603050405020304" pitchFamily="18" charset="0"/>
              </a:rPr>
              <a:t>Telehealth Regulatory Update</a:t>
            </a:r>
            <a:endParaRPr lang="en-US" sz="2400" dirty="0">
              <a:latin typeface="Times" panose="02020603050405020304" pitchFamily="18" charset="0"/>
              <a:cs typeface="Times" panose="02020603050405020304" pitchFamily="18" charset="0"/>
            </a:endParaRPr>
          </a:p>
        </p:txBody>
      </p:sp>
      <p:sp>
        <p:nvSpPr>
          <p:cNvPr id="3" name="Text Placeholder 2"/>
          <p:cNvSpPr>
            <a:spLocks noGrp="1"/>
          </p:cNvSpPr>
          <p:nvPr>
            <p:ph type="body" sz="quarter" idx="13"/>
          </p:nvPr>
        </p:nvSpPr>
        <p:spPr>
          <a:xfrm>
            <a:off x="104144" y="557273"/>
            <a:ext cx="11624441" cy="5171940"/>
          </a:xfrm>
        </p:spPr>
        <p:txBody>
          <a:bodyPr>
            <a:noAutofit/>
          </a:bodyPr>
          <a:lstStyle/>
          <a:p>
            <a:pPr marL="0" indent="0">
              <a:buNone/>
            </a:pPr>
            <a:r>
              <a:rPr lang="en-US" sz="1300" b="1" u="sng" dirty="0" smtClean="0">
                <a:latin typeface="Times" panose="02020603050405020304" pitchFamily="18" charset="0"/>
                <a:cs typeface="Times" panose="02020603050405020304" pitchFamily="18" charset="0"/>
              </a:rPr>
              <a:t>FEDERAL ACTIVITY</a:t>
            </a:r>
          </a:p>
          <a:p>
            <a:pPr marL="0" indent="0">
              <a:buNone/>
            </a:pPr>
            <a:r>
              <a:rPr lang="en-US" sz="1300" b="1" dirty="0" smtClean="0">
                <a:solidFill>
                  <a:srgbClr val="C00000"/>
                </a:solidFill>
                <a:latin typeface="Times" panose="02020603050405020304" pitchFamily="18" charset="0"/>
                <a:cs typeface="Times" panose="02020603050405020304" pitchFamily="18" charset="0"/>
              </a:rPr>
              <a:t>Public Health Emergency Declaration: </a:t>
            </a:r>
            <a:r>
              <a:rPr lang="en-US" sz="1300" dirty="0" smtClean="0">
                <a:latin typeface="Times" panose="02020603050405020304" pitchFamily="18" charset="0"/>
                <a:cs typeface="Times" panose="02020603050405020304" pitchFamily="18" charset="0"/>
              </a:rPr>
              <a:t>HHS Extended the COVID-19 PHE another 90 days (through October 18</a:t>
            </a:r>
            <a:r>
              <a:rPr lang="en-US" sz="1300" baseline="30000" dirty="0" smtClean="0">
                <a:latin typeface="Times" panose="02020603050405020304" pitchFamily="18" charset="0"/>
                <a:cs typeface="Times" panose="02020603050405020304" pitchFamily="18" charset="0"/>
              </a:rPr>
              <a:t>th</a:t>
            </a:r>
            <a:r>
              <a:rPr lang="en-US" sz="1300" dirty="0" smtClean="0">
                <a:latin typeface="Times" panose="02020603050405020304" pitchFamily="18" charset="0"/>
                <a:cs typeface="Times" panose="02020603050405020304" pitchFamily="18" charset="0"/>
              </a:rPr>
              <a:t>) and will give states at least 60 days notice prior to PHE end.</a:t>
            </a:r>
          </a:p>
          <a:p>
            <a:pPr marL="0" indent="0">
              <a:buNone/>
            </a:pPr>
            <a:r>
              <a:rPr lang="en-US" sz="1300" b="1" dirty="0" smtClean="0">
                <a:solidFill>
                  <a:srgbClr val="C00000"/>
                </a:solidFill>
                <a:latin typeface="Times" panose="02020603050405020304" pitchFamily="18" charset="0"/>
                <a:cs typeface="Times" panose="02020603050405020304" pitchFamily="18" charset="0"/>
              </a:rPr>
              <a:t>Making Telehealth Permanent after the PHE: </a:t>
            </a:r>
            <a:r>
              <a:rPr lang="en-US" sz="1300" dirty="0" smtClean="0">
                <a:latin typeface="Times" panose="02020603050405020304" pitchFamily="18" charset="0"/>
                <a:cs typeface="Times" panose="02020603050405020304" pitchFamily="18" charset="0"/>
              </a:rPr>
              <a:t>Limited or Permanent Expansion of telehealth under Medicare is dependent on congressional legislative changes   </a:t>
            </a:r>
          </a:p>
          <a:p>
            <a:r>
              <a:rPr lang="en-US" sz="1300" dirty="0" err="1" smtClean="0">
                <a:latin typeface="Times" panose="02020603050405020304" pitchFamily="18" charset="0"/>
                <a:cs typeface="Times" panose="02020603050405020304" pitchFamily="18" charset="0"/>
              </a:rPr>
              <a:t>MedPAC</a:t>
            </a:r>
            <a:r>
              <a:rPr lang="en-US" sz="1300" dirty="0" smtClean="0">
                <a:latin typeface="Times" panose="02020603050405020304" pitchFamily="18" charset="0"/>
                <a:cs typeface="Times" panose="02020603050405020304" pitchFamily="18" charset="0"/>
              </a:rPr>
              <a:t> Recommendations to Congress once PHE ends:</a:t>
            </a:r>
          </a:p>
          <a:p>
            <a:pPr marL="674370" lvl="1" indent="-171450">
              <a:buClrTx/>
              <a:buFont typeface="Wingdings" panose="05000000000000000000" pitchFamily="2" charset="2"/>
              <a:buChar char="Ø"/>
            </a:pPr>
            <a:r>
              <a:rPr lang="en-US" sz="1200" dirty="0" smtClean="0">
                <a:solidFill>
                  <a:schemeClr val="tx1">
                    <a:lumMod val="95000"/>
                    <a:lumOff val="5000"/>
                  </a:schemeClr>
                </a:solidFill>
                <a:latin typeface="Times" panose="02020603050405020304" pitchFamily="18" charset="0"/>
                <a:cs typeface="Times" panose="02020603050405020304" pitchFamily="18" charset="0"/>
              </a:rPr>
              <a:t>allow telehealth expansion for a limited period of 1-2 years following the PHE to gather more evidence on telehealth’s impact</a:t>
            </a:r>
          </a:p>
          <a:p>
            <a:pPr marL="674370" lvl="1" indent="-171450">
              <a:buClrTx/>
              <a:buFont typeface="Wingdings" panose="05000000000000000000" pitchFamily="2" charset="2"/>
              <a:buChar char="Ø"/>
            </a:pPr>
            <a:r>
              <a:rPr lang="en-US" sz="1200" dirty="0" smtClean="0">
                <a:solidFill>
                  <a:schemeClr val="tx1">
                    <a:lumMod val="95000"/>
                    <a:lumOff val="5000"/>
                  </a:schemeClr>
                </a:solidFill>
                <a:latin typeface="Times" panose="02020603050405020304" pitchFamily="18" charset="0"/>
                <a:cs typeface="Times" panose="02020603050405020304" pitchFamily="18" charset="0"/>
              </a:rPr>
              <a:t>Collect data on cost of providing telehealth (note the non-facility rate currently being paid is higher)</a:t>
            </a:r>
          </a:p>
          <a:p>
            <a:pPr marL="674370" lvl="1" indent="-171450">
              <a:buClrTx/>
              <a:buFont typeface="Wingdings" panose="05000000000000000000" pitchFamily="2" charset="2"/>
              <a:buChar char="Ø"/>
            </a:pPr>
            <a:r>
              <a:rPr lang="en-US" sz="1200" dirty="0" smtClean="0">
                <a:solidFill>
                  <a:schemeClr val="tx1">
                    <a:lumMod val="95000"/>
                    <a:lumOff val="5000"/>
                  </a:schemeClr>
                </a:solidFill>
                <a:latin typeface="Times" panose="02020603050405020304" pitchFamily="18" charset="0"/>
                <a:cs typeface="Times" panose="02020603050405020304" pitchFamily="18" charset="0"/>
              </a:rPr>
              <a:t>Return to paying the fee schedule’s facility rate for telehealth</a:t>
            </a:r>
          </a:p>
          <a:p>
            <a:pPr marL="674370" lvl="1" indent="-171450">
              <a:buClrTx/>
              <a:buFont typeface="Wingdings" panose="05000000000000000000" pitchFamily="2" charset="2"/>
              <a:buChar char="Ø"/>
            </a:pPr>
            <a:r>
              <a:rPr lang="en-US" sz="1200" dirty="0" smtClean="0">
                <a:solidFill>
                  <a:schemeClr val="tx1">
                    <a:lumMod val="95000"/>
                    <a:lumOff val="5000"/>
                  </a:schemeClr>
                </a:solidFill>
                <a:latin typeface="Times" panose="02020603050405020304" pitchFamily="18" charset="0"/>
                <a:cs typeface="Times" panose="02020603050405020304" pitchFamily="18" charset="0"/>
              </a:rPr>
              <a:t>No longer allow the reduction or waiver of cost sharing </a:t>
            </a:r>
          </a:p>
          <a:p>
            <a:pPr marL="674370" lvl="1" indent="-171450">
              <a:buClrTx/>
              <a:buFont typeface="Wingdings" panose="05000000000000000000" pitchFamily="2" charset="2"/>
              <a:buChar char="Ø"/>
            </a:pPr>
            <a:r>
              <a:rPr lang="en-US" sz="1200" dirty="0" smtClean="0">
                <a:solidFill>
                  <a:schemeClr val="tx1">
                    <a:lumMod val="95000"/>
                    <a:lumOff val="5000"/>
                  </a:schemeClr>
                </a:solidFill>
                <a:latin typeface="Times" panose="02020603050405020304" pitchFamily="18" charset="0"/>
                <a:cs typeface="Times" panose="02020603050405020304" pitchFamily="18" charset="0"/>
              </a:rPr>
              <a:t>Implement </a:t>
            </a:r>
            <a:r>
              <a:rPr lang="en-US" sz="1200" dirty="0" smtClean="0">
                <a:latin typeface="Times" panose="02020603050405020304" pitchFamily="18" charset="0"/>
                <a:cs typeface="Times" panose="02020603050405020304" pitchFamily="18" charset="0"/>
              </a:rPr>
              <a:t>safeguards against unnecessary spending </a:t>
            </a:r>
            <a:r>
              <a:rPr lang="en-US" sz="1200" dirty="0" smtClean="0">
                <a:latin typeface="Times New Roman" panose="02020603050405020304" pitchFamily="18" charset="0"/>
                <a:cs typeface="Times New Roman" panose="02020603050405020304" pitchFamily="18" charset="0"/>
              </a:rPr>
              <a:t>and</a:t>
            </a:r>
            <a:r>
              <a:rPr lang="en-US" sz="1200" dirty="0" smtClean="0">
                <a:latin typeface="Times" panose="02020603050405020304" pitchFamily="18" charset="0"/>
                <a:cs typeface="Times" panose="02020603050405020304" pitchFamily="18" charset="0"/>
              </a:rPr>
              <a:t> fraud </a:t>
            </a:r>
            <a:endParaRPr lang="en-US" sz="1300" dirty="0" smtClean="0">
              <a:latin typeface="Times" panose="02020603050405020304" pitchFamily="18" charset="0"/>
              <a:cs typeface="Times" panose="02020603050405020304" pitchFamily="18" charset="0"/>
            </a:endParaRPr>
          </a:p>
          <a:p>
            <a:r>
              <a:rPr lang="en-US" sz="1300" dirty="0" smtClean="0">
                <a:latin typeface="Times" panose="02020603050405020304" pitchFamily="18" charset="0"/>
                <a:cs typeface="Times" panose="02020603050405020304" pitchFamily="18" charset="0"/>
              </a:rPr>
              <a:t>Letter to Congressional Leaders from Senate and House Speaker &amp; Leaders, signed by 430 advocacy groups (sent July 26</a:t>
            </a:r>
            <a:r>
              <a:rPr lang="en-US" sz="1300" baseline="30000" dirty="0" smtClean="0">
                <a:latin typeface="Times" panose="02020603050405020304" pitchFamily="18" charset="0"/>
                <a:cs typeface="Times" panose="02020603050405020304" pitchFamily="18" charset="0"/>
              </a:rPr>
              <a:t>th</a:t>
            </a:r>
            <a:r>
              <a:rPr lang="en-US" sz="1300" dirty="0" smtClean="0">
                <a:latin typeface="Times" panose="02020603050405020304" pitchFamily="18" charset="0"/>
                <a:cs typeface="Times" panose="02020603050405020304" pitchFamily="18" charset="0"/>
              </a:rPr>
              <a:t>, 2021) </a:t>
            </a:r>
            <a:r>
              <a:rPr lang="en-US" sz="1300" b="1" dirty="0">
                <a:solidFill>
                  <a:srgbClr val="C00000"/>
                </a:solidFill>
                <a:latin typeface="Times" panose="02020603050405020304" pitchFamily="18" charset="0"/>
                <a:cs typeface="Times" panose="02020603050405020304" pitchFamily="18" charset="0"/>
              </a:rPr>
              <a:t>(Update</a:t>
            </a:r>
            <a:r>
              <a:rPr lang="en-US" sz="1300" b="1" dirty="0" smtClean="0">
                <a:solidFill>
                  <a:srgbClr val="C00000"/>
                </a:solidFill>
                <a:latin typeface="Times" panose="02020603050405020304" pitchFamily="18" charset="0"/>
                <a:cs typeface="Times" panose="02020603050405020304" pitchFamily="18" charset="0"/>
              </a:rPr>
              <a:t>)</a:t>
            </a:r>
            <a:endParaRPr lang="en-US" sz="1300" dirty="0" smtClean="0">
              <a:latin typeface="Times" panose="02020603050405020304" pitchFamily="18" charset="0"/>
              <a:cs typeface="Times" panose="02020603050405020304" pitchFamily="18" charset="0"/>
            </a:endParaRPr>
          </a:p>
          <a:p>
            <a:r>
              <a:rPr lang="en-US" sz="1300" dirty="0" smtClean="0">
                <a:latin typeface="Times" panose="02020603050405020304" pitchFamily="18" charset="0"/>
                <a:cs typeface="Times" panose="02020603050405020304" pitchFamily="18" charset="0"/>
              </a:rPr>
              <a:t>H.R. 2903 CONNECT for Health Act of 2021</a:t>
            </a:r>
          </a:p>
          <a:p>
            <a:pPr marL="674370" lvl="1" indent="-171450">
              <a:buFont typeface="Wingdings" panose="05000000000000000000" pitchFamily="2" charset="2"/>
              <a:buChar char="Ø"/>
            </a:pPr>
            <a:r>
              <a:rPr lang="en-US" sz="1200" dirty="0" smtClean="0">
                <a:latin typeface="Times" panose="02020603050405020304" pitchFamily="18" charset="0"/>
                <a:cs typeface="Times" panose="02020603050405020304" pitchFamily="18" charset="0"/>
              </a:rPr>
              <a:t>Aims to amend title XVIII of the Social Security Act to expand access to telehealth services: remove geographic requirements, expand originating sites, allow telehealth in emergency care </a:t>
            </a:r>
            <a:r>
              <a:rPr lang="en-US" sz="1200" b="1" i="1" dirty="0" smtClean="0">
                <a:latin typeface="Times" panose="02020603050405020304" pitchFamily="18" charset="0"/>
                <a:cs typeface="Times" panose="02020603050405020304" pitchFamily="18" charset="0"/>
              </a:rPr>
              <a:t> LAST ACTION</a:t>
            </a:r>
            <a:r>
              <a:rPr lang="en-US" sz="1200" dirty="0" smtClean="0">
                <a:latin typeface="Times" panose="02020603050405020304" pitchFamily="18" charset="0"/>
                <a:cs typeface="Times" panose="02020603050405020304" pitchFamily="18" charset="0"/>
              </a:rPr>
              <a:t>: Referred to the Committees on Energy and Commerce and Ways &amp; Means in April 2021. </a:t>
            </a:r>
          </a:p>
          <a:p>
            <a:r>
              <a:rPr lang="en-US" sz="1300" dirty="0" smtClean="0">
                <a:latin typeface="Times" panose="02020603050405020304" pitchFamily="18" charset="0"/>
                <a:cs typeface="Times" panose="02020603050405020304" pitchFamily="18" charset="0"/>
              </a:rPr>
              <a:t>H.R. 1332 Telehealth Modernization Act</a:t>
            </a:r>
          </a:p>
          <a:p>
            <a:pPr marL="674370" lvl="1" indent="-171450">
              <a:buFont typeface="Wingdings" panose="05000000000000000000" pitchFamily="2" charset="2"/>
              <a:buChar char="Ø"/>
            </a:pPr>
            <a:r>
              <a:rPr lang="en-US" sz="1200" dirty="0" smtClean="0">
                <a:latin typeface="Times" panose="02020603050405020304" pitchFamily="18" charset="0"/>
                <a:cs typeface="Times" panose="02020603050405020304" pitchFamily="18" charset="0"/>
              </a:rPr>
              <a:t>Extends PHE flexibilities including home as originating site, and expansion of practitioners eligible to provide telehealth services  </a:t>
            </a:r>
            <a:r>
              <a:rPr lang="en-US" sz="1200" b="1" i="1" dirty="0" smtClean="0">
                <a:latin typeface="Times" panose="02020603050405020304" pitchFamily="18" charset="0"/>
                <a:cs typeface="Times" panose="02020603050405020304" pitchFamily="18" charset="0"/>
              </a:rPr>
              <a:t>LAST ACTION: </a:t>
            </a:r>
            <a:r>
              <a:rPr lang="en-US" sz="1200" dirty="0" smtClean="0">
                <a:latin typeface="Times" panose="02020603050405020304" pitchFamily="18" charset="0"/>
                <a:cs typeface="Times" panose="02020603050405020304" pitchFamily="18" charset="0"/>
              </a:rPr>
              <a:t>Referred to Subcommittee on Health Feb 2021</a:t>
            </a:r>
          </a:p>
          <a:p>
            <a:r>
              <a:rPr lang="en-US" sz="1300" dirty="0">
                <a:latin typeface="Times" panose="02020603050405020304" pitchFamily="18" charset="0"/>
                <a:cs typeface="Times" panose="02020603050405020304" pitchFamily="18" charset="0"/>
              </a:rPr>
              <a:t>H.R. </a:t>
            </a:r>
            <a:r>
              <a:rPr lang="en-US" sz="1300" dirty="0" smtClean="0">
                <a:latin typeface="Times" panose="02020603050405020304" pitchFamily="18" charset="0"/>
                <a:cs typeface="Times" panose="02020603050405020304" pitchFamily="18" charset="0"/>
              </a:rPr>
              <a:t>4918 Rural Telehealth Expansion Act </a:t>
            </a:r>
            <a:r>
              <a:rPr lang="en-US" sz="1300" b="1" dirty="0">
                <a:solidFill>
                  <a:srgbClr val="C00000"/>
                </a:solidFill>
                <a:latin typeface="Times" panose="02020603050405020304" pitchFamily="18" charset="0"/>
                <a:cs typeface="Times" panose="02020603050405020304" pitchFamily="18" charset="0"/>
              </a:rPr>
              <a:t>(Update):</a:t>
            </a:r>
            <a:endParaRPr lang="en-US" sz="1300" dirty="0">
              <a:latin typeface="Times" panose="02020603050405020304" pitchFamily="18" charset="0"/>
              <a:cs typeface="Times" panose="02020603050405020304" pitchFamily="18" charset="0"/>
            </a:endParaRPr>
          </a:p>
          <a:p>
            <a:pPr marL="674370" lvl="1" indent="-171450">
              <a:buFont typeface="Wingdings" panose="05000000000000000000" pitchFamily="2" charset="2"/>
              <a:buChar char="Ø"/>
            </a:pPr>
            <a:r>
              <a:rPr lang="en-US" sz="1200" dirty="0" smtClean="0">
                <a:latin typeface="Times" panose="02020603050405020304" pitchFamily="18" charset="0"/>
                <a:cs typeface="Times" panose="02020603050405020304" pitchFamily="18" charset="0"/>
              </a:rPr>
              <a:t>Would allow store and forward telehealth in other states besides Alaska &amp; Hawaii to expand healthcare access to patients in rural areas </a:t>
            </a:r>
            <a:r>
              <a:rPr lang="en-US" sz="1200" b="1" i="1" dirty="0" smtClean="0">
                <a:latin typeface="Times" panose="02020603050405020304" pitchFamily="18" charset="0"/>
                <a:cs typeface="Times" panose="02020603050405020304" pitchFamily="18" charset="0"/>
              </a:rPr>
              <a:t>LAST </a:t>
            </a:r>
            <a:r>
              <a:rPr lang="en-US" sz="1200" b="1" i="1" dirty="0">
                <a:latin typeface="Times" panose="02020603050405020304" pitchFamily="18" charset="0"/>
                <a:cs typeface="Times" panose="02020603050405020304" pitchFamily="18" charset="0"/>
              </a:rPr>
              <a:t>ACTION: </a:t>
            </a:r>
            <a:r>
              <a:rPr lang="en-US" sz="1200" dirty="0" smtClean="0">
                <a:latin typeface="Times" panose="02020603050405020304" pitchFamily="18" charset="0"/>
                <a:cs typeface="Times" panose="02020603050405020304" pitchFamily="18" charset="0"/>
              </a:rPr>
              <a:t>Introduced 8/3/21</a:t>
            </a:r>
          </a:p>
        </p:txBody>
      </p:sp>
      <p:sp>
        <p:nvSpPr>
          <p:cNvPr id="4" name="Slide Number Placeholder 3"/>
          <p:cNvSpPr>
            <a:spLocks noGrp="1"/>
          </p:cNvSpPr>
          <p:nvPr>
            <p:ph type="sldNum" sz="quarter" idx="14"/>
          </p:nvPr>
        </p:nvSpPr>
        <p:spPr>
          <a:xfrm>
            <a:off x="4813064" y="5984806"/>
            <a:ext cx="6915521" cy="603504"/>
          </a:xfrm>
        </p:spPr>
        <p:txBody>
          <a:bodyPr/>
          <a:lstStyle/>
          <a:p>
            <a:pPr>
              <a:defRPr/>
            </a:pPr>
            <a:fld id="{232C9B6E-D4F9-498A-94D2-408EB2FF2D9A}" type="slidenum">
              <a:rPr lang="en-US" altLang="en-US" smtClean="0"/>
              <a:pPr>
                <a:defRPr/>
              </a:pPr>
              <a:t>4</a:t>
            </a:fld>
            <a:endParaRPr lang="en-US" altLang="en-US" dirty="0"/>
          </a:p>
        </p:txBody>
      </p:sp>
    </p:spTree>
    <p:extLst>
      <p:ext uri="{BB962C8B-B14F-4D97-AF65-F5344CB8AC3E}">
        <p14:creationId xmlns:p14="http://schemas.microsoft.com/office/powerpoint/2010/main" val="2424431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689"/>
            <a:ext cx="10972800" cy="642407"/>
          </a:xfrm>
        </p:spPr>
        <p:txBody>
          <a:bodyPr/>
          <a:lstStyle/>
          <a:p>
            <a:r>
              <a:rPr lang="en-US" sz="2400" dirty="0" smtClean="0">
                <a:latin typeface="Times" panose="02020603050405020304" pitchFamily="18" charset="0"/>
                <a:cs typeface="Times" panose="02020603050405020304" pitchFamily="18" charset="0"/>
              </a:rPr>
              <a:t>Telehealth Regulatory Update</a:t>
            </a:r>
            <a:endParaRPr lang="en-US" sz="2400" dirty="0">
              <a:latin typeface="Times" panose="02020603050405020304" pitchFamily="18" charset="0"/>
              <a:cs typeface="Times" panose="02020603050405020304" pitchFamily="18" charset="0"/>
            </a:endParaRPr>
          </a:p>
        </p:txBody>
      </p:sp>
      <p:sp>
        <p:nvSpPr>
          <p:cNvPr id="3" name="Text Placeholder 2"/>
          <p:cNvSpPr>
            <a:spLocks noGrp="1"/>
          </p:cNvSpPr>
          <p:nvPr>
            <p:ph type="body" sz="quarter" idx="13"/>
          </p:nvPr>
        </p:nvSpPr>
        <p:spPr>
          <a:xfrm>
            <a:off x="450761" y="776947"/>
            <a:ext cx="10522039" cy="5166945"/>
          </a:xfrm>
        </p:spPr>
        <p:txBody>
          <a:bodyPr>
            <a:noAutofit/>
          </a:bodyPr>
          <a:lstStyle/>
          <a:p>
            <a:pPr marL="0" indent="0">
              <a:spcBef>
                <a:spcPts val="0"/>
              </a:spcBef>
              <a:buNone/>
            </a:pPr>
            <a:r>
              <a:rPr lang="en-US" sz="1400" b="1" u="sng" dirty="0" smtClean="0">
                <a:latin typeface="Times New Roman" panose="02020603050405020304" pitchFamily="18" charset="0"/>
                <a:cs typeface="Times New Roman" panose="02020603050405020304" pitchFamily="18" charset="0"/>
              </a:rPr>
              <a:t>STATE ACTIVITY</a:t>
            </a:r>
          </a:p>
          <a:p>
            <a:pPr marL="0" indent="0">
              <a:spcBef>
                <a:spcPts val="0"/>
              </a:spcBef>
              <a:buNone/>
            </a:pPr>
            <a:endParaRPr lang="en-US" sz="1400" u="sng" dirty="0">
              <a:latin typeface="Times New Roman" panose="02020603050405020304" pitchFamily="18" charset="0"/>
              <a:cs typeface="Times New Roman" panose="02020603050405020304" pitchFamily="18" charset="0"/>
            </a:endParaRPr>
          </a:p>
          <a:p>
            <a:pPr>
              <a:spcBef>
                <a:spcPts val="0"/>
              </a:spcBef>
            </a:pPr>
            <a:r>
              <a:rPr lang="en-US" sz="1400" dirty="0" smtClean="0">
                <a:latin typeface="Times New Roman" panose="02020603050405020304" pitchFamily="18" charset="0"/>
                <a:cs typeface="Times New Roman" panose="02020603050405020304" pitchFamily="18" charset="0"/>
              </a:rPr>
              <a:t>Executive Order 2020-09 issued March 2020 expanded access to telehealth including mental health, and required insurers to reimburse telehealth at the same rate as in-person care temporarily through the PHE.  </a:t>
            </a:r>
            <a:r>
              <a:rPr lang="en-US" sz="1400" b="1" i="1" dirty="0" smtClean="0">
                <a:solidFill>
                  <a:srgbClr val="C00000"/>
                </a:solidFill>
                <a:latin typeface="Times New Roman" panose="02020603050405020304" pitchFamily="18" charset="0"/>
                <a:cs typeface="Times New Roman" panose="02020603050405020304" pitchFamily="18" charset="0"/>
              </a:rPr>
              <a:t>Still active</a:t>
            </a:r>
          </a:p>
          <a:p>
            <a:pPr>
              <a:spcBef>
                <a:spcPts val="0"/>
              </a:spcBef>
            </a:pPr>
            <a:endParaRPr lang="en-US" sz="1400" dirty="0">
              <a:latin typeface="Times New Roman" panose="02020603050405020304" pitchFamily="18" charset="0"/>
              <a:cs typeface="Times New Roman" panose="02020603050405020304" pitchFamily="18" charset="0"/>
            </a:endParaRPr>
          </a:p>
          <a:p>
            <a:pPr>
              <a:spcBef>
                <a:spcPts val="0"/>
              </a:spcBef>
            </a:pPr>
            <a:r>
              <a:rPr lang="en-US" sz="1400" dirty="0" smtClean="0">
                <a:latin typeface="Times New Roman" panose="02020603050405020304" pitchFamily="18" charset="0"/>
                <a:cs typeface="Times New Roman" panose="02020603050405020304" pitchFamily="18" charset="0"/>
              </a:rPr>
              <a:t>Practicing Telehealth in Other States </a:t>
            </a:r>
            <a:r>
              <a:rPr lang="en-US" sz="1400" b="1" dirty="0" smtClean="0">
                <a:solidFill>
                  <a:srgbClr val="C00000"/>
                </a:solidFill>
                <a:latin typeface="Times New Roman" panose="02020603050405020304" pitchFamily="18" charset="0"/>
                <a:cs typeface="Times New Roman" panose="02020603050405020304" pitchFamily="18" charset="0"/>
              </a:rPr>
              <a:t>(Update):</a:t>
            </a:r>
          </a:p>
          <a:p>
            <a:pPr>
              <a:spcBef>
                <a:spcPts val="0"/>
              </a:spcBef>
            </a:pPr>
            <a:endParaRPr lang="en-US" sz="1400" dirty="0">
              <a:latin typeface="Times New Roman" panose="02020603050405020304" pitchFamily="18" charset="0"/>
              <a:cs typeface="Times New Roman" panose="02020603050405020304" pitchFamily="18" charset="0"/>
            </a:endParaRPr>
          </a:p>
          <a:p>
            <a:pPr marL="674370" lvl="1" indent="-171450">
              <a:spcBef>
                <a:spcPts val="0"/>
              </a:spcBef>
              <a:buFont typeface="Wingdings" panose="05000000000000000000" pitchFamily="2" charset="2"/>
              <a:buChar char="§"/>
            </a:pPr>
            <a:r>
              <a:rPr lang="en-US" sz="1400" dirty="0" smtClean="0">
                <a:latin typeface="Times New Roman" panose="02020603050405020304" pitchFamily="18" charset="0"/>
                <a:cs typeface="Times New Roman" panose="02020603050405020304" pitchFamily="18" charset="0"/>
              </a:rPr>
              <a:t>Some States End PHE Practitioner Licensure Waivers: </a:t>
            </a:r>
          </a:p>
          <a:p>
            <a:pPr marL="1373188" lvl="2" indent="-285750">
              <a:spcBef>
                <a:spcPts val="0"/>
              </a:spcBef>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To </a:t>
            </a:r>
            <a:r>
              <a:rPr lang="en-US" sz="1400" dirty="0">
                <a:latin typeface="Times New Roman" panose="02020603050405020304" pitchFamily="18" charset="0"/>
                <a:cs typeface="Times New Roman" panose="02020603050405020304" pitchFamily="18" charset="0"/>
              </a:rPr>
              <a:t>date, over 30 states have ended their COVID-19 states of </a:t>
            </a:r>
            <a:r>
              <a:rPr lang="en-US" sz="1400" dirty="0" smtClean="0">
                <a:latin typeface="Times New Roman" panose="02020603050405020304" pitchFamily="18" charset="0"/>
                <a:cs typeface="Times New Roman" panose="02020603050405020304" pitchFamily="18" charset="0"/>
              </a:rPr>
              <a:t>emergency</a:t>
            </a:r>
          </a:p>
          <a:p>
            <a:pPr marL="1373188" lvl="2" indent="-285750">
              <a:spcBef>
                <a:spcPts val="0"/>
              </a:spcBef>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Impact:  the </a:t>
            </a:r>
            <a:r>
              <a:rPr lang="en-US" sz="1400" dirty="0">
                <a:latin typeface="Times New Roman" panose="02020603050405020304" pitchFamily="18" charset="0"/>
                <a:cs typeface="Times New Roman" panose="02020603050405020304" pitchFamily="18" charset="0"/>
              </a:rPr>
              <a:t>waivers which permitted telehealth by out-of-state unlicensed practitioners, are no longer in effect with some minor exceptions</a:t>
            </a:r>
            <a:r>
              <a:rPr lang="en-US" sz="1400" dirty="0" smtClean="0">
                <a:latin typeface="Times New Roman" panose="02020603050405020304" pitchFamily="18" charset="0"/>
                <a:cs typeface="Times New Roman" panose="02020603050405020304" pitchFamily="18" charset="0"/>
              </a:rPr>
              <a:t>.</a:t>
            </a:r>
          </a:p>
          <a:p>
            <a:pPr marL="1663700" lvl="3" indent="-171450">
              <a:spcBef>
                <a:spcPts val="0"/>
              </a:spcBef>
              <a:buFont typeface="Wingdings" panose="05000000000000000000" pitchFamily="2" charset="2"/>
              <a:buChar char="Ø"/>
            </a:pPr>
            <a:r>
              <a:rPr lang="en-US" sz="1400" dirty="0" smtClean="0">
                <a:latin typeface="Times New Roman" panose="02020603050405020304" pitchFamily="18" charset="0"/>
                <a:cs typeface="Times New Roman" panose="02020603050405020304" pitchFamily="18" charset="0"/>
              </a:rPr>
              <a:t>departments should </a:t>
            </a:r>
            <a:r>
              <a:rPr lang="en-US" sz="1400" dirty="0">
                <a:latin typeface="Times New Roman" panose="02020603050405020304" pitchFamily="18" charset="0"/>
                <a:cs typeface="Times New Roman" panose="02020603050405020304" pitchFamily="18" charset="0"/>
              </a:rPr>
              <a:t>Consult OCC’s </a:t>
            </a:r>
            <a:r>
              <a:rPr lang="en-US" sz="1400" dirty="0">
                <a:latin typeface="Times New Roman" panose="02020603050405020304" pitchFamily="18" charset="0"/>
                <a:cs typeface="Times New Roman" panose="02020603050405020304" pitchFamily="18" charset="0"/>
                <a:hlinkClick r:id="rId3"/>
              </a:rPr>
              <a:t>Table of Licensure </a:t>
            </a:r>
            <a:r>
              <a:rPr lang="en-US" sz="1400" dirty="0">
                <a:latin typeface="Times New Roman" panose="02020603050405020304" pitchFamily="18" charset="0"/>
                <a:cs typeface="Times New Roman" panose="02020603050405020304" pitchFamily="18" charset="0"/>
              </a:rPr>
              <a:t>which is updated on a monthly </a:t>
            </a:r>
            <a:r>
              <a:rPr lang="en-US" sz="1400" dirty="0" smtClean="0">
                <a:latin typeface="Times New Roman" panose="02020603050405020304" pitchFamily="18" charset="0"/>
                <a:cs typeface="Times New Roman" panose="02020603050405020304" pitchFamily="18" charset="0"/>
              </a:rPr>
              <a:t>basis</a:t>
            </a:r>
            <a:endParaRPr lang="en-US" sz="1400" dirty="0">
              <a:latin typeface="Times New Roman" panose="02020603050405020304" pitchFamily="18" charset="0"/>
              <a:cs typeface="Times New Roman" panose="02020603050405020304" pitchFamily="18" charset="0"/>
            </a:endParaRPr>
          </a:p>
          <a:p>
            <a:pPr marL="388620" lvl="1" indent="-171450">
              <a:spcBef>
                <a:spcPts val="0"/>
              </a:spcBef>
              <a:buFont typeface="Wingdings" panose="05000000000000000000" pitchFamily="2" charset="2"/>
              <a:buChar char="§"/>
            </a:pPr>
            <a:endParaRPr lang="en-US" sz="1400" dirty="0">
              <a:latin typeface="Times New Roman" panose="02020603050405020304" pitchFamily="18" charset="0"/>
              <a:cs typeface="Times New Roman" panose="02020603050405020304" pitchFamily="18" charset="0"/>
            </a:endParaRPr>
          </a:p>
          <a:p>
            <a:pPr marL="674370" lvl="1" indent="-171450">
              <a:spcBef>
                <a:spcPts val="0"/>
              </a:spcBef>
              <a:buFont typeface="Wingdings" panose="05000000000000000000" pitchFamily="2" charset="2"/>
              <a:buChar char="§"/>
            </a:pPr>
            <a:r>
              <a:rPr lang="en-US" sz="1400" dirty="0">
                <a:latin typeface="Times New Roman" panose="02020603050405020304" pitchFamily="18" charset="0"/>
                <a:cs typeface="Times New Roman" panose="02020603050405020304" pitchFamily="18" charset="0"/>
              </a:rPr>
              <a:t>Telehealth is still permitted in Indiana, Michigan, and </a:t>
            </a:r>
            <a:r>
              <a:rPr lang="en-US" sz="1400" dirty="0" smtClean="0">
                <a:latin typeface="Times New Roman" panose="02020603050405020304" pitchFamily="18" charset="0"/>
                <a:cs typeface="Times New Roman" panose="02020603050405020304" pitchFamily="18" charset="0"/>
              </a:rPr>
              <a:t>Wisconsin at the time of this report </a:t>
            </a:r>
          </a:p>
          <a:p>
            <a:pPr lvl="1">
              <a:spcBef>
                <a:spcPts val="0"/>
              </a:spcBef>
            </a:pPr>
            <a:endParaRPr lang="en-US" sz="1400" dirty="0" smtClean="0">
              <a:latin typeface="Times New Roman" panose="02020603050405020304" pitchFamily="18" charset="0"/>
              <a:cs typeface="Times New Roman" panose="02020603050405020304" pitchFamily="18" charset="0"/>
            </a:endParaRPr>
          </a:p>
          <a:p>
            <a:pPr marL="674370" lvl="1" indent="-171450">
              <a:spcBef>
                <a:spcPts val="0"/>
              </a:spcBef>
              <a:buFont typeface="Wingdings" panose="05000000000000000000" pitchFamily="2" charset="2"/>
              <a:buChar char="§"/>
            </a:pPr>
            <a:r>
              <a:rPr lang="en-US" sz="1400" dirty="0">
                <a:latin typeface="Times New Roman" panose="02020603050405020304" pitchFamily="18" charset="0"/>
                <a:cs typeface="Times New Roman" panose="02020603050405020304" pitchFamily="18" charset="0"/>
              </a:rPr>
              <a:t>OCC notified Executive  </a:t>
            </a:r>
            <a:r>
              <a:rPr lang="en-US" sz="1400" dirty="0" smtClean="0">
                <a:latin typeface="Times New Roman" panose="02020603050405020304" pitchFamily="18" charset="0"/>
                <a:cs typeface="Times New Roman" panose="02020603050405020304" pitchFamily="18" charset="0"/>
              </a:rPr>
              <a:t>Administrators (EA) </a:t>
            </a:r>
            <a:r>
              <a:rPr lang="en-US" sz="1400" dirty="0">
                <a:latin typeface="Times New Roman" panose="02020603050405020304" pitchFamily="18" charset="0"/>
                <a:cs typeface="Times New Roman" panose="02020603050405020304" pitchFamily="18" charset="0"/>
              </a:rPr>
              <a:t>of upcoming </a:t>
            </a:r>
            <a:r>
              <a:rPr lang="en-US" sz="1400" dirty="0" err="1">
                <a:latin typeface="Times New Roman" panose="02020603050405020304" pitchFamily="18" charset="0"/>
                <a:cs typeface="Times New Roman" panose="02020603050405020304" pitchFamily="18" charset="0"/>
              </a:rPr>
              <a:t>appts</a:t>
            </a:r>
            <a:r>
              <a:rPr lang="en-US" sz="1400" dirty="0">
                <a:latin typeface="Times New Roman" panose="02020603050405020304" pitchFamily="18" charset="0"/>
                <a:cs typeface="Times New Roman" panose="02020603050405020304" pitchFamily="18" charset="0"/>
              </a:rPr>
              <a:t> in states which have rescinded licensing waivers, and advised them to cancel and/or reschedule as in-person appointments. EAs were also advised to check the OCC’s table of state licensure before scheduling out-of-state appointments</a:t>
            </a:r>
            <a:r>
              <a:rPr lang="en-US" sz="1400" dirty="0" smtClean="0">
                <a:latin typeface="Times New Roman" panose="02020603050405020304" pitchFamily="18" charset="0"/>
                <a:cs typeface="Times New Roman" panose="02020603050405020304" pitchFamily="18" charset="0"/>
              </a:rPr>
              <a:t>.</a:t>
            </a:r>
          </a:p>
          <a:p>
            <a:pPr lvl="1">
              <a:spcBef>
                <a:spcPts val="0"/>
              </a:spcBef>
            </a:pPr>
            <a:endParaRPr lang="en-US" sz="1400" dirty="0" smtClean="0">
              <a:latin typeface="Times New Roman" panose="02020603050405020304" pitchFamily="18" charset="0"/>
              <a:cs typeface="Times New Roman" panose="02020603050405020304" pitchFamily="18" charset="0"/>
            </a:endParaRPr>
          </a:p>
          <a:p>
            <a:pPr marL="674370" lvl="1" indent="-171450">
              <a:spcBef>
                <a:spcPts val="0"/>
              </a:spcBef>
              <a:buFont typeface="Wingdings" panose="05000000000000000000" pitchFamily="2" charset="2"/>
              <a:buChar char="§"/>
            </a:pPr>
            <a:r>
              <a:rPr lang="en-US" sz="1400" dirty="0">
                <a:latin typeface="Times New Roman" panose="02020603050405020304" pitchFamily="18" charset="0"/>
                <a:cs typeface="Times New Roman" panose="02020603050405020304" pitchFamily="18" charset="0"/>
              </a:rPr>
              <a:t>A smaller group is convening to discuss creating a comprehensive strategy for managing the future of telemedicine at UCMC</a:t>
            </a:r>
          </a:p>
          <a:p>
            <a:pPr lvl="1">
              <a:spcBef>
                <a:spcPts val="0"/>
              </a:spcBef>
            </a:pPr>
            <a:r>
              <a:rPr lang="en-US" sz="1400" dirty="0" smtClean="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a:p>
            <a:pPr marL="674370" lvl="1" indent="-171450">
              <a:spcBef>
                <a:spcPts val="0"/>
              </a:spcBef>
              <a:buFont typeface="Wingdings" panose="05000000000000000000" pitchFamily="2" charset="2"/>
              <a:buChar char="§"/>
            </a:pPr>
            <a:endParaRPr lang="en-US" sz="1400" dirty="0" smtClean="0">
              <a:latin typeface="Times New Roman" panose="02020603050405020304" pitchFamily="18" charset="0"/>
              <a:cs typeface="Times New Roman" panose="02020603050405020304" pitchFamily="18" charset="0"/>
            </a:endParaRPr>
          </a:p>
          <a:p>
            <a:pPr marL="674370" lvl="1" indent="-171450">
              <a:spcBef>
                <a:spcPts val="0"/>
              </a:spcBef>
              <a:buFont typeface="Wingdings" panose="05000000000000000000" pitchFamily="2" charset="2"/>
              <a:buChar char="§"/>
            </a:pPr>
            <a:endParaRPr lang="en-US" sz="1400" dirty="0">
              <a:latin typeface="Times New Roman" panose="02020603050405020304" pitchFamily="18" charset="0"/>
              <a:cs typeface="Times New Roman" panose="02020603050405020304" pitchFamily="18" charset="0"/>
            </a:endParaRPr>
          </a:p>
          <a:p>
            <a:pPr>
              <a:spcBef>
                <a:spcPts val="0"/>
              </a:spcBef>
            </a:pPr>
            <a:endParaRPr lang="en-US" sz="1400" dirty="0" smtClean="0">
              <a:latin typeface="Times New Roman" panose="02020603050405020304" pitchFamily="18" charset="0"/>
              <a:cs typeface="Times New Roman" panose="02020603050405020304" pitchFamily="18" charset="0"/>
            </a:endParaRPr>
          </a:p>
          <a:p>
            <a:pPr marL="0" indent="0">
              <a:spcBef>
                <a:spcPts val="0"/>
              </a:spcBef>
              <a:buNone/>
            </a:pPr>
            <a:endParaRPr lang="en-US" sz="1300" dirty="0" smtClean="0">
              <a:latin typeface="Times" panose="02020603050405020304" pitchFamily="18" charset="0"/>
              <a:cs typeface="Times" panose="02020603050405020304" pitchFamily="18" charset="0"/>
            </a:endParaRPr>
          </a:p>
        </p:txBody>
      </p:sp>
      <p:sp>
        <p:nvSpPr>
          <p:cNvPr id="4" name="Slide Number Placeholder 3"/>
          <p:cNvSpPr>
            <a:spLocks noGrp="1"/>
          </p:cNvSpPr>
          <p:nvPr>
            <p:ph type="sldNum" sz="quarter" idx="14"/>
          </p:nvPr>
        </p:nvSpPr>
        <p:spPr/>
        <p:txBody>
          <a:bodyPr/>
          <a:lstStyle/>
          <a:p>
            <a:pPr>
              <a:defRPr/>
            </a:pPr>
            <a:fld id="{232C9B6E-D4F9-498A-94D2-408EB2FF2D9A}" type="slidenum">
              <a:rPr lang="en-US" altLang="en-US" smtClean="0"/>
              <a:pPr>
                <a:defRPr/>
              </a:pPr>
              <a:t>5</a:t>
            </a:fld>
            <a:endParaRPr lang="en-US" altLang="en-US" dirty="0"/>
          </a:p>
        </p:txBody>
      </p:sp>
    </p:spTree>
    <p:extLst>
      <p:ext uri="{BB962C8B-B14F-4D97-AF65-F5344CB8AC3E}">
        <p14:creationId xmlns:p14="http://schemas.microsoft.com/office/powerpoint/2010/main" val="2387988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91689"/>
            <a:ext cx="10972800" cy="540013"/>
          </a:xfrm>
        </p:spPr>
        <p:txBody>
          <a:bodyPr/>
          <a:lstStyle/>
          <a:p>
            <a:r>
              <a:rPr lang="en-US" sz="2400" dirty="0" smtClean="0">
                <a:latin typeface="Times" panose="02020603050405020304" pitchFamily="18" charset="0"/>
                <a:cs typeface="Times" panose="02020603050405020304" pitchFamily="18" charset="0"/>
              </a:rPr>
              <a:t>Telehealth Regulatory Update</a:t>
            </a:r>
            <a:endParaRPr lang="en-US" sz="2400" dirty="0">
              <a:latin typeface="Times" panose="02020603050405020304" pitchFamily="18" charset="0"/>
              <a:cs typeface="Times" panose="02020603050405020304" pitchFamily="18" charset="0"/>
            </a:endParaRPr>
          </a:p>
        </p:txBody>
      </p:sp>
      <p:sp>
        <p:nvSpPr>
          <p:cNvPr id="3" name="Text Placeholder 2"/>
          <p:cNvSpPr>
            <a:spLocks noGrp="1"/>
          </p:cNvSpPr>
          <p:nvPr>
            <p:ph type="body" sz="quarter" idx="13"/>
          </p:nvPr>
        </p:nvSpPr>
        <p:spPr>
          <a:xfrm>
            <a:off x="104144" y="538395"/>
            <a:ext cx="11624441" cy="5237253"/>
          </a:xfrm>
        </p:spPr>
        <p:txBody>
          <a:bodyPr>
            <a:noAutofit/>
          </a:bodyPr>
          <a:lstStyle/>
          <a:p>
            <a:pPr marL="0" indent="0">
              <a:buNone/>
            </a:pPr>
            <a:r>
              <a:rPr lang="en-US" sz="1400" b="1" u="sng" dirty="0" smtClean="0">
                <a:latin typeface="Times New Roman" panose="02020603050405020304" pitchFamily="18" charset="0"/>
                <a:cs typeface="Times New Roman" panose="02020603050405020304" pitchFamily="18" charset="0"/>
              </a:rPr>
              <a:t>MEDICAID</a:t>
            </a:r>
          </a:p>
          <a:p>
            <a:pPr marL="0" indent="0">
              <a:buNone/>
            </a:pPr>
            <a:r>
              <a:rPr lang="en-US" sz="1400" dirty="0" smtClean="0">
                <a:latin typeface="Times New Roman" panose="02020603050405020304" pitchFamily="18" charset="0"/>
                <a:cs typeface="Times New Roman" panose="02020603050405020304" pitchFamily="18" charset="0"/>
              </a:rPr>
              <a:t>CMS developed a supplemental </a:t>
            </a:r>
            <a:r>
              <a:rPr lang="en-US" sz="1400" dirty="0" smtClean="0">
                <a:latin typeface="Times New Roman" panose="02020603050405020304" pitchFamily="18" charset="0"/>
                <a:cs typeface="Times New Roman" panose="02020603050405020304" pitchFamily="18" charset="0"/>
                <a:hlinkClick r:id="rId3"/>
              </a:rPr>
              <a:t>toolkit</a:t>
            </a:r>
            <a:r>
              <a:rPr lang="en-US" sz="1400" dirty="0" smtClean="0">
                <a:latin typeface="Times New Roman" panose="02020603050405020304" pitchFamily="18" charset="0"/>
                <a:cs typeface="Times New Roman" panose="02020603050405020304" pitchFamily="18" charset="0"/>
              </a:rPr>
              <a:t> to provide additional support to state Medicaid and CHIP agencies in their adoption and implementation of telehealth as they begin to plan beyond PHE flexibilities. </a:t>
            </a:r>
          </a:p>
          <a:p>
            <a:pPr marL="571500"/>
            <a:r>
              <a:rPr lang="en-US" sz="1400" dirty="0" smtClean="0">
                <a:latin typeface="Times New Roman" panose="02020603050405020304" pitchFamily="18" charset="0"/>
                <a:cs typeface="Times New Roman" panose="02020603050405020304" pitchFamily="18" charset="0"/>
              </a:rPr>
              <a:t>Which </a:t>
            </a:r>
            <a:r>
              <a:rPr lang="en-US" sz="1400" dirty="0">
                <a:latin typeface="Times New Roman" panose="02020603050405020304" pitchFamily="18" charset="0"/>
                <a:cs typeface="Times New Roman" panose="02020603050405020304" pitchFamily="18" charset="0"/>
              </a:rPr>
              <a:t>policies are temporary or permanent and when flexibilities will expire</a:t>
            </a:r>
          </a:p>
          <a:p>
            <a:pPr marL="571500"/>
            <a:r>
              <a:rPr lang="en-US" sz="1400" dirty="0">
                <a:latin typeface="Times New Roman" panose="02020603050405020304" pitchFamily="18" charset="0"/>
                <a:cs typeface="Times New Roman" panose="02020603050405020304" pitchFamily="18" charset="0"/>
              </a:rPr>
              <a:t>Which services can be accessed through telehealth, which providers may deliver those services</a:t>
            </a:r>
            <a:endParaRPr lang="en-US" sz="1400" u="sng" dirty="0">
              <a:latin typeface="Times New Roman" panose="02020603050405020304" pitchFamily="18" charset="0"/>
              <a:cs typeface="Times New Roman" panose="02020603050405020304" pitchFamily="18" charset="0"/>
            </a:endParaRPr>
          </a:p>
          <a:p>
            <a:pPr marL="571500"/>
            <a:r>
              <a:rPr lang="en-US" sz="1400" dirty="0">
                <a:latin typeface="Times New Roman" panose="02020603050405020304" pitchFamily="18" charset="0"/>
                <a:cs typeface="Times New Roman" panose="02020603050405020304" pitchFamily="18" charset="0"/>
              </a:rPr>
              <a:t>Circumstances under which telehealth can be reimbursed</a:t>
            </a:r>
          </a:p>
          <a:p>
            <a:pPr marL="0" indent="0">
              <a:buNone/>
            </a:pPr>
            <a:r>
              <a:rPr lang="en-US" sz="1400" i="1" dirty="0">
                <a:latin typeface="Times New Roman" panose="02020603050405020304" pitchFamily="18" charset="0"/>
                <a:cs typeface="Times New Roman" panose="02020603050405020304" pitchFamily="18" charset="0"/>
              </a:rPr>
              <a:t>Note: Since March 2020, </a:t>
            </a:r>
            <a:r>
              <a:rPr lang="en-US" sz="1400" i="1" dirty="0" smtClean="0">
                <a:latin typeface="Times New Roman" panose="02020603050405020304" pitchFamily="18" charset="0"/>
                <a:cs typeface="Times New Roman" panose="02020603050405020304" pitchFamily="18" charset="0"/>
              </a:rPr>
              <a:t>reimbursement </a:t>
            </a:r>
            <a:r>
              <a:rPr lang="en-US" sz="1400" i="1" dirty="0">
                <a:latin typeface="Times New Roman" panose="02020603050405020304" pitchFamily="18" charset="0"/>
                <a:cs typeface="Times New Roman" panose="02020603050405020304" pitchFamily="18" charset="0"/>
              </a:rPr>
              <a:t>for telehealth services has been made at the same rate paid for face-to-face services provided on-site. There is also telehealth </a:t>
            </a:r>
            <a:r>
              <a:rPr lang="en-US" sz="1400" i="1" dirty="0" smtClean="0">
                <a:latin typeface="Times New Roman" panose="02020603050405020304" pitchFamily="18" charset="0"/>
                <a:cs typeface="Times New Roman" panose="02020603050405020304" pitchFamily="18" charset="0"/>
              </a:rPr>
              <a:t>for </a:t>
            </a:r>
            <a:r>
              <a:rPr lang="en-US" sz="1400" i="1" dirty="0">
                <a:latin typeface="Times New Roman" panose="02020603050405020304" pitchFamily="18" charset="0"/>
                <a:cs typeface="Times New Roman" panose="02020603050405020304" pitchFamily="18" charset="0"/>
              </a:rPr>
              <a:t>behavioral services. </a:t>
            </a:r>
          </a:p>
          <a:p>
            <a:pPr marL="0" indent="0">
              <a:buNone/>
            </a:pPr>
            <a:r>
              <a:rPr lang="en-US" sz="1400" b="1" u="sng" dirty="0" smtClean="0">
                <a:latin typeface="Times New Roman" panose="02020603050405020304" pitchFamily="18" charset="0"/>
                <a:cs typeface="Times New Roman" panose="02020603050405020304" pitchFamily="18" charset="0"/>
              </a:rPr>
              <a:t>MEDICARE</a:t>
            </a:r>
            <a:endParaRPr lang="en-US" sz="1400" u="sng" dirty="0">
              <a:latin typeface="Times New Roman" panose="02020603050405020304" pitchFamily="18" charset="0"/>
              <a:cs typeface="Times New Roman" panose="02020603050405020304" pitchFamily="18" charset="0"/>
            </a:endParaRPr>
          </a:p>
          <a:p>
            <a:pPr marL="0" indent="0">
              <a:buNone/>
            </a:pPr>
            <a:r>
              <a:rPr lang="en-US" sz="1400" kern="1400" dirty="0">
                <a:solidFill>
                  <a:srgbClr val="000000"/>
                </a:solidFill>
                <a:latin typeface="Times New Roman" panose="02020603050405020304" pitchFamily="18" charset="0"/>
                <a:cs typeface="Times New Roman" panose="02020603050405020304" pitchFamily="18" charset="0"/>
              </a:rPr>
              <a:t>The </a:t>
            </a:r>
            <a:r>
              <a:rPr lang="en-US" sz="1400" b="1" kern="1400" dirty="0">
                <a:solidFill>
                  <a:srgbClr val="000000"/>
                </a:solidFill>
                <a:latin typeface="Times New Roman" panose="02020603050405020304" pitchFamily="18" charset="0"/>
                <a:cs typeface="Times New Roman" panose="02020603050405020304" pitchFamily="18" charset="0"/>
              </a:rPr>
              <a:t>FY22 Physician Fee Schedule Proposed Rule </a:t>
            </a:r>
            <a:r>
              <a:rPr lang="en-US" sz="1400" kern="1400" dirty="0">
                <a:solidFill>
                  <a:srgbClr val="000000"/>
                </a:solidFill>
                <a:latin typeface="Times New Roman" panose="02020603050405020304" pitchFamily="18" charset="0"/>
                <a:cs typeface="Times New Roman" panose="02020603050405020304" pitchFamily="18" charset="0"/>
              </a:rPr>
              <a:t>i</a:t>
            </a:r>
            <a:r>
              <a:rPr lang="en-US" sz="1400" kern="1400" dirty="0" smtClean="0">
                <a:solidFill>
                  <a:srgbClr val="000000"/>
                </a:solidFill>
                <a:latin typeface="Times New Roman" panose="02020603050405020304" pitchFamily="18" charset="0"/>
                <a:cs typeface="Times New Roman" panose="02020603050405020304" pitchFamily="18" charset="0"/>
              </a:rPr>
              <a:t>ncludes </a:t>
            </a:r>
            <a:r>
              <a:rPr lang="en-US" sz="1400" kern="1400" dirty="0">
                <a:solidFill>
                  <a:srgbClr val="000000"/>
                </a:solidFill>
                <a:latin typeface="Times New Roman" panose="02020603050405020304" pitchFamily="18" charset="0"/>
                <a:cs typeface="Times New Roman" panose="02020603050405020304" pitchFamily="18" charset="0"/>
              </a:rPr>
              <a:t>several </a:t>
            </a:r>
            <a:r>
              <a:rPr lang="en-US" sz="1400" kern="1400" dirty="0" smtClean="0">
                <a:solidFill>
                  <a:srgbClr val="000000"/>
                </a:solidFill>
                <a:latin typeface="Times New Roman" panose="02020603050405020304" pitchFamily="18" charset="0"/>
                <a:cs typeface="Times New Roman" panose="02020603050405020304" pitchFamily="18" charset="0"/>
              </a:rPr>
              <a:t>Telehealth Proposals</a:t>
            </a:r>
            <a:r>
              <a:rPr lang="en-US" sz="1400" kern="1400" dirty="0">
                <a:solidFill>
                  <a:srgbClr val="000000"/>
                </a:solidFill>
                <a:latin typeface="Times New Roman" panose="02020603050405020304" pitchFamily="18" charset="0"/>
                <a:cs typeface="Times New Roman" panose="02020603050405020304" pitchFamily="18" charset="0"/>
              </a:rPr>
              <a:t>: </a:t>
            </a:r>
          </a:p>
          <a:p>
            <a:pPr marL="468630">
              <a:lnSpc>
                <a:spcPct val="125000"/>
              </a:lnSpc>
              <a:spcBef>
                <a:spcPts val="100"/>
              </a:spcBef>
              <a:spcAft>
                <a:spcPts val="100"/>
              </a:spcAft>
            </a:pPr>
            <a:r>
              <a:rPr lang="en-US" sz="1400" b="1" kern="1400" dirty="0">
                <a:solidFill>
                  <a:srgbClr val="000000"/>
                </a:solidFill>
                <a:latin typeface="Times New Roman" panose="02020603050405020304" pitchFamily="18" charset="0"/>
                <a:cs typeface="Times New Roman" panose="02020603050405020304" pitchFamily="18" charset="0"/>
              </a:rPr>
              <a:t>Category 3 services </a:t>
            </a:r>
            <a:r>
              <a:rPr lang="en-US" sz="1400" kern="1400" dirty="0">
                <a:solidFill>
                  <a:srgbClr val="000000"/>
                </a:solidFill>
                <a:latin typeface="Times New Roman" panose="02020603050405020304" pitchFamily="18" charset="0"/>
                <a:cs typeface="Times New Roman" panose="02020603050405020304" pitchFamily="18" charset="0"/>
              </a:rPr>
              <a:t>on the </a:t>
            </a:r>
            <a:r>
              <a:rPr lang="en-US" sz="1400" u="sng" kern="1400" dirty="0">
                <a:solidFill>
                  <a:srgbClr val="085296"/>
                </a:solidFill>
                <a:latin typeface="Times New Roman" panose="02020603050405020304" pitchFamily="18" charset="0"/>
                <a:cs typeface="Times New Roman" panose="02020603050405020304" pitchFamily="18" charset="0"/>
                <a:hlinkClick r:id="rId4"/>
              </a:rPr>
              <a:t>Telehealth List</a:t>
            </a:r>
            <a:r>
              <a:rPr lang="en-US" sz="1400" kern="1400" dirty="0">
                <a:solidFill>
                  <a:srgbClr val="000000"/>
                </a:solidFill>
                <a:latin typeface="Times New Roman" panose="02020603050405020304" pitchFamily="18" charset="0"/>
                <a:cs typeface="Times New Roman" panose="02020603050405020304" pitchFamily="18" charset="0"/>
              </a:rPr>
              <a:t> should be extended until CY2023 instead of thru PHE year end (noted as “Available up Through the Year in Which the PHE Ends</a:t>
            </a:r>
            <a:r>
              <a:rPr lang="en-US" sz="1400" kern="1400" dirty="0" smtClean="0">
                <a:solidFill>
                  <a:srgbClr val="000000"/>
                </a:solidFill>
                <a:latin typeface="Times New Roman" panose="02020603050405020304" pitchFamily="18" charset="0"/>
                <a:cs typeface="Times New Roman" panose="02020603050405020304" pitchFamily="18" charset="0"/>
              </a:rPr>
              <a:t>”). </a:t>
            </a:r>
            <a:r>
              <a:rPr lang="en-US" sz="1400" i="1" u="sng" kern="1400" dirty="0" smtClean="0">
                <a:solidFill>
                  <a:srgbClr val="000000"/>
                </a:solidFill>
                <a:latin typeface="Times New Roman" panose="02020603050405020304" pitchFamily="18" charset="0"/>
                <a:cs typeface="Times New Roman" panose="02020603050405020304" pitchFamily="18" charset="0"/>
              </a:rPr>
              <a:t>Services that have been temporarily added to the telehealth list because they were likely to benefit patients during the PHE.  Examples include emergency </a:t>
            </a:r>
            <a:r>
              <a:rPr lang="en-US" sz="1400" i="1" u="sng" kern="1400" dirty="0">
                <a:solidFill>
                  <a:srgbClr val="000000"/>
                </a:solidFill>
                <a:latin typeface="Times New Roman" panose="02020603050405020304" pitchFamily="18" charset="0"/>
                <a:cs typeface="Times New Roman" panose="02020603050405020304" pitchFamily="18" charset="0"/>
              </a:rPr>
              <a:t>d</a:t>
            </a:r>
            <a:r>
              <a:rPr lang="en-US" sz="1400" i="1" u="sng" kern="1400" dirty="0" smtClean="0">
                <a:solidFill>
                  <a:srgbClr val="000000"/>
                </a:solidFill>
                <a:latin typeface="Times New Roman" panose="02020603050405020304" pitchFamily="18" charset="0"/>
                <a:cs typeface="Times New Roman" panose="02020603050405020304" pitchFamily="18" charset="0"/>
              </a:rPr>
              <a:t>epartment visits and observation </a:t>
            </a:r>
            <a:r>
              <a:rPr lang="en-US" sz="1400" i="1" u="sng" kern="1400" dirty="0">
                <a:solidFill>
                  <a:srgbClr val="000000"/>
                </a:solidFill>
                <a:latin typeface="Times New Roman" panose="02020603050405020304" pitchFamily="18" charset="0"/>
                <a:cs typeface="Times New Roman" panose="02020603050405020304" pitchFamily="18" charset="0"/>
              </a:rPr>
              <a:t>d</a:t>
            </a:r>
            <a:r>
              <a:rPr lang="en-US" sz="1400" i="1" u="sng" kern="1400" dirty="0" smtClean="0">
                <a:solidFill>
                  <a:srgbClr val="000000"/>
                </a:solidFill>
                <a:latin typeface="Times New Roman" panose="02020603050405020304" pitchFamily="18" charset="0"/>
                <a:cs typeface="Times New Roman" panose="02020603050405020304" pitchFamily="18" charset="0"/>
              </a:rPr>
              <a:t>ischarge. </a:t>
            </a:r>
            <a:endParaRPr lang="en-US" sz="1400" i="1" u="sng" kern="1400" dirty="0">
              <a:solidFill>
                <a:srgbClr val="000000"/>
              </a:solidFill>
              <a:latin typeface="Times New Roman" panose="02020603050405020304" pitchFamily="18" charset="0"/>
              <a:cs typeface="Times New Roman" panose="02020603050405020304" pitchFamily="18" charset="0"/>
            </a:endParaRPr>
          </a:p>
          <a:p>
            <a:pPr marL="468630">
              <a:lnSpc>
                <a:spcPct val="125000"/>
              </a:lnSpc>
              <a:spcBef>
                <a:spcPts val="100"/>
              </a:spcBef>
              <a:spcAft>
                <a:spcPts val="100"/>
              </a:spcAft>
            </a:pPr>
            <a:r>
              <a:rPr lang="en-US" sz="1400" b="1" kern="1400" dirty="0">
                <a:solidFill>
                  <a:srgbClr val="000000"/>
                </a:solidFill>
                <a:latin typeface="Times New Roman" panose="02020603050405020304" pitchFamily="18" charset="0"/>
                <a:cs typeface="Times New Roman" panose="02020603050405020304" pitchFamily="18" charset="0"/>
              </a:rPr>
              <a:t>Category 2 services</a:t>
            </a:r>
            <a:r>
              <a:rPr lang="en-US" sz="1400" kern="1400" dirty="0">
                <a:solidFill>
                  <a:srgbClr val="000000"/>
                </a:solidFill>
                <a:latin typeface="Times New Roman" panose="02020603050405020304" pitchFamily="18" charset="0"/>
                <a:cs typeface="Times New Roman" panose="02020603050405020304" pitchFamily="18" charset="0"/>
              </a:rPr>
              <a:t>* will no longer be covered after the end of the PHE: CMS seeks feedback if any should be moved to Category 3 (*Temporary Addition for the PHE for the COVID-19 Pandemic</a:t>
            </a:r>
            <a:r>
              <a:rPr lang="en-US" sz="1400" kern="1400" dirty="0" smtClean="0">
                <a:solidFill>
                  <a:srgbClr val="000000"/>
                </a:solidFill>
                <a:latin typeface="Times New Roman" panose="02020603050405020304" pitchFamily="18" charset="0"/>
                <a:cs typeface="Times New Roman" panose="02020603050405020304" pitchFamily="18" charset="0"/>
              </a:rPr>
              <a:t>). </a:t>
            </a:r>
            <a:r>
              <a:rPr lang="en-US" sz="1400" i="1" u="sng" kern="1400" dirty="0" smtClean="0">
                <a:solidFill>
                  <a:srgbClr val="000000"/>
                </a:solidFill>
                <a:latin typeface="Times New Roman" panose="02020603050405020304" pitchFamily="18" charset="0"/>
                <a:cs typeface="Times New Roman" panose="02020603050405020304" pitchFamily="18" charset="0"/>
              </a:rPr>
              <a:t>Services that are not similar to the current list of telehealth services, but such services when delivered via telehealth provides clinical benefit to the patient (i.e., initial observation care or home care visits). </a:t>
            </a:r>
            <a:endParaRPr lang="en-US" sz="1400" i="1" u="sng" kern="1400" dirty="0">
              <a:solidFill>
                <a:srgbClr val="000000"/>
              </a:solidFill>
              <a:latin typeface="Times New Roman" panose="02020603050405020304" pitchFamily="18" charset="0"/>
              <a:cs typeface="Times New Roman" panose="02020603050405020304" pitchFamily="18" charset="0"/>
            </a:endParaRPr>
          </a:p>
          <a:p>
            <a:pPr marL="468630">
              <a:lnSpc>
                <a:spcPct val="125000"/>
              </a:lnSpc>
              <a:spcBef>
                <a:spcPts val="100"/>
              </a:spcBef>
              <a:spcAft>
                <a:spcPts val="100"/>
              </a:spcAft>
            </a:pPr>
            <a:r>
              <a:rPr lang="en-US" sz="1400" b="1" kern="1400" dirty="0">
                <a:solidFill>
                  <a:srgbClr val="000000"/>
                </a:solidFill>
                <a:latin typeface="Times New Roman" panose="02020603050405020304" pitchFamily="18" charset="0"/>
                <a:cs typeface="Times New Roman" panose="02020603050405020304" pitchFamily="18" charset="0"/>
              </a:rPr>
              <a:t>Telehealth for Mental Health Services </a:t>
            </a:r>
            <a:r>
              <a:rPr lang="en-US" sz="1400" kern="1400" dirty="0">
                <a:solidFill>
                  <a:srgbClr val="000000"/>
                </a:solidFill>
                <a:latin typeface="Times New Roman" panose="02020603050405020304" pitchFamily="18" charset="0"/>
                <a:cs typeface="Times New Roman" panose="02020603050405020304" pitchFamily="18" charset="0"/>
              </a:rPr>
              <a:t>would no longer be subjected to geographic restrictions and will be allowed from patient home, </a:t>
            </a:r>
            <a:r>
              <a:rPr lang="en-US" sz="1400" u="sng" kern="1400" dirty="0">
                <a:solidFill>
                  <a:srgbClr val="000000"/>
                </a:solidFill>
                <a:latin typeface="Times New Roman" panose="02020603050405020304" pitchFamily="18" charset="0"/>
                <a:cs typeface="Times New Roman" panose="02020603050405020304" pitchFamily="18" charset="0"/>
              </a:rPr>
              <a:t>but would require an in-person service at least once within the 6 months prior</a:t>
            </a:r>
            <a:endParaRPr lang="en-US" sz="1400" kern="1400" dirty="0">
              <a:solidFill>
                <a:srgbClr val="000000"/>
              </a:solidFill>
              <a:latin typeface="Times New Roman" panose="02020603050405020304" pitchFamily="18" charset="0"/>
              <a:cs typeface="Times New Roman" panose="02020603050405020304" pitchFamily="18" charset="0"/>
            </a:endParaRPr>
          </a:p>
          <a:p>
            <a:pPr marL="0" indent="0">
              <a:buNone/>
            </a:pPr>
            <a:endParaRPr lang="en-US" sz="1300" dirty="0" smtClean="0">
              <a:latin typeface="Times" panose="02020603050405020304" pitchFamily="18" charset="0"/>
              <a:cs typeface="Times" panose="02020603050405020304" pitchFamily="18" charset="0"/>
            </a:endParaRPr>
          </a:p>
        </p:txBody>
      </p:sp>
      <p:sp>
        <p:nvSpPr>
          <p:cNvPr id="4" name="Slide Number Placeholder 3"/>
          <p:cNvSpPr>
            <a:spLocks noGrp="1"/>
          </p:cNvSpPr>
          <p:nvPr>
            <p:ph type="sldNum" sz="quarter" idx="14"/>
          </p:nvPr>
        </p:nvSpPr>
        <p:spPr/>
        <p:txBody>
          <a:bodyPr/>
          <a:lstStyle/>
          <a:p>
            <a:pPr>
              <a:defRPr/>
            </a:pPr>
            <a:fld id="{232C9B6E-D4F9-498A-94D2-408EB2FF2D9A}" type="slidenum">
              <a:rPr lang="en-US" altLang="en-US" smtClean="0"/>
              <a:pPr>
                <a:defRPr/>
              </a:pPr>
              <a:t>6</a:t>
            </a:fld>
            <a:endParaRPr lang="en-US" altLang="en-US" dirty="0"/>
          </a:p>
        </p:txBody>
      </p:sp>
    </p:spTree>
    <p:extLst>
      <p:ext uri="{BB962C8B-B14F-4D97-AF65-F5344CB8AC3E}">
        <p14:creationId xmlns:p14="http://schemas.microsoft.com/office/powerpoint/2010/main" val="1164447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 Program Activity</a:t>
            </a:r>
            <a:endParaRPr lang="en-US" dirty="0"/>
          </a:p>
        </p:txBody>
      </p:sp>
      <p:sp>
        <p:nvSpPr>
          <p:cNvPr id="3" name="Slide Number Placeholder 2"/>
          <p:cNvSpPr>
            <a:spLocks noGrp="1"/>
          </p:cNvSpPr>
          <p:nvPr>
            <p:ph type="sldNum" sz="quarter" idx="10"/>
          </p:nvPr>
        </p:nvSpPr>
        <p:spPr/>
        <p:txBody>
          <a:bodyPr/>
          <a:lstStyle/>
          <a:p>
            <a:pPr>
              <a:defRPr/>
            </a:pPr>
            <a:fld id="{DA2CCFF7-2473-4D1C-95A6-5199D9A93B65}" type="slidenum">
              <a:rPr lang="en-US" altLang="en-US" smtClean="0"/>
              <a:pPr>
                <a:defRPr/>
              </a:pPr>
              <a:t>7</a:t>
            </a:fld>
            <a:endParaRPr lang="en-US" altLang="en-US" dirty="0"/>
          </a:p>
        </p:txBody>
      </p:sp>
    </p:spTree>
    <p:extLst>
      <p:ext uri="{BB962C8B-B14F-4D97-AF65-F5344CB8AC3E}">
        <p14:creationId xmlns:p14="http://schemas.microsoft.com/office/powerpoint/2010/main" val="3765106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38" y="131763"/>
            <a:ext cx="8229600" cy="381000"/>
          </a:xfrm>
        </p:spPr>
        <p:txBody>
          <a:bodyPr>
            <a:noAutofit/>
          </a:bodyPr>
          <a:lstStyle/>
          <a:p>
            <a:pPr>
              <a:defRPr/>
            </a:pPr>
            <a:r>
              <a:rPr lang="en-US" sz="2400" dirty="0">
                <a:latin typeface="Times New Roman" panose="02020603050405020304" pitchFamily="18" charset="0"/>
                <a:cs typeface="Times New Roman" panose="02020603050405020304" pitchFamily="18" charset="0"/>
              </a:rPr>
              <a:t>UCM Compliance Program Activity Stats</a:t>
            </a:r>
          </a:p>
        </p:txBody>
      </p:sp>
      <p:sp>
        <p:nvSpPr>
          <p:cNvPr id="87043"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1FD24223-D483-4E17-8E1F-0075A3A2DD7F}" type="slidenum">
              <a:rPr lang="en-US" altLang="en-US" smtClean="0">
                <a:solidFill>
                  <a:srgbClr val="D6D6D0"/>
                </a:solidFill>
                <a:cs typeface="Arial" panose="020B0604020202020204" pitchFamily="34" charset="0"/>
              </a:rPr>
              <a:pPr/>
              <a:t>8</a:t>
            </a:fld>
            <a:endParaRPr lang="en-US" altLang="en-US" dirty="0" smtClean="0">
              <a:solidFill>
                <a:srgbClr val="D6D6D0"/>
              </a:solidFill>
              <a:cs typeface="Arial" panose="020B0604020202020204" pitchFamily="34" charset="0"/>
            </a:endParaRPr>
          </a:p>
        </p:txBody>
      </p:sp>
      <p:sp>
        <p:nvSpPr>
          <p:cNvPr id="34" name="TextBox 1"/>
          <p:cNvSpPr txBox="1"/>
          <p:nvPr/>
        </p:nvSpPr>
        <p:spPr>
          <a:xfrm>
            <a:off x="396950" y="2990798"/>
            <a:ext cx="3298420" cy="292729"/>
          </a:xfrm>
          <a:prstGeom prst="rect">
            <a:avLst/>
          </a:prstGeom>
          <a:solidFill>
            <a:schemeClr val="accent1"/>
          </a:solidFill>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000" b="1" dirty="0" smtClean="0">
                <a:solidFill>
                  <a:schemeClr val="bg1"/>
                </a:solidFill>
                <a:latin typeface="Times New Roman" panose="02020603050405020304" pitchFamily="18" charset="0"/>
                <a:cs typeface="Times New Roman" panose="02020603050405020304" pitchFamily="18" charset="0"/>
              </a:rPr>
              <a:t>57.1% </a:t>
            </a:r>
            <a:r>
              <a:rPr lang="en-US" sz="1000" b="1" dirty="0">
                <a:solidFill>
                  <a:schemeClr val="bg1"/>
                </a:solidFill>
                <a:latin typeface="Times New Roman" panose="02020603050405020304" pitchFamily="18" charset="0"/>
                <a:cs typeface="Times New Roman" panose="02020603050405020304" pitchFamily="18" charset="0"/>
              </a:rPr>
              <a:t>increase in FY22 compared to this time in FY21</a:t>
            </a:r>
            <a:r>
              <a:rPr lang="en-US" sz="1000" b="1" dirty="0" smtClean="0">
                <a:solidFill>
                  <a:schemeClr val="bg1"/>
                </a:solidFill>
                <a:latin typeface="Times New Roman" panose="02020603050405020304" pitchFamily="18" charset="0"/>
                <a:cs typeface="Times New Roman" panose="02020603050405020304" pitchFamily="18" charset="0"/>
              </a:rPr>
              <a:t>.</a:t>
            </a:r>
          </a:p>
          <a:p>
            <a:pPr>
              <a:defRPr/>
            </a:pPr>
            <a:endParaRPr lang="en-US" sz="1000" b="1" i="1" dirty="0">
              <a:solidFill>
                <a:schemeClr val="bg1"/>
              </a:solidFill>
              <a:latin typeface="Times New Roman" panose="02020603050405020304" pitchFamily="18" charset="0"/>
              <a:cs typeface="Times New Roman" panose="02020603050405020304" pitchFamily="18" charset="0"/>
            </a:endParaRPr>
          </a:p>
          <a:p>
            <a:pPr>
              <a:defRPr/>
            </a:pPr>
            <a:r>
              <a:rPr lang="en-US" sz="1000" b="1" i="1" dirty="0" smtClean="0">
                <a:solidFill>
                  <a:schemeClr val="bg1"/>
                </a:solidFill>
                <a:latin typeface="Times New Roman" panose="02020603050405020304" pitchFamily="18" charset="0"/>
                <a:cs typeface="Times New Roman" panose="02020603050405020304" pitchFamily="18" charset="0"/>
              </a:rPr>
              <a:t> </a:t>
            </a:r>
            <a:endParaRPr lang="en-US" sz="1000" b="1" i="1" dirty="0">
              <a:solidFill>
                <a:schemeClr val="bg1"/>
              </a:solidFill>
              <a:latin typeface="Times New Roman" panose="02020603050405020304" pitchFamily="18" charset="0"/>
              <a:cs typeface="Times New Roman" panose="02020603050405020304" pitchFamily="18" charset="0"/>
            </a:endParaRPr>
          </a:p>
          <a:p>
            <a:pPr>
              <a:defRPr/>
            </a:pPr>
            <a:endParaRPr lang="en-US" sz="1000" b="1" dirty="0">
              <a:solidFill>
                <a:schemeClr val="bg1"/>
              </a:solidFill>
              <a:latin typeface="Times New Roman" panose="02020603050405020304" pitchFamily="18" charset="0"/>
              <a:cs typeface="Times New Roman" panose="02020603050405020304" pitchFamily="18" charset="0"/>
            </a:endParaRPr>
          </a:p>
        </p:txBody>
      </p:sp>
      <p:sp>
        <p:nvSpPr>
          <p:cNvPr id="8" name="TextBox 1"/>
          <p:cNvSpPr txBox="1"/>
          <p:nvPr/>
        </p:nvSpPr>
        <p:spPr>
          <a:xfrm>
            <a:off x="4417829" y="2990798"/>
            <a:ext cx="3298420" cy="292729"/>
          </a:xfrm>
          <a:prstGeom prst="rect">
            <a:avLst/>
          </a:prstGeom>
          <a:solidFill>
            <a:schemeClr val="accent1"/>
          </a:solidFill>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000" b="1" dirty="0" smtClean="0">
                <a:solidFill>
                  <a:schemeClr val="bg1"/>
                </a:solidFill>
                <a:latin typeface="Times New Roman" panose="02020603050405020304" pitchFamily="18" charset="0"/>
                <a:cs typeface="Times New Roman" panose="02020603050405020304" pitchFamily="18" charset="0"/>
              </a:rPr>
              <a:t>9.9% </a:t>
            </a:r>
            <a:r>
              <a:rPr lang="en-US" sz="1000" b="1" dirty="0">
                <a:solidFill>
                  <a:schemeClr val="bg1"/>
                </a:solidFill>
                <a:latin typeface="Times New Roman" panose="02020603050405020304" pitchFamily="18" charset="0"/>
                <a:cs typeface="Times New Roman" panose="02020603050405020304" pitchFamily="18" charset="0"/>
              </a:rPr>
              <a:t>decrease in FY22 compared to this time in FY21</a:t>
            </a:r>
            <a:r>
              <a:rPr lang="en-US" sz="1000" b="1" dirty="0">
                <a:solidFill>
                  <a:schemeClr val="bg2"/>
                </a:solidFill>
                <a:latin typeface="Times New Roman" panose="02020603050405020304" pitchFamily="18" charset="0"/>
                <a:cs typeface="Times New Roman" panose="02020603050405020304" pitchFamily="18" charset="0"/>
              </a:rPr>
              <a:t>. </a:t>
            </a:r>
            <a:endParaRPr lang="en-US" sz="1000" b="1" dirty="0">
              <a:solidFill>
                <a:schemeClr val="bg1"/>
              </a:solidFill>
              <a:latin typeface="Times New Roman" panose="02020603050405020304" pitchFamily="18" charset="0"/>
              <a:cs typeface="Times New Roman" panose="02020603050405020304" pitchFamily="18" charset="0"/>
            </a:endParaRPr>
          </a:p>
          <a:p>
            <a:pPr>
              <a:defRPr/>
            </a:pPr>
            <a:endParaRPr lang="en-US" sz="1000" b="1" dirty="0">
              <a:solidFill>
                <a:schemeClr val="bg1"/>
              </a:solidFill>
              <a:latin typeface="Times New Roman" panose="02020603050405020304" pitchFamily="18" charset="0"/>
              <a:cs typeface="Times New Roman" panose="02020603050405020304" pitchFamily="18" charset="0"/>
            </a:endParaRPr>
          </a:p>
        </p:txBody>
      </p:sp>
      <p:sp>
        <p:nvSpPr>
          <p:cNvPr id="9" name="TextBox 1"/>
          <p:cNvSpPr txBox="1"/>
          <p:nvPr/>
        </p:nvSpPr>
        <p:spPr>
          <a:xfrm>
            <a:off x="8440971" y="2991166"/>
            <a:ext cx="3298420" cy="292361"/>
          </a:xfrm>
          <a:prstGeom prst="rect">
            <a:avLst/>
          </a:prstGeom>
          <a:solidFill>
            <a:schemeClr val="accent1"/>
          </a:solidFill>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000" b="1" dirty="0">
                <a:solidFill>
                  <a:schemeClr val="bg1"/>
                </a:solidFill>
                <a:latin typeface="Times New Roman" panose="02020603050405020304" pitchFamily="18" charset="0"/>
                <a:cs typeface="Times New Roman" panose="02020603050405020304" pitchFamily="18" charset="0"/>
              </a:rPr>
              <a:t>133.3% increase in FY22 compared to this time in FY21.  </a:t>
            </a:r>
          </a:p>
          <a:p>
            <a:pPr>
              <a:defRPr/>
            </a:pPr>
            <a:endParaRPr lang="en-US" sz="10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14" name="Chart 13"/>
          <p:cNvGraphicFramePr>
            <a:graphicFrameLocks/>
          </p:cNvGraphicFramePr>
          <p:nvPr>
            <p:extLst>
              <p:ext uri="{D42A27DB-BD31-4B8C-83A1-F6EECF244321}">
                <p14:modId xmlns:p14="http://schemas.microsoft.com/office/powerpoint/2010/main" val="1017949226"/>
              </p:ext>
            </p:extLst>
          </p:nvPr>
        </p:nvGraphicFramePr>
        <p:xfrm>
          <a:off x="4017750" y="635783"/>
          <a:ext cx="4113827" cy="2231994"/>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
          <p:cNvSpPr txBox="1"/>
          <p:nvPr/>
        </p:nvSpPr>
        <p:spPr>
          <a:xfrm>
            <a:off x="4425453" y="3426870"/>
            <a:ext cx="3298420" cy="292729"/>
          </a:xfrm>
          <a:prstGeom prst="rect">
            <a:avLst/>
          </a:prstGeom>
          <a:solidFill>
            <a:schemeClr val="accent1"/>
          </a:solidFill>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000" b="1" dirty="0" smtClean="0">
                <a:solidFill>
                  <a:schemeClr val="bg1"/>
                </a:solidFill>
                <a:latin typeface="Times New Roman" panose="02020603050405020304" pitchFamily="18" charset="0"/>
                <a:cs typeface="Times New Roman" panose="02020603050405020304" pitchFamily="18" charset="0"/>
              </a:rPr>
              <a:t>542.9% </a:t>
            </a:r>
            <a:r>
              <a:rPr lang="en-US" sz="1000" b="1" dirty="0">
                <a:solidFill>
                  <a:schemeClr val="bg1"/>
                </a:solidFill>
                <a:latin typeface="Times New Roman" panose="02020603050405020304" pitchFamily="18" charset="0"/>
                <a:cs typeface="Times New Roman" panose="02020603050405020304" pitchFamily="18" charset="0"/>
              </a:rPr>
              <a:t>increase in FY22 compared to this time in FY21.</a:t>
            </a:r>
          </a:p>
          <a:p>
            <a:pPr>
              <a:defRPr/>
            </a:pPr>
            <a:endParaRPr lang="en-US" sz="10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17" name="Chart 16"/>
          <p:cNvGraphicFramePr>
            <a:graphicFrameLocks/>
          </p:cNvGraphicFramePr>
          <p:nvPr>
            <p:extLst>
              <p:ext uri="{D42A27DB-BD31-4B8C-83A1-F6EECF244321}">
                <p14:modId xmlns:p14="http://schemas.microsoft.com/office/powerpoint/2010/main" val="2479418612"/>
              </p:ext>
            </p:extLst>
          </p:nvPr>
        </p:nvGraphicFramePr>
        <p:xfrm>
          <a:off x="109038" y="645651"/>
          <a:ext cx="3769466" cy="22703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a:graphicFrameLocks/>
          </p:cNvGraphicFramePr>
          <p:nvPr>
            <p:extLst>
              <p:ext uri="{D42A27DB-BD31-4B8C-83A1-F6EECF244321}">
                <p14:modId xmlns:p14="http://schemas.microsoft.com/office/powerpoint/2010/main" val="3609592700"/>
              </p:ext>
            </p:extLst>
          </p:nvPr>
        </p:nvGraphicFramePr>
        <p:xfrm>
          <a:off x="8338638" y="635784"/>
          <a:ext cx="3638714" cy="223199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p:cNvGraphicFramePr>
            <a:graphicFrameLocks/>
          </p:cNvGraphicFramePr>
          <p:nvPr>
            <p:extLst>
              <p:ext uri="{D42A27DB-BD31-4B8C-83A1-F6EECF244321}">
                <p14:modId xmlns:p14="http://schemas.microsoft.com/office/powerpoint/2010/main" val="3765174753"/>
              </p:ext>
            </p:extLst>
          </p:nvPr>
        </p:nvGraphicFramePr>
        <p:xfrm>
          <a:off x="4017750" y="3862942"/>
          <a:ext cx="4113827" cy="227369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Chart 19"/>
          <p:cNvGraphicFramePr>
            <a:graphicFrameLocks/>
          </p:cNvGraphicFramePr>
          <p:nvPr>
            <p:extLst>
              <p:ext uri="{D42A27DB-BD31-4B8C-83A1-F6EECF244321}">
                <p14:modId xmlns:p14="http://schemas.microsoft.com/office/powerpoint/2010/main" val="3724453159"/>
              </p:ext>
            </p:extLst>
          </p:nvPr>
        </p:nvGraphicFramePr>
        <p:xfrm>
          <a:off x="8338638" y="3619980"/>
          <a:ext cx="3638714" cy="22622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1" name="Chart 20"/>
          <p:cNvGraphicFramePr>
            <a:graphicFrameLocks/>
          </p:cNvGraphicFramePr>
          <p:nvPr>
            <p:extLst>
              <p:ext uri="{D42A27DB-BD31-4B8C-83A1-F6EECF244321}">
                <p14:modId xmlns:p14="http://schemas.microsoft.com/office/powerpoint/2010/main" val="2710155042"/>
              </p:ext>
            </p:extLst>
          </p:nvPr>
        </p:nvGraphicFramePr>
        <p:xfrm>
          <a:off x="109038" y="3619980"/>
          <a:ext cx="3769466" cy="2262291"/>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2608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99247" y="153473"/>
            <a:ext cx="8453540" cy="685800"/>
          </a:xfrm>
        </p:spPr>
        <p:txBody>
          <a:bodyPr/>
          <a:lstStyle/>
          <a:p>
            <a:r>
              <a:rPr lang="en-US" sz="2200" dirty="0">
                <a:effectLst/>
                <a:latin typeface="Times" panose="02020603050405020304" pitchFamily="18" charset="0"/>
                <a:cs typeface="Times" panose="02020603050405020304" pitchFamily="18" charset="0"/>
              </a:rPr>
              <a:t>Ingalls Compliance Program Activity</a:t>
            </a:r>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300"/>
              </a:spcBef>
              <a:spcAft>
                <a:spcPts val="0"/>
              </a:spcAft>
              <a:buClrTx/>
              <a:buSzTx/>
              <a:buFontTx/>
              <a:buNone/>
              <a:tabLst/>
              <a:defRPr/>
            </a:pPr>
            <a:fld id="{232C9B6E-D4F9-498A-94D2-408EB2FF2D9A}" type="slidenum">
              <a:rPr kumimoji="0" lang="en-US" alt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300"/>
                </a:spcBef>
                <a:spcAft>
                  <a:spcPts val="0"/>
                </a:spcAft>
                <a:buClrTx/>
                <a:buSzTx/>
                <a:buFontTx/>
                <a:buNone/>
                <a:tabLst/>
                <a:defRPr/>
              </a:pPr>
              <a:t>9</a:t>
            </a:fld>
            <a:endPar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TextBox 1"/>
          <p:cNvSpPr txBox="1"/>
          <p:nvPr/>
        </p:nvSpPr>
        <p:spPr>
          <a:xfrm>
            <a:off x="6621614" y="2925336"/>
            <a:ext cx="3298420" cy="292729"/>
          </a:xfrm>
          <a:prstGeom prst="rect">
            <a:avLst/>
          </a:prstGeom>
          <a:solidFill>
            <a:schemeClr val="accent1"/>
          </a:solidFill>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000" b="1" dirty="0" smtClean="0">
                <a:solidFill>
                  <a:schemeClr val="bg1"/>
                </a:solidFill>
                <a:latin typeface="Times New Roman" panose="02020603050405020304" pitchFamily="18" charset="0"/>
                <a:cs typeface="Times New Roman" panose="02020603050405020304" pitchFamily="18" charset="0"/>
              </a:rPr>
              <a:t>450% </a:t>
            </a:r>
            <a:r>
              <a:rPr lang="en-US" sz="1000" b="1" dirty="0">
                <a:solidFill>
                  <a:schemeClr val="bg1"/>
                </a:solidFill>
                <a:latin typeface="Times New Roman" panose="02020603050405020304" pitchFamily="18" charset="0"/>
                <a:cs typeface="Times New Roman" panose="02020603050405020304" pitchFamily="18" charset="0"/>
              </a:rPr>
              <a:t>decrease in FY22 compared to this time in FY21</a:t>
            </a:r>
            <a:r>
              <a:rPr lang="en-US" sz="1000" b="1" dirty="0">
                <a:solidFill>
                  <a:schemeClr val="bg2"/>
                </a:solidFill>
                <a:latin typeface="Times New Roman" panose="02020603050405020304" pitchFamily="18" charset="0"/>
                <a:cs typeface="Times New Roman" panose="02020603050405020304" pitchFamily="18" charset="0"/>
              </a:rPr>
              <a:t>. </a:t>
            </a:r>
            <a:endParaRPr lang="en-US" sz="1000" b="1" dirty="0">
              <a:solidFill>
                <a:schemeClr val="bg1"/>
              </a:solidFill>
              <a:latin typeface="Times New Roman" panose="02020603050405020304" pitchFamily="18" charset="0"/>
              <a:cs typeface="Times New Roman" panose="02020603050405020304" pitchFamily="18" charset="0"/>
            </a:endParaRPr>
          </a:p>
          <a:p>
            <a:pPr>
              <a:defRPr/>
            </a:pPr>
            <a:endParaRPr lang="en-US" sz="1000" b="1" dirty="0">
              <a:solidFill>
                <a:schemeClr val="bg1"/>
              </a:solidFill>
              <a:latin typeface="Times New Roman" panose="02020603050405020304" pitchFamily="18" charset="0"/>
              <a:cs typeface="Times New Roman" panose="02020603050405020304" pitchFamily="18" charset="0"/>
            </a:endParaRPr>
          </a:p>
        </p:txBody>
      </p:sp>
      <p:sp>
        <p:nvSpPr>
          <p:cNvPr id="12" name="TextBox 1"/>
          <p:cNvSpPr txBox="1"/>
          <p:nvPr/>
        </p:nvSpPr>
        <p:spPr>
          <a:xfrm>
            <a:off x="6621614" y="5459321"/>
            <a:ext cx="3298420" cy="292729"/>
          </a:xfrm>
          <a:prstGeom prst="rect">
            <a:avLst/>
          </a:prstGeom>
          <a:solidFill>
            <a:schemeClr val="accent1"/>
          </a:solidFill>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000" b="1" dirty="0" smtClean="0">
                <a:solidFill>
                  <a:schemeClr val="bg1"/>
                </a:solidFill>
                <a:latin typeface="Times New Roman" panose="02020603050405020304" pitchFamily="18" charset="0"/>
                <a:cs typeface="Times New Roman" panose="02020603050405020304" pitchFamily="18" charset="0"/>
              </a:rPr>
              <a:t>600% </a:t>
            </a:r>
            <a:r>
              <a:rPr lang="en-US" sz="1000" b="1" dirty="0">
                <a:solidFill>
                  <a:schemeClr val="bg1"/>
                </a:solidFill>
                <a:latin typeface="Times New Roman" panose="02020603050405020304" pitchFamily="18" charset="0"/>
                <a:cs typeface="Times New Roman" panose="02020603050405020304" pitchFamily="18" charset="0"/>
              </a:rPr>
              <a:t>increase in FY22 compared to this time in FY21</a:t>
            </a:r>
          </a:p>
        </p:txBody>
      </p:sp>
      <p:sp>
        <p:nvSpPr>
          <p:cNvPr id="13" name="TextBox 1"/>
          <p:cNvSpPr txBox="1"/>
          <p:nvPr/>
        </p:nvSpPr>
        <p:spPr>
          <a:xfrm>
            <a:off x="1033617" y="5459322"/>
            <a:ext cx="3298420" cy="292729"/>
          </a:xfrm>
          <a:prstGeom prst="rect">
            <a:avLst/>
          </a:prstGeom>
          <a:solidFill>
            <a:schemeClr val="accent1"/>
          </a:solidFill>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000" b="1" dirty="0" smtClean="0">
                <a:solidFill>
                  <a:schemeClr val="bg1"/>
                </a:solidFill>
                <a:latin typeface="Times New Roman" panose="02020603050405020304" pitchFamily="18" charset="0"/>
                <a:cs typeface="Times New Roman" panose="02020603050405020304" pitchFamily="18" charset="0"/>
              </a:rPr>
              <a:t>25% </a:t>
            </a:r>
            <a:r>
              <a:rPr lang="en-US" sz="1000" b="1" dirty="0">
                <a:solidFill>
                  <a:schemeClr val="bg1"/>
                </a:solidFill>
                <a:latin typeface="Times New Roman" panose="02020603050405020304" pitchFamily="18" charset="0"/>
                <a:cs typeface="Times New Roman" panose="02020603050405020304" pitchFamily="18" charset="0"/>
              </a:rPr>
              <a:t>decrease in FY22 compared to this time in FY21</a:t>
            </a:r>
            <a:r>
              <a:rPr lang="en-US" sz="1000" b="1" dirty="0">
                <a:solidFill>
                  <a:schemeClr val="bg2"/>
                </a:solidFill>
                <a:latin typeface="Times New Roman" panose="02020603050405020304" pitchFamily="18" charset="0"/>
                <a:cs typeface="Times New Roman" panose="02020603050405020304" pitchFamily="18" charset="0"/>
              </a:rPr>
              <a:t>. </a:t>
            </a:r>
            <a:endParaRPr lang="en-US" sz="1000" b="1" dirty="0">
              <a:solidFill>
                <a:schemeClr val="bg1"/>
              </a:solidFill>
              <a:latin typeface="Times New Roman" panose="02020603050405020304" pitchFamily="18" charset="0"/>
              <a:cs typeface="Times New Roman" panose="02020603050405020304" pitchFamily="18" charset="0"/>
            </a:endParaRPr>
          </a:p>
        </p:txBody>
      </p:sp>
      <p:sp>
        <p:nvSpPr>
          <p:cNvPr id="14" name="TextBox 1"/>
          <p:cNvSpPr txBox="1"/>
          <p:nvPr/>
        </p:nvSpPr>
        <p:spPr>
          <a:xfrm>
            <a:off x="1033617" y="2925337"/>
            <a:ext cx="3298420" cy="292729"/>
          </a:xfrm>
          <a:prstGeom prst="rect">
            <a:avLst/>
          </a:prstGeom>
          <a:solidFill>
            <a:schemeClr val="accent1"/>
          </a:solidFill>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000" b="1" smtClean="0">
                <a:solidFill>
                  <a:schemeClr val="bg1"/>
                </a:solidFill>
                <a:latin typeface="Times New Roman" panose="02020603050405020304" pitchFamily="18" charset="0"/>
                <a:cs typeface="Times New Roman" panose="02020603050405020304" pitchFamily="18" charset="0"/>
              </a:rPr>
              <a:t>200</a:t>
            </a:r>
            <a:r>
              <a:rPr lang="en-US" sz="1000" b="1" smtClean="0">
                <a:solidFill>
                  <a:schemeClr val="bg1"/>
                </a:solidFill>
                <a:latin typeface="Times New Roman" panose="02020603050405020304" pitchFamily="18" charset="0"/>
                <a:cs typeface="Times New Roman" panose="02020603050405020304" pitchFamily="18" charset="0"/>
              </a:rPr>
              <a:t>% </a:t>
            </a:r>
            <a:r>
              <a:rPr lang="en-US" sz="1000" b="1" dirty="0" smtClean="0">
                <a:solidFill>
                  <a:schemeClr val="bg1"/>
                </a:solidFill>
                <a:latin typeface="Times New Roman" panose="02020603050405020304" pitchFamily="18" charset="0"/>
                <a:cs typeface="Times New Roman" panose="02020603050405020304" pitchFamily="18" charset="0"/>
              </a:rPr>
              <a:t>increase in FY22 compared to this time in FY21</a:t>
            </a:r>
            <a:endParaRPr lang="en-US" sz="10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16" name="Chart 15"/>
          <p:cNvGraphicFramePr>
            <a:graphicFrameLocks/>
          </p:cNvGraphicFramePr>
          <p:nvPr>
            <p:extLst>
              <p:ext uri="{D42A27DB-BD31-4B8C-83A1-F6EECF244321}">
                <p14:modId xmlns:p14="http://schemas.microsoft.com/office/powerpoint/2010/main" val="3146820823"/>
              </p:ext>
            </p:extLst>
          </p:nvPr>
        </p:nvGraphicFramePr>
        <p:xfrm>
          <a:off x="5689796" y="839273"/>
          <a:ext cx="4717999" cy="20436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a:graphicFrameLocks/>
          </p:cNvGraphicFramePr>
          <p:nvPr>
            <p:extLst>
              <p:ext uri="{D42A27DB-BD31-4B8C-83A1-F6EECF244321}">
                <p14:modId xmlns:p14="http://schemas.microsoft.com/office/powerpoint/2010/main" val="227255100"/>
              </p:ext>
            </p:extLst>
          </p:nvPr>
        </p:nvGraphicFramePr>
        <p:xfrm>
          <a:off x="331308" y="3366879"/>
          <a:ext cx="4725347" cy="20377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a:graphicFrameLocks/>
          </p:cNvGraphicFramePr>
          <p:nvPr>
            <p:extLst>
              <p:ext uri="{D42A27DB-BD31-4B8C-83A1-F6EECF244321}">
                <p14:modId xmlns:p14="http://schemas.microsoft.com/office/powerpoint/2010/main" val="1711766920"/>
              </p:ext>
            </p:extLst>
          </p:nvPr>
        </p:nvGraphicFramePr>
        <p:xfrm>
          <a:off x="5689796" y="3366879"/>
          <a:ext cx="4717999" cy="203777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p:cNvGraphicFramePr>
            <a:graphicFrameLocks/>
          </p:cNvGraphicFramePr>
          <p:nvPr>
            <p:extLst>
              <p:ext uri="{D42A27DB-BD31-4B8C-83A1-F6EECF244321}">
                <p14:modId xmlns:p14="http://schemas.microsoft.com/office/powerpoint/2010/main" val="3914316871"/>
              </p:ext>
            </p:extLst>
          </p:nvPr>
        </p:nvGraphicFramePr>
        <p:xfrm>
          <a:off x="552593" y="901468"/>
          <a:ext cx="4260471" cy="198143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672720455"/>
      </p:ext>
    </p:extLst>
  </p:cSld>
  <p:clrMapOvr>
    <a:masterClrMapping/>
  </p:clrMapOvr>
  <p:timing>
    <p:tnLst>
      <p:par>
        <p:cTn id="1" dur="indefinite" restart="never" nodeType="tmRoot"/>
      </p:par>
    </p:tnLst>
  </p:timing>
</p:sld>
</file>

<file path=ppt/theme/theme1.xml><?xml version="1.0" encoding="utf-8"?>
<a:theme xmlns:a="http://schemas.openxmlformats.org/drawingml/2006/main" name="UCM">
  <a:themeElements>
    <a:clrScheme name="UCM">
      <a:dk1>
        <a:srgbClr val="000000"/>
      </a:dk1>
      <a:lt1>
        <a:srgbClr val="FFFFFF"/>
      </a:lt1>
      <a:dk2>
        <a:srgbClr val="767676"/>
      </a:dk2>
      <a:lt2>
        <a:srgbClr val="D6D6CE"/>
      </a:lt2>
      <a:accent1>
        <a:srgbClr val="800000"/>
      </a:accent1>
      <a:accent2>
        <a:srgbClr val="767676"/>
      </a:accent2>
      <a:accent3>
        <a:srgbClr val="F8A328"/>
      </a:accent3>
      <a:accent4>
        <a:srgbClr val="585900"/>
      </a:accent4>
      <a:accent5>
        <a:srgbClr val="155F83"/>
      </a:accent5>
      <a:accent6>
        <a:srgbClr val="340E20"/>
      </a:accent6>
      <a:hlink>
        <a:srgbClr val="155F83"/>
      </a:hlink>
      <a:folHlink>
        <a:srgbClr val="155F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6" id="{18081F8B-8926-C647-8155-D0891C9D8D0B}" vid="{A789EF49-6A16-A341-BD77-7BC1C8CFFC7E}"/>
    </a:ext>
  </a:extLst>
</a:theme>
</file>

<file path=ppt/theme/theme2.xml><?xml version="1.0" encoding="utf-8"?>
<a:theme xmlns:a="http://schemas.openxmlformats.org/drawingml/2006/main" name="4_UChicago_Medicine_Powerpoint_template">
  <a:themeElements>
    <a:clrScheme name="UCM_colors">
      <a:dk1>
        <a:srgbClr val="400000"/>
      </a:dk1>
      <a:lt1>
        <a:srgbClr val="D6D6D0"/>
      </a:lt1>
      <a:dk2>
        <a:srgbClr val="FFFFFF"/>
      </a:dk2>
      <a:lt2>
        <a:srgbClr val="FFFFFF"/>
      </a:lt2>
      <a:accent1>
        <a:srgbClr val="767676"/>
      </a:accent1>
      <a:accent2>
        <a:srgbClr val="F8A429"/>
      </a:accent2>
      <a:accent3>
        <a:srgbClr val="155F83"/>
      </a:accent3>
      <a:accent4>
        <a:srgbClr val="CFE6F0"/>
      </a:accent4>
      <a:accent5>
        <a:srgbClr val="BA7B76"/>
      </a:accent5>
      <a:accent6>
        <a:srgbClr val="91AB5A"/>
      </a:accent6>
      <a:hlink>
        <a:srgbClr val="5B96AD"/>
      </a:hlink>
      <a:folHlink>
        <a:srgbClr val="725663"/>
      </a:folHlink>
    </a:clrScheme>
    <a:fontScheme name="UChicago Medicine Fonts">
      <a:majorFont>
        <a:latin typeface="Arial"/>
        <a:ea typeface=""/>
        <a:cs typeface=""/>
      </a:majorFont>
      <a:minorFont>
        <a:latin typeface="Arial"/>
        <a:ea typeface=""/>
        <a:cs typeface=""/>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flat"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flat"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flat"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flat"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flat"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flat"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04DE700A1FD84792094D9462B87254" ma:contentTypeVersion="0" ma:contentTypeDescription="Create a new document." ma:contentTypeScope="" ma:versionID="93b9872399951e2be24ba56601e65387">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D0A4E4C-8391-41F4-8C49-7DCD1C837B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4BD9C10-6022-492A-A0DA-DE1AF499BD6C}">
  <ds:schemaRefs>
    <ds:schemaRef ds:uri="http://schemas.microsoft.com/sharepoint/v3/contenttype/forms"/>
  </ds:schemaRefs>
</ds:datastoreItem>
</file>

<file path=customXml/itemProps3.xml><?xml version="1.0" encoding="utf-8"?>
<ds:datastoreItem xmlns:ds="http://schemas.openxmlformats.org/officeDocument/2006/customXml" ds:itemID="{1E23F7C6-1026-4BB4-B6CA-41C2EC3FC08D}">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UCM_PPT_Template_040121</Template>
  <TotalTime>8134</TotalTime>
  <Words>6455</Words>
  <Application>Microsoft Office PowerPoint</Application>
  <PresentationFormat>Widescreen</PresentationFormat>
  <Paragraphs>828</Paragraphs>
  <Slides>34</Slides>
  <Notes>22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34</vt:i4>
      </vt:variant>
    </vt:vector>
  </HeadingPairs>
  <TitlesOfParts>
    <vt:vector size="48" baseType="lpstr">
      <vt:lpstr>MS PGothic</vt:lpstr>
      <vt:lpstr>Arial</vt:lpstr>
      <vt:lpstr>Calibri</vt:lpstr>
      <vt:lpstr>Gill Sans</vt:lpstr>
      <vt:lpstr>Noto Sans Symbols</vt:lpstr>
      <vt:lpstr>Segoe UI</vt:lpstr>
      <vt:lpstr>Symbol</vt:lpstr>
      <vt:lpstr>Times</vt:lpstr>
      <vt:lpstr>Times New Roman</vt:lpstr>
      <vt:lpstr>Wingdings</vt:lpstr>
      <vt:lpstr>Wingdings 2</vt:lpstr>
      <vt:lpstr>ヒラギノ角ゴ Pro W3</vt:lpstr>
      <vt:lpstr>UCM</vt:lpstr>
      <vt:lpstr>4_UChicago_Medicine_Powerpoint_template</vt:lpstr>
      <vt:lpstr>PowerPoint Presentation</vt:lpstr>
      <vt:lpstr>Office of Corporate Compliance</vt:lpstr>
      <vt:lpstr>Telehealth Regulatory Update</vt:lpstr>
      <vt:lpstr>Telehealth Regulatory Update</vt:lpstr>
      <vt:lpstr>Telehealth Regulatory Update</vt:lpstr>
      <vt:lpstr>Telehealth Regulatory Update</vt:lpstr>
      <vt:lpstr>Compliance Program Activity</vt:lpstr>
      <vt:lpstr>UCM Compliance Program Activity Stats</vt:lpstr>
      <vt:lpstr>Ingalls Compliance Program Activity</vt:lpstr>
      <vt:lpstr>Scheduled Provider Audits, Risk Assessments, &amp; Focused Audits</vt:lpstr>
      <vt:lpstr>UCM FY22 YTD thru August Scheduled Provider Audits (Professional Billing)</vt:lpstr>
      <vt:lpstr>UCM FY22 YTD thru August Provider Audit Highlights (Professional Billing)</vt:lpstr>
      <vt:lpstr>PowerPoint Presentation</vt:lpstr>
      <vt:lpstr>PHA  FY21 Q4 and FY22 YTD thru July  Scheduled Provider Audits (Professional Billing)</vt:lpstr>
      <vt:lpstr>Ingalls FY21/FY22  YTD Focused Audits (Update)</vt:lpstr>
      <vt:lpstr>Compliance Education Activity</vt:lpstr>
      <vt:lpstr>FY22 Compliance Education and Outreach Activities</vt:lpstr>
      <vt:lpstr>Patient Identity Investigations</vt:lpstr>
      <vt:lpstr>Background</vt:lpstr>
      <vt:lpstr>Medicare Advantage Plans-FY22 Compliance Activity</vt:lpstr>
      <vt:lpstr>Medicare Advantage:  FY22 YTD Compliance Activity</vt:lpstr>
      <vt:lpstr>Government Audit Activity</vt:lpstr>
      <vt:lpstr>3 Day Overlap Rule (72 hr rule): 6 year lookback for Medicare cases </vt:lpstr>
      <vt:lpstr>Additional 6 year lookback audits</vt:lpstr>
      <vt:lpstr>OCC Review</vt:lpstr>
      <vt:lpstr>PowerPoint Presentation</vt:lpstr>
      <vt:lpstr>UCMC:  Audit status </vt:lpstr>
      <vt:lpstr>PowerPoint Presentation</vt:lpstr>
      <vt:lpstr>UCPG: Audit status</vt:lpstr>
      <vt:lpstr>PowerPoint Presentation</vt:lpstr>
      <vt:lpstr>Ingalls: Audit Status</vt:lpstr>
      <vt:lpstr>Conflict of Interest: 2020 Open Payments</vt:lpstr>
      <vt:lpstr>UCM Conflict of Interest Program: Open Payments</vt:lpstr>
      <vt:lpstr>UCM Conflict of Interest Program: Open Payments</vt:lpstr>
    </vt:vector>
  </TitlesOfParts>
  <Company>UChicago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Volel, Tracy [BSD] - MCC</dc:creator>
  <cp:lastModifiedBy>Casella, Vanessa [BSD] - OCC</cp:lastModifiedBy>
  <cp:revision>257</cp:revision>
  <dcterms:created xsi:type="dcterms:W3CDTF">2021-04-19T14:51:49Z</dcterms:created>
  <dcterms:modified xsi:type="dcterms:W3CDTF">2021-11-10T22:37:20Z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0x010100A504DE700A1FD84792094D9462B87254</vt:lpwstr>
  </property>
</Properties>
</file>